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56" r:id="rId2"/>
    <p:sldId id="257" r:id="rId3"/>
    <p:sldId id="259" r:id="rId4"/>
    <p:sldId id="258" r:id="rId5"/>
    <p:sldId id="260" r:id="rId6"/>
    <p:sldId id="262" r:id="rId7"/>
    <p:sldId id="261"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7" d="100"/>
          <a:sy n="67" d="100"/>
        </p:scale>
        <p:origin x="60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A601D8-C6AC-4AC2-9580-128A2C9742C0}" type="datetimeFigureOut">
              <a:t>7/3/2024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E46516-6A2C-45D6-B326-C56D150F598D}" type="slidenum">
              <a:t>‹#›</a:t>
            </a:fld>
            <a:endParaRPr lang="en-US"/>
          </a:p>
        </p:txBody>
      </p:sp>
    </p:spTree>
    <p:extLst>
      <p:ext uri="{BB962C8B-B14F-4D97-AF65-F5344CB8AC3E}">
        <p14:creationId xmlns:p14="http://schemas.microsoft.com/office/powerpoint/2010/main" val="8587850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A5A796F0-F311-46CD-A913-734D11550187}" type="datetimeFigureOut">
              <a:rPr lang="en-GB" smtClean="0"/>
              <a:t>03/07/2024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CA30DD-3F30-4DB2-A7D5-79D0DF9C91DD}" type="slidenum">
              <a:rPr lang="en-GB" smtClean="0"/>
              <a:t>‹#›</a:t>
            </a:fld>
            <a:endParaRPr lang="en-GB"/>
          </a:p>
        </p:txBody>
      </p:sp>
    </p:spTree>
    <p:extLst>
      <p:ext uri="{BB962C8B-B14F-4D97-AF65-F5344CB8AC3E}">
        <p14:creationId xmlns:p14="http://schemas.microsoft.com/office/powerpoint/2010/main" val="13043852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A5A796F0-F311-46CD-A913-734D11550187}" type="datetimeFigureOut">
              <a:rPr lang="en-GB" smtClean="0"/>
              <a:t>03/07/2024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CA30DD-3F30-4DB2-A7D5-79D0DF9C91DD}" type="slidenum">
              <a:rPr lang="en-GB" smtClean="0"/>
              <a:t>‹#›</a:t>
            </a:fld>
            <a:endParaRPr lang="en-GB"/>
          </a:p>
        </p:txBody>
      </p:sp>
    </p:spTree>
    <p:extLst>
      <p:ext uri="{BB962C8B-B14F-4D97-AF65-F5344CB8AC3E}">
        <p14:creationId xmlns:p14="http://schemas.microsoft.com/office/powerpoint/2010/main" val="20050441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5A796F0-F311-46CD-A913-734D11550187}" type="datetimeFigureOut">
              <a:rPr lang="en-GB" smtClean="0"/>
              <a:t>03/07/2024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CA30DD-3F30-4DB2-A7D5-79D0DF9C91DD}" type="slidenum">
              <a:rPr lang="en-GB" smtClean="0"/>
              <a:t>‹#›</a:t>
            </a:fld>
            <a:endParaRPr lang="en-GB"/>
          </a:p>
        </p:txBody>
      </p:sp>
    </p:spTree>
    <p:extLst>
      <p:ext uri="{BB962C8B-B14F-4D97-AF65-F5344CB8AC3E}">
        <p14:creationId xmlns:p14="http://schemas.microsoft.com/office/powerpoint/2010/main" val="552496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A5A796F0-F311-46CD-A913-734D11550187}" type="datetimeFigureOut">
              <a:rPr lang="en-GB" smtClean="0"/>
              <a:t>03/07/2024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CA30DD-3F30-4DB2-A7D5-79D0DF9C91DD}" type="slidenum">
              <a:rPr lang="en-GB" smtClean="0"/>
              <a:t>‹#›</a:t>
            </a:fld>
            <a:endParaRPr lang="en-GB"/>
          </a:p>
        </p:txBody>
      </p:sp>
    </p:spTree>
    <p:extLst>
      <p:ext uri="{BB962C8B-B14F-4D97-AF65-F5344CB8AC3E}">
        <p14:creationId xmlns:p14="http://schemas.microsoft.com/office/powerpoint/2010/main" val="13239513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A5A796F0-F311-46CD-A913-734D11550187}" type="datetimeFigureOut">
              <a:rPr lang="en-GB" smtClean="0"/>
              <a:t>03/07/2024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CA30DD-3F30-4DB2-A7D5-79D0DF9C91DD}" type="slidenum">
              <a:rPr lang="en-GB" smtClean="0"/>
              <a:t>‹#›</a:t>
            </a:fld>
            <a:endParaRPr lang="en-GB"/>
          </a:p>
        </p:txBody>
      </p:sp>
    </p:spTree>
    <p:extLst>
      <p:ext uri="{BB962C8B-B14F-4D97-AF65-F5344CB8AC3E}">
        <p14:creationId xmlns:p14="http://schemas.microsoft.com/office/powerpoint/2010/main" val="1748542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A5A796F0-F311-46CD-A913-734D11550187}" type="datetimeFigureOut">
              <a:rPr lang="en-GB" smtClean="0"/>
              <a:t>03/07/2024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CA30DD-3F30-4DB2-A7D5-79D0DF9C91DD}" type="slidenum">
              <a:rPr lang="en-GB" smtClean="0"/>
              <a:t>‹#›</a:t>
            </a:fld>
            <a:endParaRPr lang="en-GB"/>
          </a:p>
        </p:txBody>
      </p:sp>
    </p:spTree>
    <p:extLst>
      <p:ext uri="{BB962C8B-B14F-4D97-AF65-F5344CB8AC3E}">
        <p14:creationId xmlns:p14="http://schemas.microsoft.com/office/powerpoint/2010/main" val="19981546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A796F0-F311-46CD-A913-734D11550187}" type="datetimeFigureOut">
              <a:rPr lang="en-GB" smtClean="0"/>
              <a:t>03/07/2024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CA30DD-3F30-4DB2-A7D5-79D0DF9C91DD}" type="slidenum">
              <a:rPr lang="en-GB" smtClean="0"/>
              <a:t>‹#›</a:t>
            </a:fld>
            <a:endParaRPr lang="en-GB"/>
          </a:p>
        </p:txBody>
      </p:sp>
    </p:spTree>
    <p:extLst>
      <p:ext uri="{BB962C8B-B14F-4D97-AF65-F5344CB8AC3E}">
        <p14:creationId xmlns:p14="http://schemas.microsoft.com/office/powerpoint/2010/main" val="34598007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A5A796F0-F311-46CD-A913-734D11550187}" type="datetimeFigureOut">
              <a:rPr lang="en-GB" smtClean="0"/>
              <a:t>03/07/2024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CA30DD-3F30-4DB2-A7D5-79D0DF9C91DD}" type="slidenum">
              <a:rPr lang="en-GB" smtClean="0"/>
              <a:t>‹#›</a:t>
            </a:fld>
            <a:endParaRPr lang="en-GB"/>
          </a:p>
        </p:txBody>
      </p:sp>
    </p:spTree>
    <p:extLst>
      <p:ext uri="{BB962C8B-B14F-4D97-AF65-F5344CB8AC3E}">
        <p14:creationId xmlns:p14="http://schemas.microsoft.com/office/powerpoint/2010/main" val="41733432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A5A796F0-F311-46CD-A913-734D11550187}" type="datetimeFigureOut">
              <a:rPr lang="en-GB" smtClean="0"/>
              <a:t>03/07/2024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CA30DD-3F30-4DB2-A7D5-79D0DF9C91DD}" type="slidenum">
              <a:rPr lang="en-GB" smtClean="0"/>
              <a:t>‹#›</a:t>
            </a:fld>
            <a:endParaRPr lang="en-GB"/>
          </a:p>
        </p:txBody>
      </p:sp>
    </p:spTree>
    <p:extLst>
      <p:ext uri="{BB962C8B-B14F-4D97-AF65-F5344CB8AC3E}">
        <p14:creationId xmlns:p14="http://schemas.microsoft.com/office/powerpoint/2010/main" val="1609593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5A796F0-F311-46CD-A913-734D11550187}" type="datetimeFigureOut">
              <a:rPr lang="en-GB" smtClean="0"/>
              <a:t>03/07/2024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CA30DD-3F30-4DB2-A7D5-79D0DF9C91DD}" type="slidenum">
              <a:rPr lang="en-GB" smtClean="0"/>
              <a:t>‹#›</a:t>
            </a:fld>
            <a:endParaRPr lang="en-GB"/>
          </a:p>
        </p:txBody>
      </p:sp>
    </p:spTree>
    <p:extLst>
      <p:ext uri="{BB962C8B-B14F-4D97-AF65-F5344CB8AC3E}">
        <p14:creationId xmlns:p14="http://schemas.microsoft.com/office/powerpoint/2010/main" val="42672289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5A796F0-F311-46CD-A913-734D11550187}" type="datetimeFigureOut">
              <a:rPr lang="en-GB" smtClean="0"/>
              <a:t>03/07/2024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CA30DD-3F30-4DB2-A7D5-79D0DF9C91DD}"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9240081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5A796F0-F311-46CD-A913-734D11550187}" type="datetimeFigureOut">
              <a:rPr lang="en-GB" smtClean="0"/>
              <a:t>03/07/2024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CA30DD-3F30-4DB2-A7D5-79D0DF9C91DD}" type="slidenum">
              <a:rPr lang="en-GB" smtClean="0"/>
              <a:t>‹#›</a:t>
            </a:fld>
            <a:endParaRPr lang="en-GB"/>
          </a:p>
        </p:txBody>
      </p:sp>
    </p:spTree>
    <p:extLst>
      <p:ext uri="{BB962C8B-B14F-4D97-AF65-F5344CB8AC3E}">
        <p14:creationId xmlns:p14="http://schemas.microsoft.com/office/powerpoint/2010/main" val="35119517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5A796F0-F311-46CD-A913-734D11550187}" type="datetimeFigureOut">
              <a:rPr lang="en-GB" smtClean="0"/>
              <a:t>03/07/2024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CA30DD-3F30-4DB2-A7D5-79D0DF9C91DD}"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262685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5A796F0-F311-46CD-A913-734D11550187}" type="datetimeFigureOut">
              <a:rPr lang="en-GB" smtClean="0"/>
              <a:t>03/07/2024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CA30DD-3F30-4DB2-A7D5-79D0DF9C91DD}" type="slidenum">
              <a:rPr lang="en-GB" smtClean="0"/>
              <a:t>‹#›</a:t>
            </a:fld>
            <a:endParaRPr lang="en-GB"/>
          </a:p>
        </p:txBody>
      </p:sp>
    </p:spTree>
    <p:extLst>
      <p:ext uri="{BB962C8B-B14F-4D97-AF65-F5344CB8AC3E}">
        <p14:creationId xmlns:p14="http://schemas.microsoft.com/office/powerpoint/2010/main" val="31316029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A5A796F0-F311-46CD-A913-734D11550187}" type="datetimeFigureOut">
              <a:rPr lang="en-GB" smtClean="0"/>
              <a:t>03/07/2024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CA30DD-3F30-4DB2-A7D5-79D0DF9C91DD}" type="slidenum">
              <a:rPr lang="en-GB" smtClean="0"/>
              <a:t>‹#›</a:t>
            </a:fld>
            <a:endParaRPr lang="en-GB"/>
          </a:p>
        </p:txBody>
      </p:sp>
    </p:spTree>
    <p:extLst>
      <p:ext uri="{BB962C8B-B14F-4D97-AF65-F5344CB8AC3E}">
        <p14:creationId xmlns:p14="http://schemas.microsoft.com/office/powerpoint/2010/main" val="19823373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A5A796F0-F311-46CD-A913-734D11550187}" type="datetimeFigureOut">
              <a:rPr lang="en-GB" smtClean="0"/>
              <a:t>03/07/2024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CA30DD-3F30-4DB2-A7D5-79D0DF9C91DD}" type="slidenum">
              <a:rPr lang="en-GB" smtClean="0"/>
              <a:t>‹#›</a:t>
            </a:fld>
            <a:endParaRPr lang="en-GB"/>
          </a:p>
        </p:txBody>
      </p:sp>
    </p:spTree>
    <p:extLst>
      <p:ext uri="{BB962C8B-B14F-4D97-AF65-F5344CB8AC3E}">
        <p14:creationId xmlns:p14="http://schemas.microsoft.com/office/powerpoint/2010/main" val="11821389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5A796F0-F311-46CD-A913-734D11550187}" type="datetimeFigureOut">
              <a:rPr lang="en-GB" smtClean="0"/>
              <a:t>03/07/2024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0CA30DD-3F30-4DB2-A7D5-79D0DF9C91DD}" type="slidenum">
              <a:rPr lang="en-GB" smtClean="0"/>
              <a:t>‹#›</a:t>
            </a:fld>
            <a:endParaRPr lang="en-GB"/>
          </a:p>
        </p:txBody>
      </p:sp>
    </p:spTree>
    <p:extLst>
      <p:ext uri="{BB962C8B-B14F-4D97-AF65-F5344CB8AC3E}">
        <p14:creationId xmlns:p14="http://schemas.microsoft.com/office/powerpoint/2010/main" val="23543556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0.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0.xml"/><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image" Target="../media/image14.jpeg"/><Relationship Id="rId1" Type="http://schemas.openxmlformats.org/officeDocument/2006/relationships/slideLayout" Target="../slideLayouts/slideLayout10.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2.jpeg"/><Relationship Id="rId7" Type="http://schemas.openxmlformats.org/officeDocument/2006/relationships/image" Target="../media/image26.jpeg"/><Relationship Id="rId2" Type="http://schemas.openxmlformats.org/officeDocument/2006/relationships/image" Target="../media/image21.jpeg"/><Relationship Id="rId1" Type="http://schemas.openxmlformats.org/officeDocument/2006/relationships/slideLayout" Target="../slideLayouts/slideLayout10.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 Id="rId9" Type="http://schemas.openxmlformats.org/officeDocument/2006/relationships/image" Target="../media/image28.jpeg"/></Relationships>
</file>

<file path=ppt/slides/_rels/slide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0.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C0CB64-1DEB-4E57-9C1D-F5AB6ADCF149}"/>
              </a:ext>
            </a:extLst>
          </p:cNvPr>
          <p:cNvSpPr>
            <a:spLocks noGrp="1"/>
          </p:cNvSpPr>
          <p:nvPr>
            <p:ph type="ctrTitle"/>
          </p:nvPr>
        </p:nvSpPr>
        <p:spPr/>
        <p:txBody>
          <a:bodyPr/>
          <a:lstStyle/>
          <a:p>
            <a:r>
              <a:rPr lang="en-GB" dirty="0"/>
              <a:t>Continuous Provision in Year 1 </a:t>
            </a:r>
          </a:p>
        </p:txBody>
      </p:sp>
      <p:sp>
        <p:nvSpPr>
          <p:cNvPr id="3" name="Subtitle 2">
            <a:extLst>
              <a:ext uri="{FF2B5EF4-FFF2-40B4-BE49-F238E27FC236}">
                <a16:creationId xmlns:a16="http://schemas.microsoft.com/office/drawing/2014/main" id="{4151D0E1-43C9-4930-8942-6027FC212FA9}"/>
              </a:ext>
            </a:extLst>
          </p:cNvPr>
          <p:cNvSpPr>
            <a:spLocks noGrp="1"/>
          </p:cNvSpPr>
          <p:nvPr>
            <p:ph type="subTitle" idx="1"/>
          </p:nvPr>
        </p:nvSpPr>
        <p:spPr/>
        <p:txBody>
          <a:bodyPr/>
          <a:lstStyle/>
          <a:p>
            <a:endParaRPr lang="en-GB" dirty="0"/>
          </a:p>
        </p:txBody>
      </p:sp>
      <p:pic>
        <p:nvPicPr>
          <p:cNvPr id="4" name="Picture 3">
            <a:extLst>
              <a:ext uri="{FF2B5EF4-FFF2-40B4-BE49-F238E27FC236}">
                <a16:creationId xmlns:a16="http://schemas.microsoft.com/office/drawing/2014/main" id="{940F94C0-1C69-4D02-8F97-8520802DDC8D}"/>
              </a:ext>
            </a:extLst>
          </p:cNvPr>
          <p:cNvPicPr>
            <a:picLocks noChangeAspect="1"/>
          </p:cNvPicPr>
          <p:nvPr/>
        </p:nvPicPr>
        <p:blipFill>
          <a:blip r:embed="rId2"/>
          <a:stretch>
            <a:fillRect/>
          </a:stretch>
        </p:blipFill>
        <p:spPr>
          <a:xfrm>
            <a:off x="1015165" y="4396627"/>
            <a:ext cx="1621677" cy="1621677"/>
          </a:xfrm>
          <a:prstGeom prst="rect">
            <a:avLst/>
          </a:prstGeom>
        </p:spPr>
      </p:pic>
    </p:spTree>
    <p:extLst>
      <p:ext uri="{BB962C8B-B14F-4D97-AF65-F5344CB8AC3E}">
        <p14:creationId xmlns:p14="http://schemas.microsoft.com/office/powerpoint/2010/main" val="988480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6A8ED41-E334-4ECB-AF83-B91FDE45EAEF}"/>
              </a:ext>
            </a:extLst>
          </p:cNvPr>
          <p:cNvSpPr>
            <a:spLocks noGrp="1"/>
          </p:cNvSpPr>
          <p:nvPr>
            <p:ph type="body" idx="1"/>
          </p:nvPr>
        </p:nvSpPr>
        <p:spPr>
          <a:xfrm>
            <a:off x="558065" y="388730"/>
            <a:ext cx="8596668" cy="1570962"/>
          </a:xfrm>
        </p:spPr>
        <p:txBody>
          <a:bodyPr/>
          <a:lstStyle/>
          <a:p>
            <a:r>
              <a:rPr lang="en-GB" dirty="0"/>
              <a:t>At Dorney School in Year 1 we teach the curriculum through a purposeful play based approach (continuous provision). </a:t>
            </a:r>
          </a:p>
        </p:txBody>
      </p:sp>
      <p:sp>
        <p:nvSpPr>
          <p:cNvPr id="5" name="TextBox 4">
            <a:extLst>
              <a:ext uri="{FF2B5EF4-FFF2-40B4-BE49-F238E27FC236}">
                <a16:creationId xmlns:a16="http://schemas.microsoft.com/office/drawing/2014/main" id="{17FAFDED-31FC-4E00-ABFA-7F76F3764CE1}"/>
              </a:ext>
            </a:extLst>
          </p:cNvPr>
          <p:cNvSpPr txBox="1"/>
          <p:nvPr/>
        </p:nvSpPr>
        <p:spPr>
          <a:xfrm>
            <a:off x="557271" y="1855305"/>
            <a:ext cx="8596668" cy="3139321"/>
          </a:xfrm>
          <a:prstGeom prst="rect">
            <a:avLst/>
          </a:prstGeom>
          <a:noFill/>
        </p:spPr>
        <p:txBody>
          <a:bodyPr wrap="square">
            <a:spAutoFit/>
          </a:bodyPr>
          <a:lstStyle/>
          <a:p>
            <a:r>
              <a:rPr lang="en-GB" dirty="0"/>
              <a:t>What is continuous provision? </a:t>
            </a:r>
          </a:p>
          <a:p>
            <a:r>
              <a:rPr lang="en-GB" dirty="0"/>
              <a:t>Carefully chosen and organised quality resources placed in areas which are always available for children to access independently across every area of learning. </a:t>
            </a:r>
          </a:p>
          <a:p>
            <a:endParaRPr lang="en-GB" dirty="0"/>
          </a:p>
          <a:p>
            <a:r>
              <a:rPr lang="en-GB" dirty="0"/>
              <a:t>Children are ‘learning through play’. High levels of engagement from children will result in high levels of attainment. For all abilities. </a:t>
            </a:r>
          </a:p>
          <a:p>
            <a:r>
              <a:rPr lang="en-GB" dirty="0"/>
              <a:t> </a:t>
            </a:r>
          </a:p>
          <a:p>
            <a:r>
              <a:rPr lang="en-GB" dirty="0"/>
              <a:t>The Role of the adult is vital for successful provision to take place. We have a fantastic team of adults who are trained in extending children’s learning and language though high quality interactions. </a:t>
            </a:r>
          </a:p>
        </p:txBody>
      </p:sp>
      <p:sp>
        <p:nvSpPr>
          <p:cNvPr id="6" name="Text Placeholder 2">
            <a:extLst>
              <a:ext uri="{FF2B5EF4-FFF2-40B4-BE49-F238E27FC236}">
                <a16:creationId xmlns:a16="http://schemas.microsoft.com/office/drawing/2014/main" id="{ECD4251D-1928-4838-AA54-C0C7CFF05273}"/>
              </a:ext>
            </a:extLst>
          </p:cNvPr>
          <p:cNvSpPr txBox="1">
            <a:spLocks/>
          </p:cNvSpPr>
          <p:nvPr/>
        </p:nvSpPr>
        <p:spPr>
          <a:xfrm>
            <a:off x="2320606" y="5421090"/>
            <a:ext cx="8596668" cy="1570962"/>
          </a:xfrm>
          <a:prstGeom prst="rect">
            <a:avLst/>
          </a:prstGeom>
        </p:spPr>
        <p:txBody>
          <a:bodyPr vert="horz" lIns="91440" tIns="45720" rIns="91440" bIns="45720" rtlCol="0" anchor="ctr">
            <a:norm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75000"/>
                    <a:lumOff val="25000"/>
                  </a:schemeClr>
                </a:solidFill>
                <a:latin typeface="+mn-lt"/>
                <a:ea typeface="+mn-ea"/>
                <a:cs typeface="+mn-cs"/>
              </a:defRPr>
            </a:lvl1pPr>
            <a:lvl2pPr marL="457200" indent="0" algn="l" defTabSz="457200" rtl="0" eaLnBrk="1" latinLnBrk="0" hangingPunct="1">
              <a:spcBef>
                <a:spcPts val="1000"/>
              </a:spcBef>
              <a:spcAft>
                <a:spcPts val="0"/>
              </a:spcAft>
              <a:buClr>
                <a:schemeClr val="accent1"/>
              </a:buClr>
              <a:buSzPct val="80000"/>
              <a:buFont typeface="Wingdings 3" charset="2"/>
              <a:buNone/>
              <a:defRPr sz="1800" kern="1200">
                <a:solidFill>
                  <a:schemeClr val="tx1">
                    <a:tint val="75000"/>
                  </a:schemeClr>
                </a:solidFill>
                <a:latin typeface="+mn-lt"/>
                <a:ea typeface="+mn-ea"/>
                <a:cs typeface="+mn-cs"/>
              </a:defRPr>
            </a:lvl2pPr>
            <a:lvl3pPr marL="914400" indent="0" algn="l"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3pPr>
            <a:lvl4pPr marL="1371600" indent="0" algn="l"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4pPr>
            <a:lvl5pPr marL="1828800" indent="0" algn="l"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5pPr>
            <a:lvl6pPr marL="2286000" indent="0" algn="l"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6pPr>
            <a:lvl7pPr marL="2743200" indent="0" algn="l"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7pPr>
            <a:lvl8pPr marL="3200400" indent="0" algn="l"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8pPr>
            <a:lvl9pPr marL="3657600" indent="0" algn="l"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9pPr>
          </a:lstStyle>
          <a:p>
            <a:r>
              <a:rPr lang="en-GB" dirty="0"/>
              <a:t>It doesn’t matter the age a child starts school, what matters the most is the experiences a child is given are appropriate to their age and stage of development (Julie Fisher, 2010). </a:t>
            </a:r>
          </a:p>
        </p:txBody>
      </p:sp>
      <p:pic>
        <p:nvPicPr>
          <p:cNvPr id="8" name="Picture 7">
            <a:extLst>
              <a:ext uri="{FF2B5EF4-FFF2-40B4-BE49-F238E27FC236}">
                <a16:creationId xmlns:a16="http://schemas.microsoft.com/office/drawing/2014/main" id="{B8903C1E-C550-45BD-B900-5A9FA6FCA134}"/>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27287" y="485334"/>
            <a:ext cx="2612921" cy="1959691"/>
          </a:xfrm>
          <a:prstGeom prst="rect">
            <a:avLst/>
          </a:prstGeom>
        </p:spPr>
      </p:pic>
      <p:pic>
        <p:nvPicPr>
          <p:cNvPr id="10" name="Picture 9">
            <a:extLst>
              <a:ext uri="{FF2B5EF4-FFF2-40B4-BE49-F238E27FC236}">
                <a16:creationId xmlns:a16="http://schemas.microsoft.com/office/drawing/2014/main" id="{90A8A42D-BFC5-4C7E-B805-A11B0394E42A}"/>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rot="5400000">
            <a:off x="9619648" y="3125752"/>
            <a:ext cx="2302949" cy="1727212"/>
          </a:xfrm>
          <a:prstGeom prst="rect">
            <a:avLst/>
          </a:prstGeom>
        </p:spPr>
      </p:pic>
    </p:spTree>
    <p:extLst>
      <p:ext uri="{BB962C8B-B14F-4D97-AF65-F5344CB8AC3E}">
        <p14:creationId xmlns:p14="http://schemas.microsoft.com/office/powerpoint/2010/main" val="10512118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F19E7-32D8-41BF-9A98-8BA8E1CBE5F2}"/>
              </a:ext>
            </a:extLst>
          </p:cNvPr>
          <p:cNvSpPr>
            <a:spLocks noGrp="1"/>
          </p:cNvSpPr>
          <p:nvPr>
            <p:ph type="title"/>
          </p:nvPr>
        </p:nvSpPr>
        <p:spPr>
          <a:xfrm>
            <a:off x="5325286" y="698005"/>
            <a:ext cx="4362053" cy="1859665"/>
          </a:xfrm>
        </p:spPr>
        <p:txBody>
          <a:bodyPr>
            <a:normAutofit fontScale="90000"/>
          </a:bodyPr>
          <a:lstStyle/>
          <a:p>
            <a:r>
              <a:rPr lang="en-GB" dirty="0"/>
              <a:t>The children will experience learning in a variety of ways. </a:t>
            </a:r>
          </a:p>
        </p:txBody>
      </p:sp>
      <p:sp>
        <p:nvSpPr>
          <p:cNvPr id="3" name="Text Placeholder 2">
            <a:extLst>
              <a:ext uri="{FF2B5EF4-FFF2-40B4-BE49-F238E27FC236}">
                <a16:creationId xmlns:a16="http://schemas.microsoft.com/office/drawing/2014/main" id="{349A9888-2BAE-4645-92A6-A3EFE8B2DEC7}"/>
              </a:ext>
            </a:extLst>
          </p:cNvPr>
          <p:cNvSpPr>
            <a:spLocks noGrp="1"/>
          </p:cNvSpPr>
          <p:nvPr>
            <p:ph type="body" idx="1"/>
          </p:nvPr>
        </p:nvSpPr>
        <p:spPr>
          <a:xfrm>
            <a:off x="424070" y="3167270"/>
            <a:ext cx="9475303" cy="3162795"/>
          </a:xfrm>
        </p:spPr>
        <p:txBody>
          <a:bodyPr>
            <a:normAutofit fontScale="85000" lnSpcReduction="20000"/>
          </a:bodyPr>
          <a:lstStyle/>
          <a:p>
            <a:r>
              <a:rPr lang="en-GB" dirty="0"/>
              <a:t>Directed activities will include specific and explicit teaching inputs both in whole class and in smaller groups such as when introducing a new topic or teaching new skills and knowledge. </a:t>
            </a:r>
          </a:p>
          <a:p>
            <a:endParaRPr lang="en-GB" dirty="0"/>
          </a:p>
          <a:p>
            <a:r>
              <a:rPr lang="en-GB" dirty="0"/>
              <a:t>Enhanced Provision will include a variety of pre planned activities available to the children based on current learning or topics of interest, these might be to access independently or with adult support and guidance.</a:t>
            </a:r>
          </a:p>
          <a:p>
            <a:endParaRPr lang="en-GB" dirty="0"/>
          </a:p>
          <a:p>
            <a:r>
              <a:rPr lang="en-GB" dirty="0"/>
              <a:t>Continuous provision is the access to resources that are available to children every day in the classroom to enhance their play and develop their learning and </a:t>
            </a:r>
            <a:r>
              <a:rPr lang="en-GB" dirty="0" err="1"/>
              <a:t>curiosty</a:t>
            </a:r>
            <a:r>
              <a:rPr lang="en-GB" dirty="0"/>
              <a:t> across all areas of the curriculum.  </a:t>
            </a:r>
          </a:p>
          <a:p>
            <a:endParaRPr lang="en-GB" dirty="0"/>
          </a:p>
          <a:p>
            <a:r>
              <a:rPr lang="en-GB" dirty="0"/>
              <a:t>All learning opportunities will be carefully planned to cover the Early Years Reception Framework and the Year 1 National curriculum objectives and meeting the needs of all children. </a:t>
            </a:r>
          </a:p>
        </p:txBody>
      </p:sp>
      <p:pic>
        <p:nvPicPr>
          <p:cNvPr id="1026" name="Picture 2" descr="Image preview">
            <a:extLst>
              <a:ext uri="{FF2B5EF4-FFF2-40B4-BE49-F238E27FC236}">
                <a16:creationId xmlns:a16="http://schemas.microsoft.com/office/drawing/2014/main" id="{43743A5B-E73C-4557-82A3-36EF7D3FB38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3878" y="62910"/>
            <a:ext cx="3245027" cy="2958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38974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866857-A75E-4BEB-8E2A-AEE5C1B25E5E}"/>
              </a:ext>
            </a:extLst>
          </p:cNvPr>
          <p:cNvSpPr>
            <a:spLocks noGrp="1"/>
          </p:cNvSpPr>
          <p:nvPr>
            <p:ph type="title"/>
          </p:nvPr>
        </p:nvSpPr>
        <p:spPr>
          <a:xfrm>
            <a:off x="160500" y="-145774"/>
            <a:ext cx="10812300" cy="3403600"/>
          </a:xfrm>
        </p:spPr>
        <p:txBody>
          <a:bodyPr/>
          <a:lstStyle/>
          <a:p>
            <a:r>
              <a:rPr lang="en-GB" dirty="0"/>
              <a:t>We have done lots of research and reading to ensure the children get the best</a:t>
            </a:r>
          </a:p>
        </p:txBody>
      </p:sp>
      <p:pic>
        <p:nvPicPr>
          <p:cNvPr id="5" name="Picture 4">
            <a:extLst>
              <a:ext uri="{FF2B5EF4-FFF2-40B4-BE49-F238E27FC236}">
                <a16:creationId xmlns:a16="http://schemas.microsoft.com/office/drawing/2014/main" id="{98508754-93FE-482D-9F87-AF3C0CD08B4D}"/>
              </a:ext>
            </a:extLst>
          </p:cNvPr>
          <p:cNvPicPr>
            <a:picLocks noChangeAspect="1"/>
          </p:cNvPicPr>
          <p:nvPr/>
        </p:nvPicPr>
        <p:blipFill>
          <a:blip r:embed="rId2"/>
          <a:stretch>
            <a:fillRect/>
          </a:stretch>
        </p:blipFill>
        <p:spPr>
          <a:xfrm>
            <a:off x="663166" y="2731398"/>
            <a:ext cx="1900628" cy="2747272"/>
          </a:xfrm>
          <a:prstGeom prst="rect">
            <a:avLst/>
          </a:prstGeom>
        </p:spPr>
      </p:pic>
      <p:pic>
        <p:nvPicPr>
          <p:cNvPr id="7" name="Picture 6">
            <a:extLst>
              <a:ext uri="{FF2B5EF4-FFF2-40B4-BE49-F238E27FC236}">
                <a16:creationId xmlns:a16="http://schemas.microsoft.com/office/drawing/2014/main" id="{4CBA16A0-B1F4-4FA8-84EA-F1007331E64D}"/>
              </a:ext>
            </a:extLst>
          </p:cNvPr>
          <p:cNvPicPr>
            <a:picLocks noChangeAspect="1"/>
          </p:cNvPicPr>
          <p:nvPr/>
        </p:nvPicPr>
        <p:blipFill>
          <a:blip r:embed="rId3"/>
          <a:stretch>
            <a:fillRect/>
          </a:stretch>
        </p:blipFill>
        <p:spPr>
          <a:xfrm>
            <a:off x="9341114" y="2651242"/>
            <a:ext cx="2286000" cy="3200400"/>
          </a:xfrm>
          <a:prstGeom prst="rect">
            <a:avLst/>
          </a:prstGeom>
        </p:spPr>
      </p:pic>
      <p:pic>
        <p:nvPicPr>
          <p:cNvPr id="9" name="Picture 8">
            <a:extLst>
              <a:ext uri="{FF2B5EF4-FFF2-40B4-BE49-F238E27FC236}">
                <a16:creationId xmlns:a16="http://schemas.microsoft.com/office/drawing/2014/main" id="{DC5EF407-E7F1-495C-8ED8-02C9E7BB9CBA}"/>
              </a:ext>
            </a:extLst>
          </p:cNvPr>
          <p:cNvPicPr>
            <a:picLocks noChangeAspect="1"/>
          </p:cNvPicPr>
          <p:nvPr/>
        </p:nvPicPr>
        <p:blipFill>
          <a:blip r:embed="rId4"/>
          <a:stretch>
            <a:fillRect/>
          </a:stretch>
        </p:blipFill>
        <p:spPr>
          <a:xfrm>
            <a:off x="3711049" y="2068692"/>
            <a:ext cx="1730638" cy="2448745"/>
          </a:xfrm>
          <a:prstGeom prst="rect">
            <a:avLst/>
          </a:prstGeom>
        </p:spPr>
      </p:pic>
      <p:pic>
        <p:nvPicPr>
          <p:cNvPr id="11" name="Picture 10">
            <a:extLst>
              <a:ext uri="{FF2B5EF4-FFF2-40B4-BE49-F238E27FC236}">
                <a16:creationId xmlns:a16="http://schemas.microsoft.com/office/drawing/2014/main" id="{3CFB2725-ECBC-4841-BCFA-BE237EBEF52F}"/>
              </a:ext>
            </a:extLst>
          </p:cNvPr>
          <p:cNvPicPr>
            <a:picLocks noChangeAspect="1"/>
          </p:cNvPicPr>
          <p:nvPr/>
        </p:nvPicPr>
        <p:blipFill>
          <a:blip r:embed="rId5"/>
          <a:stretch>
            <a:fillRect/>
          </a:stretch>
        </p:blipFill>
        <p:spPr>
          <a:xfrm>
            <a:off x="6096001" y="2245414"/>
            <a:ext cx="2080376" cy="2883177"/>
          </a:xfrm>
          <a:prstGeom prst="rect">
            <a:avLst/>
          </a:prstGeom>
        </p:spPr>
      </p:pic>
      <p:sp>
        <p:nvSpPr>
          <p:cNvPr id="12" name="Title 1">
            <a:extLst>
              <a:ext uri="{FF2B5EF4-FFF2-40B4-BE49-F238E27FC236}">
                <a16:creationId xmlns:a16="http://schemas.microsoft.com/office/drawing/2014/main" id="{F20B8A01-A66B-4F39-B479-B4A1A8DC79F7}"/>
              </a:ext>
            </a:extLst>
          </p:cNvPr>
          <p:cNvSpPr txBox="1">
            <a:spLocks/>
          </p:cNvSpPr>
          <p:nvPr/>
        </p:nvSpPr>
        <p:spPr>
          <a:xfrm>
            <a:off x="4876800" y="5414798"/>
            <a:ext cx="4305981" cy="1443202"/>
          </a:xfrm>
          <a:prstGeom prst="rect">
            <a:avLst/>
          </a:prstGeom>
        </p:spPr>
        <p:txBody>
          <a:bodyPr vert="horz" lIns="91440" tIns="45720" rIns="91440" bIns="45720" rtlCol="0" anchor="ctr">
            <a:normAutofit fontScale="47500" lnSpcReduction="20000"/>
          </a:bodyPr>
          <a:lstStyle>
            <a:lvl1pPr algn="l" defTabSz="457200" rtl="0" eaLnBrk="1" latinLnBrk="0" hangingPunct="1">
              <a:spcBef>
                <a:spcPct val="0"/>
              </a:spcBef>
              <a:buNone/>
              <a:defRPr sz="4400" b="0" kern="1200" cap="none">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We have visited local schools who successfully have implemented a play based approach in Year 1 and attended training to support the change in approach.</a:t>
            </a:r>
          </a:p>
        </p:txBody>
      </p:sp>
      <p:pic>
        <p:nvPicPr>
          <p:cNvPr id="14" name="Picture 13">
            <a:extLst>
              <a:ext uri="{FF2B5EF4-FFF2-40B4-BE49-F238E27FC236}">
                <a16:creationId xmlns:a16="http://schemas.microsoft.com/office/drawing/2014/main" id="{FAE07BB8-DE01-4193-AFE1-177A6105A05A}"/>
              </a:ext>
            </a:extLst>
          </p:cNvPr>
          <p:cNvPicPr>
            <a:picLocks noChangeAspect="1"/>
          </p:cNvPicPr>
          <p:nvPr/>
        </p:nvPicPr>
        <p:blipFill>
          <a:blip r:embed="rId6"/>
          <a:stretch>
            <a:fillRect/>
          </a:stretch>
        </p:blipFill>
        <p:spPr>
          <a:xfrm>
            <a:off x="10191750" y="396114"/>
            <a:ext cx="1562100" cy="1666875"/>
          </a:xfrm>
          <a:prstGeom prst="rect">
            <a:avLst/>
          </a:prstGeom>
        </p:spPr>
      </p:pic>
      <p:pic>
        <p:nvPicPr>
          <p:cNvPr id="16" name="Picture 15">
            <a:extLst>
              <a:ext uri="{FF2B5EF4-FFF2-40B4-BE49-F238E27FC236}">
                <a16:creationId xmlns:a16="http://schemas.microsoft.com/office/drawing/2014/main" id="{A8DAE105-E216-42BB-A193-6F5DF78B49BB}"/>
              </a:ext>
            </a:extLst>
          </p:cNvPr>
          <p:cNvPicPr>
            <a:picLocks noChangeAspect="1"/>
          </p:cNvPicPr>
          <p:nvPr/>
        </p:nvPicPr>
        <p:blipFill>
          <a:blip r:embed="rId7"/>
          <a:stretch>
            <a:fillRect/>
          </a:stretch>
        </p:blipFill>
        <p:spPr>
          <a:xfrm>
            <a:off x="2733280" y="4749040"/>
            <a:ext cx="1228725" cy="1819275"/>
          </a:xfrm>
          <a:prstGeom prst="rect">
            <a:avLst/>
          </a:prstGeom>
        </p:spPr>
      </p:pic>
    </p:spTree>
    <p:extLst>
      <p:ext uri="{BB962C8B-B14F-4D97-AF65-F5344CB8AC3E}">
        <p14:creationId xmlns:p14="http://schemas.microsoft.com/office/powerpoint/2010/main" val="22229044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4F01F-42B3-458B-A500-41B284FD543B}"/>
              </a:ext>
            </a:extLst>
          </p:cNvPr>
          <p:cNvSpPr>
            <a:spLocks noGrp="1"/>
          </p:cNvSpPr>
          <p:nvPr>
            <p:ph type="title"/>
          </p:nvPr>
        </p:nvSpPr>
        <p:spPr>
          <a:xfrm>
            <a:off x="160500" y="291548"/>
            <a:ext cx="8596668" cy="1778000"/>
          </a:xfrm>
        </p:spPr>
        <p:txBody>
          <a:bodyPr>
            <a:normAutofit fontScale="90000"/>
          </a:bodyPr>
          <a:lstStyle/>
          <a:p>
            <a:r>
              <a:rPr lang="en-GB" dirty="0"/>
              <a:t>The children will be sharing the learning space with Reception in a mixed class environment</a:t>
            </a:r>
          </a:p>
        </p:txBody>
      </p:sp>
      <p:sp>
        <p:nvSpPr>
          <p:cNvPr id="3" name="Text Placeholder 2">
            <a:extLst>
              <a:ext uri="{FF2B5EF4-FFF2-40B4-BE49-F238E27FC236}">
                <a16:creationId xmlns:a16="http://schemas.microsoft.com/office/drawing/2014/main" id="{6542BB3F-1BF7-40FB-8C8D-E3EA2CF870A5}"/>
              </a:ext>
            </a:extLst>
          </p:cNvPr>
          <p:cNvSpPr>
            <a:spLocks noGrp="1"/>
          </p:cNvSpPr>
          <p:nvPr>
            <p:ph type="body" idx="1"/>
          </p:nvPr>
        </p:nvSpPr>
        <p:spPr>
          <a:xfrm>
            <a:off x="438794" y="2387600"/>
            <a:ext cx="10149693" cy="4005759"/>
          </a:xfrm>
        </p:spPr>
        <p:txBody>
          <a:bodyPr>
            <a:normAutofit fontScale="92500" lnSpcReduction="10000"/>
          </a:bodyPr>
          <a:lstStyle/>
          <a:p>
            <a:r>
              <a:rPr lang="en-GB" dirty="0"/>
              <a:t>This allows children access to all the high quality resources throughout their learning and to feel comfortable and confident within the environment. </a:t>
            </a:r>
          </a:p>
          <a:p>
            <a:endParaRPr lang="en-GB" dirty="0"/>
          </a:p>
          <a:p>
            <a:r>
              <a:rPr lang="en-GB" dirty="0"/>
              <a:t>The children have lots of space to play and have access to the outdoor area at all times. </a:t>
            </a:r>
          </a:p>
          <a:p>
            <a:endParaRPr lang="en-GB" dirty="0"/>
          </a:p>
          <a:p>
            <a:r>
              <a:rPr lang="en-GB" dirty="0"/>
              <a:t>This allows the Year 1 classroom to be used for focused direct tasks and a calm break out space. </a:t>
            </a:r>
          </a:p>
          <a:p>
            <a:endParaRPr lang="en-GB" dirty="0"/>
          </a:p>
          <a:p>
            <a:r>
              <a:rPr lang="en-GB" dirty="0"/>
              <a:t>We have found Reception children have risen to the challenge of their older peers and Year 1s have extended their learning and language in supporting, guiding and explaining to the younger children. </a:t>
            </a:r>
          </a:p>
          <a:p>
            <a:endParaRPr lang="en-GB" dirty="0"/>
          </a:p>
          <a:p>
            <a:r>
              <a:rPr lang="en-GB" dirty="0"/>
              <a:t>Children will be applying their learning in a way that suits their learning style and stage of development and will have the opportunity to continually practise and apply skills.</a:t>
            </a:r>
          </a:p>
        </p:txBody>
      </p:sp>
    </p:spTree>
    <p:extLst>
      <p:ext uri="{BB962C8B-B14F-4D97-AF65-F5344CB8AC3E}">
        <p14:creationId xmlns:p14="http://schemas.microsoft.com/office/powerpoint/2010/main" val="36682775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0E1431-7188-4DFD-A8EB-2D94E633A4F8}"/>
              </a:ext>
            </a:extLst>
          </p:cNvPr>
          <p:cNvSpPr>
            <a:spLocks noGrp="1"/>
          </p:cNvSpPr>
          <p:nvPr>
            <p:ph type="title"/>
          </p:nvPr>
        </p:nvSpPr>
        <p:spPr>
          <a:xfrm>
            <a:off x="677335" y="609600"/>
            <a:ext cx="8596668" cy="861391"/>
          </a:xfrm>
        </p:spPr>
        <p:txBody>
          <a:bodyPr/>
          <a:lstStyle/>
          <a:p>
            <a:r>
              <a:rPr lang="en-GB" dirty="0"/>
              <a:t>Learning through Play</a:t>
            </a:r>
          </a:p>
        </p:txBody>
      </p:sp>
      <p:sp>
        <p:nvSpPr>
          <p:cNvPr id="3" name="Text Placeholder 2">
            <a:extLst>
              <a:ext uri="{FF2B5EF4-FFF2-40B4-BE49-F238E27FC236}">
                <a16:creationId xmlns:a16="http://schemas.microsoft.com/office/drawing/2014/main" id="{16EBC37D-5CD9-4B87-9EBB-7FE2D8CEDE2C}"/>
              </a:ext>
            </a:extLst>
          </p:cNvPr>
          <p:cNvSpPr>
            <a:spLocks noGrp="1"/>
          </p:cNvSpPr>
          <p:nvPr>
            <p:ph type="body" idx="1"/>
          </p:nvPr>
        </p:nvSpPr>
        <p:spPr>
          <a:xfrm>
            <a:off x="584570" y="1581426"/>
            <a:ext cx="8596668" cy="4329044"/>
          </a:xfrm>
        </p:spPr>
        <p:txBody>
          <a:bodyPr>
            <a:normAutofit lnSpcReduction="10000"/>
          </a:bodyPr>
          <a:lstStyle/>
          <a:p>
            <a:r>
              <a:rPr lang="en-GB" dirty="0"/>
              <a:t>Purposeful play gives children the opportunity to develop the following skills:</a:t>
            </a:r>
          </a:p>
          <a:p>
            <a:r>
              <a:rPr lang="en-GB" dirty="0"/>
              <a:t> ● Problem solving </a:t>
            </a:r>
          </a:p>
          <a:p>
            <a:r>
              <a:rPr lang="en-GB" dirty="0"/>
              <a:t>● Collaboration </a:t>
            </a:r>
          </a:p>
          <a:p>
            <a:r>
              <a:rPr lang="en-GB" dirty="0"/>
              <a:t>● Investigation </a:t>
            </a:r>
          </a:p>
          <a:p>
            <a:r>
              <a:rPr lang="en-GB" dirty="0"/>
              <a:t>● Delegation </a:t>
            </a:r>
          </a:p>
          <a:p>
            <a:r>
              <a:rPr lang="en-GB" dirty="0"/>
              <a:t>● Creativity </a:t>
            </a:r>
          </a:p>
          <a:p>
            <a:r>
              <a:rPr lang="en-GB" dirty="0"/>
              <a:t>● Make decisions </a:t>
            </a:r>
          </a:p>
          <a:p>
            <a:r>
              <a:rPr lang="en-GB" dirty="0"/>
              <a:t>● Work with purpose </a:t>
            </a:r>
          </a:p>
          <a:p>
            <a:r>
              <a:rPr lang="en-GB" dirty="0"/>
              <a:t>● Independence </a:t>
            </a:r>
          </a:p>
          <a:p>
            <a:r>
              <a:rPr lang="en-GB" dirty="0"/>
              <a:t>● Resilience </a:t>
            </a:r>
          </a:p>
          <a:p>
            <a:r>
              <a:rPr lang="en-GB" dirty="0"/>
              <a:t>● Build on emotional development (Early Childhood Hub, 2022)</a:t>
            </a:r>
          </a:p>
        </p:txBody>
      </p:sp>
      <p:sp>
        <p:nvSpPr>
          <p:cNvPr id="5" name="TextBox 4">
            <a:extLst>
              <a:ext uri="{FF2B5EF4-FFF2-40B4-BE49-F238E27FC236}">
                <a16:creationId xmlns:a16="http://schemas.microsoft.com/office/drawing/2014/main" id="{BF0B30B1-BD3C-4409-A973-F4DFC5774F14}"/>
              </a:ext>
            </a:extLst>
          </p:cNvPr>
          <p:cNvSpPr txBox="1"/>
          <p:nvPr/>
        </p:nvSpPr>
        <p:spPr>
          <a:xfrm>
            <a:off x="4306957" y="6248400"/>
            <a:ext cx="7205870" cy="369332"/>
          </a:xfrm>
          <a:prstGeom prst="rect">
            <a:avLst/>
          </a:prstGeom>
          <a:noFill/>
        </p:spPr>
        <p:txBody>
          <a:bodyPr wrap="square">
            <a:spAutoFit/>
          </a:bodyPr>
          <a:lstStyle/>
          <a:p>
            <a:r>
              <a:rPr lang="en-GB" dirty="0"/>
              <a:t>Happy children make successful learners (Alistair Bryce Clegg, 2020)</a:t>
            </a:r>
          </a:p>
        </p:txBody>
      </p:sp>
      <p:pic>
        <p:nvPicPr>
          <p:cNvPr id="7" name="Picture 6">
            <a:extLst>
              <a:ext uri="{FF2B5EF4-FFF2-40B4-BE49-F238E27FC236}">
                <a16:creationId xmlns:a16="http://schemas.microsoft.com/office/drawing/2014/main" id="{2340DE19-BDE2-4E37-BABA-B848ACE9832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114149" y="554062"/>
            <a:ext cx="2298942" cy="1724207"/>
          </a:xfrm>
          <a:prstGeom prst="rect">
            <a:avLst/>
          </a:prstGeom>
        </p:spPr>
      </p:pic>
      <p:pic>
        <p:nvPicPr>
          <p:cNvPr id="9" name="Picture 8">
            <a:extLst>
              <a:ext uri="{FF2B5EF4-FFF2-40B4-BE49-F238E27FC236}">
                <a16:creationId xmlns:a16="http://schemas.microsoft.com/office/drawing/2014/main" id="{B71900D1-8A89-4161-B3F7-7B86BAA7DF14}"/>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rot="5400000">
            <a:off x="9122950" y="3281845"/>
            <a:ext cx="2617304" cy="1962978"/>
          </a:xfrm>
          <a:prstGeom prst="rect">
            <a:avLst/>
          </a:prstGeom>
        </p:spPr>
      </p:pic>
      <p:pic>
        <p:nvPicPr>
          <p:cNvPr id="11" name="Picture 10">
            <a:extLst>
              <a:ext uri="{FF2B5EF4-FFF2-40B4-BE49-F238E27FC236}">
                <a16:creationId xmlns:a16="http://schemas.microsoft.com/office/drawing/2014/main" id="{32A4E432-9E71-48B5-ACCE-CBCD91F3E0B6}"/>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6626922" y="2955235"/>
            <a:ext cx="2108568" cy="1581426"/>
          </a:xfrm>
          <a:prstGeom prst="rect">
            <a:avLst/>
          </a:prstGeom>
        </p:spPr>
      </p:pic>
    </p:spTree>
    <p:extLst>
      <p:ext uri="{BB962C8B-B14F-4D97-AF65-F5344CB8AC3E}">
        <p14:creationId xmlns:p14="http://schemas.microsoft.com/office/powerpoint/2010/main" val="33797240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3D6680C-87AE-4A9D-AF37-0AE123561A0B}"/>
              </a:ext>
            </a:extLst>
          </p:cNvPr>
          <p:cNvSpPr txBox="1"/>
          <p:nvPr/>
        </p:nvSpPr>
        <p:spPr>
          <a:xfrm>
            <a:off x="158726" y="5575635"/>
            <a:ext cx="6102626" cy="1200329"/>
          </a:xfrm>
          <a:prstGeom prst="rect">
            <a:avLst/>
          </a:prstGeom>
          <a:noFill/>
        </p:spPr>
        <p:txBody>
          <a:bodyPr wrap="square">
            <a:spAutoFit/>
          </a:bodyPr>
          <a:lstStyle/>
          <a:p>
            <a:r>
              <a:rPr lang="en-GB" dirty="0"/>
              <a:t>Children will be given opportunities to ‘revisit and embed knowledge and skills’ whilst strengthening effective learning behaviours they have established in Reception (Early Excellence, 2022)</a:t>
            </a:r>
          </a:p>
        </p:txBody>
      </p:sp>
      <p:sp>
        <p:nvSpPr>
          <p:cNvPr id="7" name="TextBox 6">
            <a:extLst>
              <a:ext uri="{FF2B5EF4-FFF2-40B4-BE49-F238E27FC236}">
                <a16:creationId xmlns:a16="http://schemas.microsoft.com/office/drawing/2014/main" id="{4A93864A-A7DC-415A-8692-C63CF459C5F0}"/>
              </a:ext>
            </a:extLst>
          </p:cNvPr>
          <p:cNvSpPr txBox="1"/>
          <p:nvPr/>
        </p:nvSpPr>
        <p:spPr>
          <a:xfrm>
            <a:off x="768626" y="509774"/>
            <a:ext cx="6520070" cy="2062552"/>
          </a:xfrm>
          <a:prstGeom prst="rect">
            <a:avLst/>
          </a:prstGeom>
          <a:noFill/>
        </p:spPr>
        <p:txBody>
          <a:bodyPr wrap="square">
            <a:spAutoFit/>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Young people want to learn and will take up teacher’s invitation to engage with enthusiasm and commitment if they find activities relevant, purposeful and meaningful to them, and if the classroom conditions are supportive of their learning. </a:t>
            </a: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Alison </a:t>
            </a:r>
            <a:r>
              <a:rPr lang="en-GB" b="1" dirty="0">
                <a:latin typeface="Calibri" panose="020F0502020204030204" pitchFamily="34" charset="0"/>
                <a:ea typeface="Calibri" panose="020F0502020204030204" pitchFamily="34" charset="0"/>
                <a:cs typeface="Times New Roman" panose="02020603050405020304" pitchFamily="18" charset="0"/>
              </a:rPr>
              <a:t>Peacock 2012</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4" name="Picture 13">
            <a:extLst>
              <a:ext uri="{FF2B5EF4-FFF2-40B4-BE49-F238E27FC236}">
                <a16:creationId xmlns:a16="http://schemas.microsoft.com/office/drawing/2014/main" id="{96152D5B-399D-4288-A8FE-6CFC74AC922A}"/>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rot="16200000">
            <a:off x="268707" y="2558747"/>
            <a:ext cx="1703272" cy="1277454"/>
          </a:xfrm>
          <a:prstGeom prst="rect">
            <a:avLst/>
          </a:prstGeom>
        </p:spPr>
      </p:pic>
      <p:pic>
        <p:nvPicPr>
          <p:cNvPr id="16" name="Picture 15">
            <a:extLst>
              <a:ext uri="{FF2B5EF4-FFF2-40B4-BE49-F238E27FC236}">
                <a16:creationId xmlns:a16="http://schemas.microsoft.com/office/drawing/2014/main" id="{87AEAEF8-EFFF-4620-8AE1-ED517C8B52DA}"/>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rot="5400000">
            <a:off x="9921300" y="3572723"/>
            <a:ext cx="1867827" cy="1400870"/>
          </a:xfrm>
          <a:prstGeom prst="rect">
            <a:avLst/>
          </a:prstGeom>
        </p:spPr>
      </p:pic>
      <p:pic>
        <p:nvPicPr>
          <p:cNvPr id="18" name="Picture 17">
            <a:extLst>
              <a:ext uri="{FF2B5EF4-FFF2-40B4-BE49-F238E27FC236}">
                <a16:creationId xmlns:a16="http://schemas.microsoft.com/office/drawing/2014/main" id="{3B930601-C4B4-4D92-A557-49FA761EE76D}"/>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rot="5400000">
            <a:off x="7825393" y="4133323"/>
            <a:ext cx="2662155" cy="1996616"/>
          </a:xfrm>
          <a:prstGeom prst="rect">
            <a:avLst/>
          </a:prstGeom>
        </p:spPr>
      </p:pic>
      <p:pic>
        <p:nvPicPr>
          <p:cNvPr id="20" name="Picture 19">
            <a:extLst>
              <a:ext uri="{FF2B5EF4-FFF2-40B4-BE49-F238E27FC236}">
                <a16:creationId xmlns:a16="http://schemas.microsoft.com/office/drawing/2014/main" id="{71708B04-1894-4DB6-9239-0D7568EE6E6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429853" y="639638"/>
            <a:ext cx="2993521" cy="2245141"/>
          </a:xfrm>
          <a:prstGeom prst="rect">
            <a:avLst/>
          </a:prstGeom>
        </p:spPr>
      </p:pic>
      <p:pic>
        <p:nvPicPr>
          <p:cNvPr id="24" name="Picture 23">
            <a:extLst>
              <a:ext uri="{FF2B5EF4-FFF2-40B4-BE49-F238E27FC236}">
                <a16:creationId xmlns:a16="http://schemas.microsoft.com/office/drawing/2014/main" id="{16D7DC82-70DE-4B6B-92C1-CFBD07A2DF08}"/>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148587" y="2761312"/>
            <a:ext cx="2323548" cy="1742661"/>
          </a:xfrm>
          <a:prstGeom prst="rect">
            <a:avLst/>
          </a:prstGeom>
        </p:spPr>
      </p:pic>
      <p:pic>
        <p:nvPicPr>
          <p:cNvPr id="2" name="Picture 1"/>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2754606" y="2718032"/>
            <a:ext cx="1623781" cy="2165041"/>
          </a:xfrm>
          <a:prstGeom prst="rect">
            <a:avLst/>
          </a:prstGeom>
        </p:spPr>
      </p:pic>
      <p:pic>
        <p:nvPicPr>
          <p:cNvPr id="3" name="Picture 2"/>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1055058" y="4011055"/>
            <a:ext cx="1314448" cy="985836"/>
          </a:xfrm>
          <a:prstGeom prst="rect">
            <a:avLst/>
          </a:prstGeom>
        </p:spPr>
      </p:pic>
    </p:spTree>
    <p:extLst>
      <p:ext uri="{BB962C8B-B14F-4D97-AF65-F5344CB8AC3E}">
        <p14:creationId xmlns:p14="http://schemas.microsoft.com/office/powerpoint/2010/main" val="19828929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79F7A7-367F-456C-89F2-5BF3A6667BBF}"/>
              </a:ext>
            </a:extLst>
          </p:cNvPr>
          <p:cNvSpPr>
            <a:spLocks noGrp="1"/>
          </p:cNvSpPr>
          <p:nvPr>
            <p:ph type="body" idx="1"/>
          </p:nvPr>
        </p:nvSpPr>
        <p:spPr>
          <a:xfrm>
            <a:off x="303005" y="482697"/>
            <a:ext cx="8596668" cy="1570962"/>
          </a:xfrm>
        </p:spPr>
        <p:txBody>
          <a:bodyPr>
            <a:normAutofit fontScale="85000" lnSpcReduction="20000"/>
          </a:bodyPr>
          <a:lstStyle/>
          <a:p>
            <a:r>
              <a:rPr lang="en-GB" sz="1800" b="1" dirty="0">
                <a:effectLst/>
                <a:latin typeface="Arial" panose="020B0604020202020204" pitchFamily="34" charset="0"/>
                <a:ea typeface="Calibri" panose="020F0502020204030204" pitchFamily="34" charset="0"/>
                <a:cs typeface="Arial" panose="020B0604020202020204" pitchFamily="34" charset="0"/>
              </a:rPr>
              <a:t>Children in ks1 need environments that encourage movement and active participation in practical, first-hand tasks. They need resources that provoke them to be curious, to investigate and to explore. They need challenges (some initiated by themselves, others initiated by the teacher) that inspire their creativity and imagination, and help them to solve problems and use their initiative. They need time and space to take their active learning wherever their interests and their investigations lead them. </a:t>
            </a:r>
          </a:p>
          <a:p>
            <a:r>
              <a:rPr lang="en-GB" b="1" dirty="0">
                <a:latin typeface="Arial" panose="020B0604020202020204" pitchFamily="34" charset="0"/>
                <a:ea typeface="Calibri" panose="020F0502020204030204" pitchFamily="34" charset="0"/>
                <a:cs typeface="Arial" panose="020B0604020202020204" pitchFamily="34" charset="0"/>
              </a:rPr>
              <a:t>Julie Fisher 2020</a:t>
            </a:r>
            <a:endParaRPr lang="en-GB" sz="1800" b="1" dirty="0">
              <a:effectLst/>
              <a:latin typeface="Arial" panose="020B0604020202020204" pitchFamily="34" charset="0"/>
              <a:ea typeface="Calibri" panose="020F0502020204030204" pitchFamily="34" charset="0"/>
              <a:cs typeface="Arial" panose="020B0604020202020204" pitchFamily="34" charset="0"/>
            </a:endParaRPr>
          </a:p>
          <a:p>
            <a:endParaRPr lang="en-GB" dirty="0"/>
          </a:p>
        </p:txBody>
      </p:sp>
      <p:sp>
        <p:nvSpPr>
          <p:cNvPr id="5" name="TextBox 4">
            <a:extLst>
              <a:ext uri="{FF2B5EF4-FFF2-40B4-BE49-F238E27FC236}">
                <a16:creationId xmlns:a16="http://schemas.microsoft.com/office/drawing/2014/main" id="{7A9A5290-2D90-4663-B593-BED692749110}"/>
              </a:ext>
            </a:extLst>
          </p:cNvPr>
          <p:cNvSpPr txBox="1"/>
          <p:nvPr/>
        </p:nvSpPr>
        <p:spPr>
          <a:xfrm>
            <a:off x="1045850" y="5940199"/>
            <a:ext cx="6102626" cy="671915"/>
          </a:xfrm>
          <a:prstGeom prst="rect">
            <a:avLst/>
          </a:prstGeom>
          <a:noFill/>
        </p:spPr>
        <p:txBody>
          <a:bodyPr wrap="square">
            <a:spAutoFit/>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Children need experiences to make sense of before what we teach them can make sense (Stein 2002). </a:t>
            </a:r>
          </a:p>
        </p:txBody>
      </p:sp>
      <p:pic>
        <p:nvPicPr>
          <p:cNvPr id="7" name="Picture 6">
            <a:extLst>
              <a:ext uri="{FF2B5EF4-FFF2-40B4-BE49-F238E27FC236}">
                <a16:creationId xmlns:a16="http://schemas.microsoft.com/office/drawing/2014/main" id="{32C2F125-834A-4F41-99C6-7DA2FCD6EE3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rot="5400000">
            <a:off x="5929" y="2525625"/>
            <a:ext cx="2376613" cy="1782460"/>
          </a:xfrm>
          <a:prstGeom prst="rect">
            <a:avLst/>
          </a:prstGeom>
        </p:spPr>
      </p:pic>
      <p:pic>
        <p:nvPicPr>
          <p:cNvPr id="9" name="Picture 8">
            <a:extLst>
              <a:ext uri="{FF2B5EF4-FFF2-40B4-BE49-F238E27FC236}">
                <a16:creationId xmlns:a16="http://schemas.microsoft.com/office/drawing/2014/main" id="{C8451483-1307-4795-8667-69A62C9AE1FB}"/>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2063980" y="1933741"/>
            <a:ext cx="2394227" cy="1795670"/>
          </a:xfrm>
          <a:prstGeom prst="rect">
            <a:avLst/>
          </a:prstGeom>
        </p:spPr>
      </p:pic>
      <p:pic>
        <p:nvPicPr>
          <p:cNvPr id="11" name="Picture 10">
            <a:extLst>
              <a:ext uri="{FF2B5EF4-FFF2-40B4-BE49-F238E27FC236}">
                <a16:creationId xmlns:a16="http://schemas.microsoft.com/office/drawing/2014/main" id="{DDCE0CE9-6FBF-4F15-AEB5-B3C78AEBE09C}"/>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5805753" y="1805500"/>
            <a:ext cx="2094617" cy="1570963"/>
          </a:xfrm>
          <a:prstGeom prst="rect">
            <a:avLst/>
          </a:prstGeom>
        </p:spPr>
      </p:pic>
      <p:sp>
        <p:nvSpPr>
          <p:cNvPr id="13" name="TextBox 12">
            <a:extLst>
              <a:ext uri="{FF2B5EF4-FFF2-40B4-BE49-F238E27FC236}">
                <a16:creationId xmlns:a16="http://schemas.microsoft.com/office/drawing/2014/main" id="{696783E6-0778-4AE5-9D30-81406FF07610}"/>
              </a:ext>
            </a:extLst>
          </p:cNvPr>
          <p:cNvSpPr txBox="1"/>
          <p:nvPr/>
        </p:nvSpPr>
        <p:spPr>
          <a:xfrm>
            <a:off x="5786369" y="3481538"/>
            <a:ext cx="6102626" cy="1200329"/>
          </a:xfrm>
          <a:prstGeom prst="rect">
            <a:avLst/>
          </a:prstGeom>
          <a:noFill/>
        </p:spPr>
        <p:txBody>
          <a:bodyPr wrap="square">
            <a:spAutoFit/>
          </a:bodyPr>
          <a:lstStyle/>
          <a:p>
            <a:r>
              <a:rPr lang="en-GB" dirty="0">
                <a:latin typeface="Calibri" panose="020F0502020204030204" pitchFamily="34" charset="0"/>
                <a:ea typeface="Calibri" panose="020F0502020204030204" pitchFamily="34" charset="0"/>
                <a:cs typeface="Times New Roman" panose="02020603050405020304" pitchFamily="18" charset="0"/>
              </a:rPr>
              <a:t>H</a:t>
            </a:r>
            <a:r>
              <a:rPr lang="en-GB" sz="1800" dirty="0">
                <a:effectLst/>
                <a:latin typeface="Calibri" panose="020F0502020204030204" pitchFamily="34" charset="0"/>
                <a:ea typeface="Calibri" panose="020F0502020204030204" pitchFamily="34" charset="0"/>
                <a:cs typeface="Times New Roman" panose="02020603050405020304" pitchFamily="18" charset="0"/>
              </a:rPr>
              <a:t>aving an Art and Design workshop available every day means children can become more proficient in each of these areas whilst exploring, practising, making mistakes and embedding their skills.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Sue Quirk and Victoria </a:t>
            </a:r>
            <a:r>
              <a:rPr lang="en-GB" sz="1800" b="1" dirty="0" err="1">
                <a:effectLst/>
                <a:latin typeface="Calibri" panose="020F0502020204030204" pitchFamily="34" charset="0"/>
                <a:ea typeface="Calibri" panose="020F0502020204030204" pitchFamily="34" charset="0"/>
                <a:cs typeface="Times New Roman" panose="02020603050405020304" pitchFamily="18" charset="0"/>
              </a:rPr>
              <a:t>Pettet</a:t>
            </a:r>
            <a:r>
              <a:rPr lang="en-GB" sz="1800" b="1" dirty="0">
                <a:effectLst/>
                <a:latin typeface="Calibri" panose="020F0502020204030204" pitchFamily="34" charset="0"/>
                <a:ea typeface="Calibri" panose="020F0502020204030204" pitchFamily="34" charset="0"/>
                <a:cs typeface="Times New Roman" panose="02020603050405020304" pitchFamily="18" charset="0"/>
              </a:rPr>
              <a:t> 2020</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5" name="Picture 14">
            <a:extLst>
              <a:ext uri="{FF2B5EF4-FFF2-40B4-BE49-F238E27FC236}">
                <a16:creationId xmlns:a16="http://schemas.microsoft.com/office/drawing/2014/main" id="{DD53B10E-ADE6-4205-8D38-0E32E05AEFE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136517" y="1805500"/>
            <a:ext cx="1949526" cy="1462144"/>
          </a:xfrm>
          <a:prstGeom prst="rect">
            <a:avLst/>
          </a:prstGeom>
        </p:spPr>
      </p:pic>
      <p:pic>
        <p:nvPicPr>
          <p:cNvPr id="17" name="Picture 16">
            <a:extLst>
              <a:ext uri="{FF2B5EF4-FFF2-40B4-BE49-F238E27FC236}">
                <a16:creationId xmlns:a16="http://schemas.microsoft.com/office/drawing/2014/main" id="{32BD6229-6831-47D9-B637-2B89178DAD68}"/>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5400000">
            <a:off x="10173140" y="1835582"/>
            <a:ext cx="1636643" cy="1227482"/>
          </a:xfrm>
          <a:prstGeom prst="rect">
            <a:avLst/>
          </a:prstGeom>
        </p:spPr>
      </p:pic>
      <p:pic>
        <p:nvPicPr>
          <p:cNvPr id="19" name="Picture 18">
            <a:extLst>
              <a:ext uri="{FF2B5EF4-FFF2-40B4-BE49-F238E27FC236}">
                <a16:creationId xmlns:a16="http://schemas.microsoft.com/office/drawing/2014/main" id="{64EA011D-D7A4-4568-BBB9-7BFD655564D7}"/>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084378" y="5205592"/>
            <a:ext cx="2003329" cy="1502497"/>
          </a:xfrm>
          <a:prstGeom prst="rect">
            <a:avLst/>
          </a:prstGeom>
        </p:spPr>
      </p:pic>
      <p:pic>
        <p:nvPicPr>
          <p:cNvPr id="23" name="Picture 22">
            <a:extLst>
              <a:ext uri="{FF2B5EF4-FFF2-40B4-BE49-F238E27FC236}">
                <a16:creationId xmlns:a16="http://schemas.microsoft.com/office/drawing/2014/main" id="{2B14713B-998E-4886-81AC-932EE86EA599}"/>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rot="5400000">
            <a:off x="7013121" y="5247146"/>
            <a:ext cx="1612032" cy="1209024"/>
          </a:xfrm>
          <a:prstGeom prst="rect">
            <a:avLst/>
          </a:prstGeom>
        </p:spPr>
      </p:pic>
      <p:pic>
        <p:nvPicPr>
          <p:cNvPr id="25" name="Picture 24">
            <a:extLst>
              <a:ext uri="{FF2B5EF4-FFF2-40B4-BE49-F238E27FC236}">
                <a16:creationId xmlns:a16="http://schemas.microsoft.com/office/drawing/2014/main" id="{5615EDA9-CEAF-4716-BFDB-5F2F656A2B25}"/>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92755" y="3947609"/>
            <a:ext cx="2284621" cy="1713466"/>
          </a:xfrm>
          <a:prstGeom prst="rect">
            <a:avLst/>
          </a:prstGeom>
        </p:spPr>
      </p:pic>
    </p:spTree>
    <p:extLst>
      <p:ext uri="{BB962C8B-B14F-4D97-AF65-F5344CB8AC3E}">
        <p14:creationId xmlns:p14="http://schemas.microsoft.com/office/powerpoint/2010/main" val="146870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38C05794-95FE-436D-A860-76388EF55C3D}"/>
              </a:ext>
            </a:extLst>
          </p:cNvPr>
          <p:cNvSpPr>
            <a:spLocks noGrp="1"/>
          </p:cNvSpPr>
          <p:nvPr>
            <p:ph type="body" idx="1"/>
          </p:nvPr>
        </p:nvSpPr>
        <p:spPr>
          <a:xfrm>
            <a:off x="399039" y="454991"/>
            <a:ext cx="8596668" cy="1570962"/>
          </a:xfrm>
        </p:spPr>
        <p:txBody>
          <a:bodyPr>
            <a:normAutofit fontScale="92500" lnSpcReduction="20000"/>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Practical first-hand experience is a primary way of reinforcing memory and learning. Play offers children daily opportunities to return to skills they are mastering and understandings that they are processing. Through play, something learned a day or two earlier can be tried, tested out and consolidated, and given deeper meaning by practice that is relevant and has purpose for the child. </a:t>
            </a:r>
          </a:p>
          <a:p>
            <a:r>
              <a:rPr lang="en-GB" b="1" dirty="0"/>
              <a:t>Julie Fisher 2020</a:t>
            </a:r>
          </a:p>
        </p:txBody>
      </p:sp>
      <p:sp>
        <p:nvSpPr>
          <p:cNvPr id="7" name="TextBox 6">
            <a:extLst>
              <a:ext uri="{FF2B5EF4-FFF2-40B4-BE49-F238E27FC236}">
                <a16:creationId xmlns:a16="http://schemas.microsoft.com/office/drawing/2014/main" id="{421B3B90-52C1-4210-A36A-07316867A1BD}"/>
              </a:ext>
            </a:extLst>
          </p:cNvPr>
          <p:cNvSpPr txBox="1"/>
          <p:nvPr/>
        </p:nvSpPr>
        <p:spPr>
          <a:xfrm>
            <a:off x="3793435" y="5601017"/>
            <a:ext cx="6102626" cy="1868781"/>
          </a:xfrm>
          <a:prstGeom prst="rect">
            <a:avLst/>
          </a:prstGeom>
          <a:noFill/>
        </p:spPr>
        <p:txBody>
          <a:bodyPr wrap="square">
            <a:spAutoFit/>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Play underpins learning for young children and is the vehicle through which they are able to make sense of the world.</a:t>
            </a: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Sue Quirk and Victoria </a:t>
            </a:r>
            <a:r>
              <a:rPr lang="en-GB" sz="1800" b="1" dirty="0" err="1">
                <a:effectLst/>
                <a:latin typeface="Calibri" panose="020F0502020204030204" pitchFamily="34" charset="0"/>
                <a:ea typeface="Calibri" panose="020F0502020204030204" pitchFamily="34" charset="0"/>
                <a:cs typeface="Times New Roman" panose="02020603050405020304" pitchFamily="18" charset="0"/>
              </a:rPr>
              <a:t>Pettet</a:t>
            </a:r>
            <a:r>
              <a:rPr lang="en-GB" sz="1800" b="1" dirty="0">
                <a:effectLst/>
                <a:latin typeface="Calibri" panose="020F0502020204030204" pitchFamily="34" charset="0"/>
                <a:ea typeface="Calibri" panose="020F0502020204030204" pitchFamily="34" charset="0"/>
                <a:cs typeface="Times New Roman" panose="02020603050405020304" pitchFamily="18" charset="0"/>
              </a:rPr>
              <a:t> 2020</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3" name="Picture 12">
            <a:extLst>
              <a:ext uri="{FF2B5EF4-FFF2-40B4-BE49-F238E27FC236}">
                <a16:creationId xmlns:a16="http://schemas.microsoft.com/office/drawing/2014/main" id="{8D298D5E-0447-47F8-8CFE-F7D654C9B044}"/>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rot="5400000">
            <a:off x="37232" y="2594824"/>
            <a:ext cx="2232991" cy="1674743"/>
          </a:xfrm>
          <a:prstGeom prst="rect">
            <a:avLst/>
          </a:prstGeom>
        </p:spPr>
      </p:pic>
      <p:pic>
        <p:nvPicPr>
          <p:cNvPr id="15" name="Picture 14">
            <a:extLst>
              <a:ext uri="{FF2B5EF4-FFF2-40B4-BE49-F238E27FC236}">
                <a16:creationId xmlns:a16="http://schemas.microsoft.com/office/drawing/2014/main" id="{52769E54-833D-4408-9762-94B8E12C1FC4}"/>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4193256" y="1557424"/>
            <a:ext cx="2302565" cy="1726924"/>
          </a:xfrm>
          <a:prstGeom prst="rect">
            <a:avLst/>
          </a:prstGeom>
        </p:spPr>
      </p:pic>
      <p:pic>
        <p:nvPicPr>
          <p:cNvPr id="17" name="Picture 16">
            <a:extLst>
              <a:ext uri="{FF2B5EF4-FFF2-40B4-BE49-F238E27FC236}">
                <a16:creationId xmlns:a16="http://schemas.microsoft.com/office/drawing/2014/main" id="{DA8C5A54-9C8E-4141-8E0E-40D6E0B16EC0}"/>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rot="5400000">
            <a:off x="7126548" y="2616268"/>
            <a:ext cx="2650670" cy="1988002"/>
          </a:xfrm>
          <a:prstGeom prst="rect">
            <a:avLst/>
          </a:prstGeom>
        </p:spPr>
      </p:pic>
      <p:pic>
        <p:nvPicPr>
          <p:cNvPr id="19" name="Picture 18">
            <a:extLst>
              <a:ext uri="{FF2B5EF4-FFF2-40B4-BE49-F238E27FC236}">
                <a16:creationId xmlns:a16="http://schemas.microsoft.com/office/drawing/2014/main" id="{F882A4FA-5461-4BDA-AE9F-D33B3DA80CCF}"/>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rot="16200000">
            <a:off x="984544" y="4968585"/>
            <a:ext cx="2013110" cy="1509833"/>
          </a:xfrm>
          <a:prstGeom prst="rect">
            <a:avLst/>
          </a:prstGeom>
        </p:spPr>
      </p:pic>
      <p:pic>
        <p:nvPicPr>
          <p:cNvPr id="21" name="Picture 20">
            <a:extLst>
              <a:ext uri="{FF2B5EF4-FFF2-40B4-BE49-F238E27FC236}">
                <a16:creationId xmlns:a16="http://schemas.microsoft.com/office/drawing/2014/main" id="{058F2526-A094-4C59-A83A-275DAA0A9526}"/>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266053" y="3614300"/>
            <a:ext cx="2491709" cy="1868782"/>
          </a:xfrm>
          <a:prstGeom prst="rect">
            <a:avLst/>
          </a:prstGeom>
        </p:spPr>
      </p:pic>
    </p:spTree>
    <p:extLst>
      <p:ext uri="{BB962C8B-B14F-4D97-AF65-F5344CB8AC3E}">
        <p14:creationId xmlns:p14="http://schemas.microsoft.com/office/powerpoint/2010/main" val="13769994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289E729-B044-40DF-B0D8-696DA7B6C36B}"/>
              </a:ext>
            </a:extLst>
          </p:cNvPr>
          <p:cNvSpPr>
            <a:spLocks noGrp="1"/>
          </p:cNvSpPr>
          <p:nvPr>
            <p:ph type="body" idx="1"/>
          </p:nvPr>
        </p:nvSpPr>
        <p:spPr>
          <a:xfrm>
            <a:off x="942378" y="865519"/>
            <a:ext cx="8596668" cy="5126962"/>
          </a:xfrm>
        </p:spPr>
        <p:txBody>
          <a:bodyPr/>
          <a:lstStyle/>
          <a:p>
            <a:pPr algn="ctr">
              <a:lnSpc>
                <a:spcPct val="107000"/>
              </a:lnSpc>
              <a:spcAft>
                <a:spcPts val="800"/>
              </a:spcAft>
            </a:pPr>
            <a:r>
              <a:rPr lang="en-GB" sz="1800" b="1" u="sng" dirty="0">
                <a:effectLst/>
                <a:latin typeface="Calibri" panose="020F0502020204030204" pitchFamily="34" charset="0"/>
                <a:ea typeface="Calibri" panose="020F0502020204030204" pitchFamily="34" charset="0"/>
                <a:cs typeface="Times New Roman" panose="02020603050405020304" pitchFamily="18" charset="0"/>
              </a:rPr>
              <a:t>Let me be 5…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 like to make mess and take risks,</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 like the great outdoors,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 am an active learner and like to work with my friends,</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 am not ready to sit at a desk all day,</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 still need to play, explore and be creative.</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Don’t make me grow up too quickly! </a:t>
            </a:r>
          </a:p>
          <a:p>
            <a:pPr algn="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Sue Quirk and Victoria </a:t>
            </a:r>
            <a:r>
              <a:rPr lang="en-GB" sz="1800" b="1" dirty="0" err="1">
                <a:effectLst/>
                <a:latin typeface="Calibri" panose="020F0502020204030204" pitchFamily="34" charset="0"/>
                <a:ea typeface="Calibri" panose="020F0502020204030204" pitchFamily="34" charset="0"/>
                <a:cs typeface="Times New Roman" panose="02020603050405020304" pitchFamily="18" charset="0"/>
              </a:rPr>
              <a:t>Pettet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2884053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163</TotalTime>
  <Words>921</Words>
  <Application>Microsoft Office PowerPoint</Application>
  <PresentationFormat>Widescreen</PresentationFormat>
  <Paragraphs>61</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Times New Roman</vt:lpstr>
      <vt:lpstr>Trebuchet MS</vt:lpstr>
      <vt:lpstr>Wingdings 3</vt:lpstr>
      <vt:lpstr>Facet</vt:lpstr>
      <vt:lpstr>Continuous Provision in Year 1 </vt:lpstr>
      <vt:lpstr>PowerPoint Presentation</vt:lpstr>
      <vt:lpstr>The children will experience learning in a variety of ways. </vt:lpstr>
      <vt:lpstr>We have done lots of research and reading to ensure the children get the best</vt:lpstr>
      <vt:lpstr>The children will be sharing the learning space with Reception in a mixed class environment</vt:lpstr>
      <vt:lpstr>Learning through Play</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Sharifah Jelany-Lee (Staff)</dc:creator>
  <cp:lastModifiedBy>Laurel Whitrod (Staff)</cp:lastModifiedBy>
  <cp:revision>223</cp:revision>
  <dcterms:created xsi:type="dcterms:W3CDTF">2024-06-12T06:30:36Z</dcterms:created>
  <dcterms:modified xsi:type="dcterms:W3CDTF">2024-07-03T13:44:52Z</dcterms:modified>
</cp:coreProperties>
</file>