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8"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63ACA7-CD19-4D04-971A-DDC06471C3A3}" type="datetimeFigureOut">
              <a:rPr lang="en-GB" smtClean="0"/>
              <a:t>06/02/2024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C582F3-2EBB-4AE1-BCCE-EACD3E549F8E}" type="slidenum">
              <a:rPr lang="en-GB" smtClean="0"/>
              <a:t>‹#›</a:t>
            </a:fld>
            <a:endParaRPr lang="en-GB"/>
          </a:p>
        </p:txBody>
      </p:sp>
    </p:spTree>
    <p:extLst>
      <p:ext uri="{BB962C8B-B14F-4D97-AF65-F5344CB8AC3E}">
        <p14:creationId xmlns:p14="http://schemas.microsoft.com/office/powerpoint/2010/main" val="3627989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pPr marL="0" marR="0" lvl="0" indent="0" algn="r" defTabSz="914400" rtl="0" eaLnBrk="1" fontAlgn="auto" latinLnBrk="0" hangingPunct="1">
              <a:lnSpc>
                <a:spcPct val="100000"/>
              </a:lnSpc>
              <a:spcBef>
                <a:spcPts val="0"/>
              </a:spcBef>
              <a:spcAft>
                <a:spcPts val="0"/>
              </a:spcAft>
              <a:buClrTx/>
              <a:buSzTx/>
              <a:buFontTx/>
              <a:buNone/>
              <a:tabLst/>
              <a:defRPr/>
            </a:pPr>
            <a:fld id="{9C5789CE-836E-B042-843F-5605E41F500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266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593932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2000320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41"/>
            <a:ext cx="10515600"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2" y="4589466"/>
            <a:ext cx="10515600"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3728195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838201" y="1825625"/>
            <a:ext cx="518160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1" y="1825625"/>
            <a:ext cx="518160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70553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8"/>
            <a:ext cx="10515600"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839790" y="1681163"/>
            <a:ext cx="5157787"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90" y="2505075"/>
            <a:ext cx="5157787"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4144211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1682404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2445124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8"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8"/>
            <a:ext cx="6172201"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9" y="2057400"/>
            <a:ext cx="3932238"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1846709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8"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8"/>
            <a:ext cx="6172201"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839789" y="2057400"/>
            <a:ext cx="3932238"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1499693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2004423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extLst>
      <p:ext uri="{BB962C8B-B14F-4D97-AF65-F5344CB8AC3E}">
        <p14:creationId xmlns:p14="http://schemas.microsoft.com/office/powerpoint/2010/main" val="3771855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8"/>
            <a:ext cx="10515600"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1" y="1825625"/>
            <a:ext cx="10515600"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1" y="6356353"/>
            <a:ext cx="274320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2/6/2024</a:t>
            </a:fld>
            <a:endParaRPr lang="en-US"/>
          </a:p>
        </p:txBody>
      </p:sp>
      <p:sp>
        <p:nvSpPr>
          <p:cNvPr id="5" name="Footer Placeholder 4"/>
          <p:cNvSpPr>
            <a:spLocks noGrp="1"/>
          </p:cNvSpPr>
          <p:nvPr>
            <p:ph type="ftr" sz="quarter" idx="3"/>
          </p:nvPr>
        </p:nvSpPr>
        <p:spPr>
          <a:xfrm>
            <a:off x="4038601" y="6356353"/>
            <a:ext cx="4114800"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1" y="6356353"/>
            <a:ext cx="274320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25590655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8B3CA38E-9242-FA4F-8DDC-B1F39A05251F}"/>
              </a:ext>
            </a:extLst>
          </p:cNvPr>
          <p:cNvGrpSpPr/>
          <p:nvPr/>
        </p:nvGrpSpPr>
        <p:grpSpPr>
          <a:xfrm>
            <a:off x="6977579" y="956619"/>
            <a:ext cx="1132054" cy="2019823"/>
            <a:chOff x="2244437" y="3429000"/>
            <a:chExt cx="1399100" cy="3000245"/>
          </a:xfrm>
        </p:grpSpPr>
        <p:sp>
          <p:nvSpPr>
            <p:cNvPr id="22" name="Rounded Rectangle 21">
              <a:extLst>
                <a:ext uri="{FF2B5EF4-FFF2-40B4-BE49-F238E27FC236}">
                  <a16:creationId xmlns:a16="http://schemas.microsoft.com/office/drawing/2014/main" id="{B77A614F-2185-9641-9267-F7BF048E402F}"/>
                </a:ext>
              </a:extLst>
            </p:cNvPr>
            <p:cNvSpPr/>
            <p:nvPr/>
          </p:nvSpPr>
          <p:spPr>
            <a:xfrm>
              <a:off x="2244437" y="3429000"/>
              <a:ext cx="1068779" cy="3000245"/>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ounded Rectangle 22">
              <a:extLst>
                <a:ext uri="{FF2B5EF4-FFF2-40B4-BE49-F238E27FC236}">
                  <a16:creationId xmlns:a16="http://schemas.microsoft.com/office/drawing/2014/main" id="{D584DE0E-7187-844E-8771-C82687140B06}"/>
                </a:ext>
              </a:extLst>
            </p:cNvPr>
            <p:cNvSpPr/>
            <p:nvPr/>
          </p:nvSpPr>
          <p:spPr>
            <a:xfrm>
              <a:off x="2434442" y="4049487"/>
              <a:ext cx="1068779" cy="181692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4" name="Rounded Rectangle 23">
              <a:extLst>
                <a:ext uri="{FF2B5EF4-FFF2-40B4-BE49-F238E27FC236}">
                  <a16:creationId xmlns:a16="http://schemas.microsoft.com/office/drawing/2014/main" id="{FE13277D-9675-B246-8F45-C99D88FB0636}"/>
                </a:ext>
              </a:extLst>
            </p:cNvPr>
            <p:cNvSpPr/>
            <p:nvPr/>
          </p:nvSpPr>
          <p:spPr>
            <a:xfrm>
              <a:off x="2574758" y="4500751"/>
              <a:ext cx="1068779" cy="819398"/>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ounded Rectangle 24">
              <a:extLst>
                <a:ext uri="{FF2B5EF4-FFF2-40B4-BE49-F238E27FC236}">
                  <a16:creationId xmlns:a16="http://schemas.microsoft.com/office/drawing/2014/main" id="{FAAF8F8E-3E4C-6F42-9217-38A336F52DDA}"/>
                </a:ext>
              </a:extLst>
            </p:cNvPr>
            <p:cNvSpPr/>
            <p:nvPr/>
          </p:nvSpPr>
          <p:spPr>
            <a:xfrm>
              <a:off x="2315687" y="3954485"/>
              <a:ext cx="1068779" cy="819398"/>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sp>
        <p:nvSpPr>
          <p:cNvPr id="2" name="Title 1"/>
          <p:cNvSpPr>
            <a:spLocks noGrp="1"/>
          </p:cNvSpPr>
          <p:nvPr>
            <p:ph type="ctrTitle"/>
          </p:nvPr>
        </p:nvSpPr>
        <p:spPr>
          <a:xfrm>
            <a:off x="2422545" y="59068"/>
            <a:ext cx="7429500" cy="273090"/>
          </a:xfrm>
        </p:spPr>
        <p:txBody>
          <a:bodyPr numCol="1">
            <a:noAutofit/>
          </a:bodyPr>
          <a:lstStyle/>
          <a:p>
            <a:r>
              <a:rPr lang="en-US" sz="1600" b="1" u="sng" dirty="0" smtClean="0">
                <a:latin typeface="Comic Sans MS" panose="030F0902030302020204" pitchFamily="66" charset="0"/>
              </a:rPr>
              <a:t>Geography  </a:t>
            </a:r>
            <a:r>
              <a:rPr lang="en-US" sz="1600" b="1" u="sng" dirty="0">
                <a:latin typeface="Comic Sans MS" panose="030F0902030302020204" pitchFamily="66" charset="0"/>
              </a:rPr>
              <a:t>– </a:t>
            </a:r>
            <a:r>
              <a:rPr lang="en-US" sz="1600" b="1" u="sng" dirty="0" smtClean="0">
                <a:latin typeface="Comic Sans MS" panose="030F0902030302020204" pitchFamily="66" charset="0"/>
              </a:rPr>
              <a:t>Europe a study of the Alpine region </a:t>
            </a:r>
            <a:r>
              <a:rPr lang="en-US" sz="1600" b="1" u="sng" dirty="0">
                <a:latin typeface="Comic Sans MS" panose="030F0902030302020204" pitchFamily="66" charset="0"/>
              </a:rPr>
              <a:t>- Year </a:t>
            </a:r>
            <a:r>
              <a:rPr lang="en-US" sz="1600" b="1" u="sng" dirty="0" smtClean="0">
                <a:latin typeface="Comic Sans MS" panose="030F0902030302020204" pitchFamily="66" charset="0"/>
              </a:rPr>
              <a:t>5 </a:t>
            </a:r>
            <a:r>
              <a:rPr lang="en-US" sz="1600" b="1" u="sng" dirty="0">
                <a:latin typeface="Comic Sans MS" panose="030F0902030302020204" pitchFamily="66" charset="0"/>
              </a:rPr>
              <a:t>- Spring 1 </a:t>
            </a:r>
          </a:p>
        </p:txBody>
      </p:sp>
      <p:graphicFrame>
        <p:nvGraphicFramePr>
          <p:cNvPr id="4" name="Table 3"/>
          <p:cNvGraphicFramePr>
            <a:graphicFrameLocks noGrp="1"/>
          </p:cNvGraphicFramePr>
          <p:nvPr>
            <p:extLst>
              <p:ext uri="{D42A27DB-BD31-4B8C-83A1-F6EECF244321}">
                <p14:modId xmlns:p14="http://schemas.microsoft.com/office/powerpoint/2010/main" val="1058879346"/>
              </p:ext>
            </p:extLst>
          </p:nvPr>
        </p:nvGraphicFramePr>
        <p:xfrm>
          <a:off x="108065" y="380338"/>
          <a:ext cx="4261837" cy="2821066"/>
        </p:xfrm>
        <a:graphic>
          <a:graphicData uri="http://schemas.openxmlformats.org/drawingml/2006/table">
            <a:tbl>
              <a:tblPr firstRow="1" bandRow="1">
                <a:tableStyleId>{5C22544A-7EE6-4342-B048-85BDC9FD1C3A}</a:tableStyleId>
              </a:tblPr>
              <a:tblGrid>
                <a:gridCol w="366338">
                  <a:extLst>
                    <a:ext uri="{9D8B030D-6E8A-4147-A177-3AD203B41FA5}">
                      <a16:colId xmlns:a16="http://schemas.microsoft.com/office/drawing/2014/main" val="20002"/>
                    </a:ext>
                  </a:extLst>
                </a:gridCol>
                <a:gridCol w="173990">
                  <a:extLst>
                    <a:ext uri="{9D8B030D-6E8A-4147-A177-3AD203B41FA5}">
                      <a16:colId xmlns:a16="http://schemas.microsoft.com/office/drawing/2014/main" val="20000"/>
                    </a:ext>
                  </a:extLst>
                </a:gridCol>
                <a:gridCol w="3721509">
                  <a:extLst>
                    <a:ext uri="{9D8B030D-6E8A-4147-A177-3AD203B41FA5}">
                      <a16:colId xmlns:a16="http://schemas.microsoft.com/office/drawing/2014/main" val="20001"/>
                    </a:ext>
                  </a:extLst>
                </a:gridCol>
              </a:tblGrid>
              <a:tr h="315986">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200" u="sng" dirty="0">
                          <a:latin typeface="Comic Sans MS" panose="030F0902030302020204" pitchFamily="66" charset="0"/>
                        </a:rPr>
                        <a:t>Key Vocabulary and Definitions </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48645">
                <a:tc>
                  <a:txBody>
                    <a:bodyPr/>
                    <a:lstStyle/>
                    <a:p>
                      <a:r>
                        <a:rPr lang="en-US" sz="1000" b="1" dirty="0">
                          <a:latin typeface="Comic Sans MS" panose="030F0902030302020204" pitchFamily="66" charset="0"/>
                        </a:rPr>
                        <a:t>1</a:t>
                      </a:r>
                    </a:p>
                  </a:txBody>
                  <a:tcPr marL="74295" marR="74295" marT="37148" marB="37148"/>
                </a:tc>
                <a:tc>
                  <a:txBody>
                    <a:bodyPr/>
                    <a:lstStyle/>
                    <a:p>
                      <a:pPr algn="ctr"/>
                      <a:endParaRPr lang="en-GB" sz="1000" b="1" u="sng" dirty="0" smtClean="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smtClean="0">
                          <a:effectLst/>
                          <a:latin typeface="Comic Sans MS" panose="030F0902030302020204" pitchFamily="66" charset="0"/>
                        </a:rPr>
                        <a:t>Climate</a:t>
                      </a:r>
                      <a:r>
                        <a:rPr lang="en-US" sz="1000" baseline="0" dirty="0" smtClean="0">
                          <a:effectLst/>
                          <a:latin typeface="Comic Sans MS" panose="030F0902030302020204" pitchFamily="66" charset="0"/>
                        </a:rPr>
                        <a:t> – the average weather pattern of a place over many years, in the long term; climates can be predominantly hot, cold, wet or dry; and so on. The climate of a place affects the soil, flora and fauna of that place, and impacts on human activity in a variety of ways. </a:t>
                      </a:r>
                      <a:endParaRPr lang="en-GB" sz="1000" dirty="0" smtClean="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1"/>
                  </a:ext>
                </a:extLst>
              </a:tr>
              <a:tr h="488803">
                <a:tc>
                  <a:txBody>
                    <a:bodyPr/>
                    <a:lstStyle/>
                    <a:p>
                      <a:r>
                        <a:rPr lang="en-US" sz="1000" b="1" dirty="0">
                          <a:latin typeface="Comic Sans MS" panose="030F0902030302020204" pitchFamily="66" charset="0"/>
                        </a:rPr>
                        <a:t>2</a:t>
                      </a:r>
                    </a:p>
                  </a:txBody>
                  <a:tcPr marL="74295" marR="74295" marT="37148" marB="37148"/>
                </a:tc>
                <a:tc>
                  <a:txBody>
                    <a:bodyPr/>
                    <a:lstStyle/>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smtClean="0">
                          <a:effectLst/>
                          <a:latin typeface="Comic Sans MS" panose="030F0902030302020204" pitchFamily="66" charset="0"/>
                        </a:rPr>
                        <a:t>Mountain</a:t>
                      </a:r>
                      <a:r>
                        <a:rPr lang="en-US" sz="1000" baseline="0" dirty="0" smtClean="0">
                          <a:effectLst/>
                          <a:latin typeface="Comic Sans MS" panose="030F0902030302020204" pitchFamily="66" charset="0"/>
                        </a:rPr>
                        <a:t> – landform that rises high above the surrounding terrain in a limited area, made from rocks and earth. Generally described as higher and steeper than a hill. </a:t>
                      </a:r>
                      <a:endParaRPr lang="en-GB" sz="1000" dirty="0" smtClean="0">
                        <a:effectLst/>
                        <a:latin typeface="Comic Sans MS" panose="030F0902030302020204" pitchFamily="66" charset="0"/>
                      </a:endParaRPr>
                    </a:p>
                  </a:txBody>
                  <a:tcPr marL="74295" marR="74295" marT="37148" marB="37148"/>
                </a:tc>
                <a:extLst>
                  <a:ext uri="{0D108BD9-81ED-4DB2-BD59-A6C34878D82A}">
                    <a16:rowId xmlns:a16="http://schemas.microsoft.com/office/drawing/2014/main" val="3901549976"/>
                  </a:ext>
                </a:extLst>
              </a:tr>
              <a:tr h="348645">
                <a:tc>
                  <a:txBody>
                    <a:bodyPr/>
                    <a:lstStyle/>
                    <a:p>
                      <a:r>
                        <a:rPr lang="en-US" sz="1000" b="1" dirty="0">
                          <a:latin typeface="Comic Sans MS" panose="030F0902030302020204" pitchFamily="66" charset="0"/>
                        </a:rPr>
                        <a:t>3</a:t>
                      </a:r>
                    </a:p>
                  </a:txBody>
                  <a:tcPr marL="74295" marR="74295" marT="37148" marB="37148"/>
                </a:tc>
                <a:tc>
                  <a:txBody>
                    <a:bodyPr/>
                    <a:lstStyle/>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smtClean="0">
                          <a:effectLst/>
                          <a:latin typeface="Comic Sans MS" panose="030F0902030302020204" pitchFamily="66" charset="0"/>
                        </a:rPr>
                        <a:t>Region – an area that is defined by certain unifying characteristics,</a:t>
                      </a:r>
                      <a:r>
                        <a:rPr lang="en-US" sz="1000" baseline="0" dirty="0" smtClean="0">
                          <a:effectLst/>
                          <a:latin typeface="Comic Sans MS" panose="030F0902030302020204" pitchFamily="66" charset="0"/>
                        </a:rPr>
                        <a:t> which may be physical, human or cultural</a:t>
                      </a:r>
                      <a:endParaRPr lang="en-GB" sz="1000" dirty="0" smtClean="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2"/>
                  </a:ext>
                </a:extLst>
              </a:tr>
              <a:tr h="206855">
                <a:tc>
                  <a:txBody>
                    <a:bodyPr/>
                    <a:lstStyle/>
                    <a:p>
                      <a:r>
                        <a:rPr lang="en-US" sz="1000" b="1" dirty="0">
                          <a:latin typeface="Comic Sans MS" panose="030F0902030302020204" pitchFamily="66" charset="0"/>
                        </a:rPr>
                        <a:t>4</a:t>
                      </a:r>
                    </a:p>
                  </a:txBody>
                  <a:tcPr marL="74295" marR="74295" marT="37148" marB="37148"/>
                </a:tc>
                <a:tc>
                  <a:txBody>
                    <a:bodyPr/>
                    <a:lstStyle/>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smtClean="0">
                          <a:effectLst/>
                          <a:latin typeface="Comic Sans MS" panose="030F0902030302020204" pitchFamily="66" charset="0"/>
                        </a:rPr>
                        <a:t>Tourism – travelling for fun or holidays</a:t>
                      </a:r>
                      <a:r>
                        <a:rPr lang="en-US" sz="1000" baseline="0" dirty="0" smtClean="0">
                          <a:effectLst/>
                          <a:latin typeface="Comic Sans MS" panose="030F0902030302020204" pitchFamily="66" charset="0"/>
                        </a:rPr>
                        <a:t> </a:t>
                      </a:r>
                      <a:endParaRPr lang="en-GB" sz="1000" dirty="0" smtClean="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3"/>
                  </a:ext>
                </a:extLst>
              </a:tr>
              <a:tr h="340820">
                <a:tc>
                  <a:txBody>
                    <a:bodyPr/>
                    <a:lstStyle/>
                    <a:p>
                      <a:r>
                        <a:rPr lang="en-US" sz="1000" b="1" dirty="0">
                          <a:latin typeface="Comic Sans MS" panose="030F0902030302020204" pitchFamily="66" charset="0"/>
                        </a:rPr>
                        <a:t>5</a:t>
                      </a:r>
                    </a:p>
                  </a:txBody>
                  <a:tcPr marL="74295" marR="74295" marT="37148" marB="37148"/>
                </a:tc>
                <a:tc>
                  <a:txBody>
                    <a:bodyPr/>
                    <a:lstStyle/>
                    <a:p>
                      <a:pPr algn="ctr"/>
                      <a:endParaRPr lang="en-GB" sz="10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smtClean="0">
                          <a:effectLst/>
                          <a:latin typeface="Comic Sans MS" panose="030F0902030302020204" pitchFamily="66" charset="0"/>
                        </a:rPr>
                        <a:t>Wind – any horizontal movement of air, caused</a:t>
                      </a:r>
                      <a:r>
                        <a:rPr lang="en-US" sz="1000" baseline="0" dirty="0" smtClean="0">
                          <a:effectLst/>
                          <a:latin typeface="Comic Sans MS" panose="030F0902030302020204" pitchFamily="66" charset="0"/>
                        </a:rPr>
                        <a:t> by pressure differences, which in turn are caused by temperature differences. </a:t>
                      </a:r>
                      <a:endParaRPr lang="en-GB" sz="1000" dirty="0" smtClean="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4"/>
                  </a:ext>
                </a:extLst>
              </a:tr>
            </a:tbl>
          </a:graphicData>
        </a:graphic>
      </p:graphicFrame>
      <p:cxnSp>
        <p:nvCxnSpPr>
          <p:cNvPr id="5" name="Straight Connector 4"/>
          <p:cNvCxnSpPr/>
          <p:nvPr/>
        </p:nvCxnSpPr>
        <p:spPr>
          <a:xfrm>
            <a:off x="114300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35855512"/>
              </p:ext>
            </p:extLst>
          </p:nvPr>
        </p:nvGraphicFramePr>
        <p:xfrm>
          <a:off x="4455528" y="366990"/>
          <a:ext cx="3087007" cy="4676776"/>
        </p:xfrm>
        <a:graphic>
          <a:graphicData uri="http://schemas.openxmlformats.org/drawingml/2006/table">
            <a:tbl>
              <a:tblPr firstRow="1" bandRow="1">
                <a:tableStyleId>{93296810-A885-4BE3-A3E7-6D5BEEA58F35}</a:tableStyleId>
              </a:tblPr>
              <a:tblGrid>
                <a:gridCol w="173990">
                  <a:extLst>
                    <a:ext uri="{9D8B030D-6E8A-4147-A177-3AD203B41FA5}">
                      <a16:colId xmlns:a16="http://schemas.microsoft.com/office/drawing/2014/main" val="20000"/>
                    </a:ext>
                  </a:extLst>
                </a:gridCol>
                <a:gridCol w="2913017">
                  <a:extLst>
                    <a:ext uri="{9D8B030D-6E8A-4147-A177-3AD203B41FA5}">
                      <a16:colId xmlns:a16="http://schemas.microsoft.com/office/drawing/2014/main" val="3827066675"/>
                    </a:ext>
                  </a:extLst>
                </a:gridCol>
              </a:tblGrid>
              <a:tr h="237593">
                <a:tc gridSpan="2">
                  <a:txBody>
                    <a:bodyPr/>
                    <a:lstStyle/>
                    <a:p>
                      <a:pPr algn="ctr"/>
                      <a:r>
                        <a:rPr lang="en-GB" altLang="en-GB" sz="1200" u="sng" dirty="0">
                          <a:latin typeface="Comic Sans MS" panose="030F0902030302020204" pitchFamily="66" charset="0"/>
                        </a:rPr>
                        <a:t>Key Facts</a:t>
                      </a:r>
                    </a:p>
                  </a:txBody>
                  <a:tcPr marL="74295" marR="74295" marT="37148" marB="37148"/>
                </a:tc>
                <a:tc hMerge="1">
                  <a:txBody>
                    <a:bodyPr/>
                    <a:lstStyle/>
                    <a:p>
                      <a:pPr algn="ctr"/>
                      <a:endParaRPr lang="en-GB" altLang="en-GB" dirty="0"/>
                    </a:p>
                  </a:txBody>
                  <a:tcPr marL="74295" marR="74295" marT="37148" marB="37148"/>
                </a:tc>
                <a:extLst>
                  <a:ext uri="{0D108BD9-81ED-4DB2-BD59-A6C34878D82A}">
                    <a16:rowId xmlns:a16="http://schemas.microsoft.com/office/drawing/2014/main" val="10000"/>
                  </a:ext>
                </a:extLst>
              </a:tr>
              <a:tr h="3660672">
                <a:tc>
                  <a:txBody>
                    <a:bodyPr/>
                    <a:lstStyle/>
                    <a:p>
                      <a:endParaRPr lang="en-GB" altLang="en-GB" sz="1000" b="1"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smtClean="0">
                          <a:effectLst/>
                          <a:latin typeface="Comic Sans MS" panose="030F0902030302020204" pitchFamily="66" charset="0"/>
                        </a:rPr>
                        <a:t>There are mountains in all countries of the UK, particularly in Scotland</a:t>
                      </a:r>
                      <a:r>
                        <a:rPr lang="en-GB" sz="1000" baseline="0" dirty="0" smtClean="0">
                          <a:effectLst/>
                          <a:latin typeface="Comic Sans MS" panose="030F0902030302020204" pitchFamily="66" charset="0"/>
                        </a:rPr>
                        <a:t> and Wales. The UK has a temperate climate, so we have a range of landscapes.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effectLst/>
                          <a:latin typeface="Comic Sans MS" panose="030F0902030302020204" pitchFamily="66" charset="0"/>
                        </a:rPr>
                        <a:t>The Alps also have a temperate climate at lower altitudes. The effect of this is prevailing winds carrying warm air belonging to the lower region unto an upper zone, where it expands and loses heat, and there is often precipitation in the form of snow or rain. In the Alps, the temperature can drop to -10</a:t>
                      </a:r>
                      <a:r>
                        <a:rPr lang="en-US" sz="1000" baseline="30000" dirty="0" smtClean="0">
                          <a:effectLst/>
                          <a:latin typeface="Comic Sans MS" panose="030F0902030302020204" pitchFamily="66" charset="0"/>
                        </a:rPr>
                        <a:t>o</a:t>
                      </a:r>
                      <a:r>
                        <a:rPr lang="en-US" sz="1000" baseline="0" dirty="0" smtClean="0">
                          <a:effectLst/>
                          <a:latin typeface="Comic Sans MS" panose="030F0902030302020204" pitchFamily="66" charset="0"/>
                        </a:rPr>
                        <a:t>C in winter and rise to 30</a:t>
                      </a:r>
                      <a:r>
                        <a:rPr lang="en-US" sz="1000" baseline="30000" dirty="0" smtClean="0">
                          <a:effectLst/>
                          <a:latin typeface="Comic Sans MS" panose="030F0902030302020204" pitchFamily="66" charset="0"/>
                        </a:rPr>
                        <a:t>o</a:t>
                      </a:r>
                      <a:r>
                        <a:rPr lang="en-US" sz="1000" baseline="0" dirty="0" smtClean="0">
                          <a:effectLst/>
                          <a:latin typeface="Comic Sans MS" panose="030F0902030302020204" pitchFamily="66" charset="0"/>
                        </a:rPr>
                        <a:t>C in summer.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effectLst/>
                          <a:latin typeface="Comic Sans MS" panose="030F0902030302020204" pitchFamily="66" charset="0"/>
                        </a:rPr>
                        <a:t>Homes must protect and insulate their inhabitants from extreme cold and heavy snowfall in winter.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effectLst/>
                          <a:latin typeface="Comic Sans MS" panose="030F0902030302020204" pitchFamily="66" charset="0"/>
                        </a:rPr>
                        <a:t>The Alps are one of the great European mountain ranges, and are spread across eight countries: France, Switzerland, Liechtenstein, Germany, Austria, Italy, Slovenia and Monaco. Mont Blanc spans the border of France and Italy and is the highest mountain in the </a:t>
                      </a:r>
                      <a:r>
                        <a:rPr lang="en-US" sz="1000" baseline="0" dirty="0" err="1" smtClean="0">
                          <a:effectLst/>
                          <a:latin typeface="Comic Sans MS" panose="030F0902030302020204" pitchFamily="66" charset="0"/>
                        </a:rPr>
                        <a:t>Apls</a:t>
                      </a:r>
                      <a:r>
                        <a:rPr lang="en-US" sz="1000" baseline="0" dirty="0" smtClean="0">
                          <a:effectLst/>
                          <a:latin typeface="Comic Sans MS" panose="030F0902030302020204" pitchFamily="66" charset="0"/>
                        </a:rPr>
                        <a:t> at 4810 </a:t>
                      </a:r>
                      <a:r>
                        <a:rPr lang="en-US" sz="1000" baseline="0" dirty="0" err="1" smtClean="0">
                          <a:effectLst/>
                          <a:latin typeface="Comic Sans MS" panose="030F0902030302020204" pitchFamily="66" charset="0"/>
                        </a:rPr>
                        <a:t>metres</a:t>
                      </a:r>
                      <a:r>
                        <a:rPr lang="en-US" sz="1000" baseline="0" dirty="0" smtClean="0">
                          <a:effectLst/>
                          <a:latin typeface="Comic Sans MS" panose="030F0902030302020204" pitchFamily="66" charset="0"/>
                        </a:rPr>
                        <a:t>. The Alps were formed over tens of millions of years as the African and Eurasian tectonic plates collided.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effectLst/>
                          <a:latin typeface="Comic Sans MS" panose="030F0902030302020204" pitchFamily="66" charset="0"/>
                        </a:rPr>
                        <a:t>More than 120 million tourists visit the Alps each year – tourism provides essential income.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effectLst/>
                          <a:latin typeface="Comic Sans MS" panose="030F0902030302020204" pitchFamily="66" charset="0"/>
                        </a:rPr>
                        <a:t>An avalanche occurs when a slab of snow, lying on top of a weaker layer of snow, fractures and slides down a steep slope. </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549462463"/>
              </p:ext>
            </p:extLst>
          </p:nvPr>
        </p:nvGraphicFramePr>
        <p:xfrm>
          <a:off x="7612995" y="333028"/>
          <a:ext cx="3308775" cy="257176"/>
        </p:xfrm>
        <a:graphic>
          <a:graphicData uri="http://schemas.openxmlformats.org/drawingml/2006/table">
            <a:tbl>
              <a:tblPr firstRow="1" bandRow="1">
                <a:tableStyleId>{F5AB1C69-6EDB-4FF4-983F-18BD219EF322}</a:tableStyleId>
              </a:tblPr>
              <a:tblGrid>
                <a:gridCol w="3308775">
                  <a:extLst>
                    <a:ext uri="{9D8B030D-6E8A-4147-A177-3AD203B41FA5}">
                      <a16:colId xmlns:a16="http://schemas.microsoft.com/office/drawing/2014/main" val="3034729171"/>
                    </a:ext>
                  </a:extLst>
                </a:gridCol>
              </a:tblGrid>
              <a:tr h="195387">
                <a:tc>
                  <a:txBody>
                    <a:bodyPr/>
                    <a:lstStyle/>
                    <a:p>
                      <a:pPr algn="ctr"/>
                      <a:r>
                        <a:rPr lang="en-US" sz="1200" u="sng" dirty="0" smtClean="0">
                          <a:latin typeface="Comic Sans MS" panose="030F0902030302020204" pitchFamily="66" charset="0"/>
                        </a:rPr>
                        <a:t>What I need</a:t>
                      </a:r>
                      <a:r>
                        <a:rPr lang="en-US" sz="1200" u="sng" baseline="0" dirty="0" smtClean="0">
                          <a:latin typeface="Comic Sans MS" panose="030F0902030302020204" pitchFamily="66" charset="0"/>
                        </a:rPr>
                        <a:t> to know</a:t>
                      </a:r>
                      <a:endParaRPr lang="en-US" sz="1200" u="sng" dirty="0">
                        <a:latin typeface="Comic Sans MS" panose="030F0902030302020204" pitchFamily="66" charset="0"/>
                      </a:endParaRPr>
                    </a:p>
                  </a:txBody>
                  <a:tcPr marL="74295" marR="74295" marT="37148" marB="37148"/>
                </a:tc>
                <a:extLst>
                  <a:ext uri="{0D108BD9-81ED-4DB2-BD59-A6C34878D82A}">
                    <a16:rowId xmlns:a16="http://schemas.microsoft.com/office/drawing/2014/main" val="2106910169"/>
                  </a:ext>
                </a:extLst>
              </a:tr>
            </a:tbl>
          </a:graphicData>
        </a:graphic>
      </p:graphicFrame>
      <p:pic>
        <p:nvPicPr>
          <p:cNvPr id="11" name="Picture 10">
            <a:extLst>
              <a:ext uri="{FF2B5EF4-FFF2-40B4-BE49-F238E27FC236}">
                <a16:creationId xmlns:a16="http://schemas.microsoft.com/office/drawing/2014/main" id="{5C44CE74-DB75-354A-BF74-DD8775D2E1E8}"/>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05325" y="17448"/>
            <a:ext cx="300192" cy="279086"/>
          </a:xfrm>
          <a:prstGeom prst="rect">
            <a:avLst/>
          </a:prstGeom>
          <a:noFill/>
        </p:spPr>
      </p:pic>
      <p:pic>
        <p:nvPicPr>
          <p:cNvPr id="13" name="Picture 12">
            <a:extLst>
              <a:ext uri="{FF2B5EF4-FFF2-40B4-BE49-F238E27FC236}">
                <a16:creationId xmlns:a16="http://schemas.microsoft.com/office/drawing/2014/main" id="{0762EE14-7526-FA40-A94F-22364B2AE35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9902" y="6366"/>
            <a:ext cx="300192" cy="279086"/>
          </a:xfrm>
          <a:prstGeom prst="rect">
            <a:avLst/>
          </a:prstGeom>
          <a:noFill/>
        </p:spPr>
      </p:pic>
      <p:graphicFrame>
        <p:nvGraphicFramePr>
          <p:cNvPr id="14" name="Table 13">
            <a:extLst>
              <a:ext uri="{FF2B5EF4-FFF2-40B4-BE49-F238E27FC236}">
                <a16:creationId xmlns:a16="http://schemas.microsoft.com/office/drawing/2014/main" id="{3E7385D7-1107-4B4A-8289-F40B959E3E3E}"/>
              </a:ext>
            </a:extLst>
          </p:cNvPr>
          <p:cNvGraphicFramePr>
            <a:graphicFrameLocks noGrp="1"/>
          </p:cNvGraphicFramePr>
          <p:nvPr>
            <p:extLst>
              <p:ext uri="{D42A27DB-BD31-4B8C-83A1-F6EECF244321}">
                <p14:modId xmlns:p14="http://schemas.microsoft.com/office/powerpoint/2010/main" val="1844711380"/>
              </p:ext>
            </p:extLst>
          </p:nvPr>
        </p:nvGraphicFramePr>
        <p:xfrm>
          <a:off x="2846150" y="5062835"/>
          <a:ext cx="3086371" cy="1095208"/>
        </p:xfrm>
        <a:graphic>
          <a:graphicData uri="http://schemas.openxmlformats.org/drawingml/2006/table">
            <a:tbl>
              <a:tblPr firstRow="1" bandRow="1">
                <a:tableStyleId>{21E4AEA4-8DFA-4A89-87EB-49C32662AFE0}</a:tableStyleId>
              </a:tblPr>
              <a:tblGrid>
                <a:gridCol w="3086371">
                  <a:extLst>
                    <a:ext uri="{9D8B030D-6E8A-4147-A177-3AD203B41FA5}">
                      <a16:colId xmlns:a16="http://schemas.microsoft.com/office/drawing/2014/main" val="20000"/>
                    </a:ext>
                  </a:extLst>
                </a:gridCol>
              </a:tblGrid>
              <a:tr h="154543">
                <a:tc>
                  <a:txBody>
                    <a:bodyPr/>
                    <a:lstStyle/>
                    <a:p>
                      <a:pPr algn="ctr"/>
                      <a:r>
                        <a:rPr lang="en-GB" altLang="en-GB" sz="1100" u="sng" dirty="0">
                          <a:latin typeface="Comic Sans MS" panose="030F0902030302020204" pitchFamily="66" charset="0"/>
                        </a:rPr>
                        <a:t>What should I already know?</a:t>
                      </a:r>
                    </a:p>
                  </a:txBody>
                  <a:tcPr marL="74295" marR="74295" marT="37148" marB="37148"/>
                </a:tc>
                <a:extLst>
                  <a:ext uri="{0D108BD9-81ED-4DB2-BD59-A6C34878D82A}">
                    <a16:rowId xmlns:a16="http://schemas.microsoft.com/office/drawing/2014/main" val="10000"/>
                  </a:ext>
                </a:extLst>
              </a:tr>
              <a:tr h="853272">
                <a:tc>
                  <a:txBody>
                    <a:bodyPr/>
                    <a:lstStyle/>
                    <a:p>
                      <a:pPr marL="171450" indent="-171450">
                        <a:buFont typeface="Arial" panose="020B0604020202020204" pitchFamily="34" charset="0"/>
                        <a:buChar char="•"/>
                      </a:pPr>
                      <a:r>
                        <a:rPr lang="en-US" altLang="en-GB" sz="1100" b="0" dirty="0" smtClean="0">
                          <a:latin typeface="Comic Sans MS" panose="030F0902030302020204" pitchFamily="66" charset="0"/>
                        </a:rPr>
                        <a:t>Use an atlas to locate the UK and some major urban areas </a:t>
                      </a:r>
                    </a:p>
                    <a:p>
                      <a:pPr marL="171450" indent="-171450">
                        <a:buFont typeface="Arial" panose="020B0604020202020204" pitchFamily="34" charset="0"/>
                        <a:buChar char="•"/>
                      </a:pPr>
                      <a:r>
                        <a:rPr lang="en-US" altLang="en-GB" sz="1100" b="0" dirty="0" smtClean="0">
                          <a:latin typeface="Comic Sans MS" panose="030F0902030302020204" pitchFamily="66" charset="0"/>
                        </a:rPr>
                        <a:t>Identify and name relevant continents</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27" name="Table 26">
            <a:extLst>
              <a:ext uri="{FF2B5EF4-FFF2-40B4-BE49-F238E27FC236}">
                <a16:creationId xmlns:a16="http://schemas.microsoft.com/office/drawing/2014/main" id="{919AEA39-B7F4-F44B-9B63-B5CAB0C49C94}"/>
              </a:ext>
            </a:extLst>
          </p:cNvPr>
          <p:cNvGraphicFramePr>
            <a:graphicFrameLocks noGrp="1"/>
          </p:cNvGraphicFramePr>
          <p:nvPr>
            <p:extLst>
              <p:ext uri="{D42A27DB-BD31-4B8C-83A1-F6EECF244321}">
                <p14:modId xmlns:p14="http://schemas.microsoft.com/office/powerpoint/2010/main" val="3247893019"/>
              </p:ext>
            </p:extLst>
          </p:nvPr>
        </p:nvGraphicFramePr>
        <p:xfrm>
          <a:off x="7612995" y="602948"/>
          <a:ext cx="3308775" cy="3098292"/>
        </p:xfrm>
        <a:graphic>
          <a:graphicData uri="http://schemas.openxmlformats.org/drawingml/2006/table">
            <a:tbl>
              <a:tblPr firstRow="1" bandRow="1">
                <a:tableStyleId>{F5AB1C69-6EDB-4FF4-983F-18BD219EF322}</a:tableStyleId>
              </a:tblPr>
              <a:tblGrid>
                <a:gridCol w="3308775">
                  <a:extLst>
                    <a:ext uri="{9D8B030D-6E8A-4147-A177-3AD203B41FA5}">
                      <a16:colId xmlns:a16="http://schemas.microsoft.com/office/drawing/2014/main" val="3034729171"/>
                    </a:ext>
                  </a:extLst>
                </a:gridCol>
              </a:tblGrid>
              <a:tr h="136545">
                <a:tc>
                  <a:txBody>
                    <a:bodyPr/>
                    <a:lstStyle/>
                    <a:p>
                      <a:pPr algn="l">
                        <a:lnSpc>
                          <a:spcPct val="107000"/>
                        </a:lnSpc>
                        <a:spcAft>
                          <a:spcPts val="0"/>
                        </a:spcAft>
                      </a:pPr>
                      <a:r>
                        <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To describe key physical and human characteristics and environmental regions of Europe. </a:t>
                      </a:r>
                      <a:endPar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0"/>
                        </a:spcAft>
                      </a:pPr>
                      <a:r>
                        <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 describe and understand a range of key physical processes and the resulting landscape features</a:t>
                      </a:r>
                      <a:r>
                        <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a:r>
                    </a:p>
                    <a:p>
                      <a:pPr algn="l">
                        <a:lnSpc>
                          <a:spcPct val="107000"/>
                        </a:lnSpc>
                        <a:spcAft>
                          <a:spcPts val="0"/>
                        </a:spcAft>
                      </a:pPr>
                      <a:r>
                        <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 understand how a mountain region was formed. </a:t>
                      </a:r>
                      <a:endPar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0"/>
                        </a:spcAft>
                      </a:pPr>
                      <a:r>
                        <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 know information about a region of Europe and its physical environment and climate, and economic activity. </a:t>
                      </a:r>
                      <a:endPar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0"/>
                        </a:spcAft>
                      </a:pPr>
                      <a:r>
                        <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 be able to explain some ways biomes (including the oceans) are valuable, why they are under threat and how they can be protected</a:t>
                      </a:r>
                      <a:r>
                        <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a:r>
                    </a:p>
                    <a:p>
                      <a:pPr algn="l">
                        <a:lnSpc>
                          <a:spcPct val="107000"/>
                        </a:lnSpc>
                        <a:spcAft>
                          <a:spcPts val="0"/>
                        </a:spcAft>
                      </a:pPr>
                      <a:r>
                        <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 understand how human activity is influenced by climate and weather. </a:t>
                      </a:r>
                      <a:endPar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0"/>
                        </a:spcAft>
                      </a:pPr>
                      <a:r>
                        <a:rPr lang="en-GB" sz="10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0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 understand hazards from physical environments and their management, such as avalanches in mountain regions.</a:t>
                      </a:r>
                    </a:p>
                  </a:txBody>
                  <a:tcPr marL="68580" marR="68580" marT="0" marB="0">
                    <a:solidFill>
                      <a:schemeClr val="bg1">
                        <a:lumMod val="85000"/>
                      </a:schemeClr>
                    </a:solidFill>
                  </a:tcPr>
                </a:tc>
                <a:extLst>
                  <a:ext uri="{0D108BD9-81ED-4DB2-BD59-A6C34878D82A}">
                    <a16:rowId xmlns:a16="http://schemas.microsoft.com/office/drawing/2014/main" val="2106910169"/>
                  </a:ext>
                </a:extLst>
              </a:tr>
            </a:tbl>
          </a:graphicData>
        </a:graphic>
      </p:graphicFrame>
      <p:pic>
        <p:nvPicPr>
          <p:cNvPr id="21" name="Picture 20" descr="A snow covered mountain with a cloud of steam coming out of it&#10;&#10;Description automatically generated">
            <a:extLst>
              <a:ext uri="{FF2B5EF4-FFF2-40B4-BE49-F238E27FC236}">
                <a16:creationId xmlns:a16="http://schemas.microsoft.com/office/drawing/2014/main" id="{B7551687-70C0-C24C-8122-5D42427634DD}"/>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2674262" y="3236236"/>
            <a:ext cx="1826948" cy="1152007"/>
          </a:xfrm>
          <a:prstGeom prst="rect">
            <a:avLst/>
          </a:prstGeom>
        </p:spPr>
      </p:pic>
      <p:pic>
        <p:nvPicPr>
          <p:cNvPr id="26" name="Picture 25" descr="A picture containing text, map&#10;&#10;Description automatically generated">
            <a:extLst>
              <a:ext uri="{FF2B5EF4-FFF2-40B4-BE49-F238E27FC236}">
                <a16:creationId xmlns:a16="http://schemas.microsoft.com/office/drawing/2014/main" id="{6FAA3FA6-CED9-493A-AAE2-71D50DD85EE0}"/>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37605" y="3201404"/>
            <a:ext cx="2767965" cy="3439154"/>
          </a:xfrm>
          <a:prstGeom prst="rect">
            <a:avLst/>
          </a:prstGeom>
        </p:spPr>
      </p:pic>
      <p:pic>
        <p:nvPicPr>
          <p:cNvPr id="29" name="Picture 28" descr="A collage of different landscapes&#10;&#10;Description automatically generated"/>
          <p:cNvPicPr/>
          <p:nvPr/>
        </p:nvPicPr>
        <p:blipFill>
          <a:blip r:embed="rId6"/>
          <a:stretch>
            <a:fillRect/>
          </a:stretch>
        </p:blipFill>
        <p:spPr>
          <a:xfrm>
            <a:off x="7628161" y="3705094"/>
            <a:ext cx="2703325" cy="2054687"/>
          </a:xfrm>
          <a:prstGeom prst="rect">
            <a:avLst/>
          </a:prstGeom>
        </p:spPr>
      </p:pic>
    </p:spTree>
    <p:extLst>
      <p:ext uri="{BB962C8B-B14F-4D97-AF65-F5344CB8AC3E}">
        <p14:creationId xmlns:p14="http://schemas.microsoft.com/office/powerpoint/2010/main" val="673588231"/>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TotalTime>
  <Words>552</Words>
  <Application>Microsoft Office PowerPoint</Application>
  <PresentationFormat>Widescreen</PresentationFormat>
  <Paragraphs>31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1_Office Theme</vt:lpstr>
      <vt:lpstr>Geography  – Europe a study of the Alpine region - Year 5 - Spring 1 </vt:lpstr>
    </vt:vector>
  </TitlesOfParts>
  <Company>BGS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 Sound - Year 4 - Spring 1</dc:title>
  <dc:creator>mchaggar</dc:creator>
  <cp:lastModifiedBy>Sarah West (Staff)</cp:lastModifiedBy>
  <cp:revision>20</cp:revision>
  <dcterms:created xsi:type="dcterms:W3CDTF">2023-01-04T11:49:42Z</dcterms:created>
  <dcterms:modified xsi:type="dcterms:W3CDTF">2024-02-06T09:53:17Z</dcterms:modified>
</cp:coreProperties>
</file>