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135" autoAdjust="0"/>
    <p:restoredTop sz="94627" autoAdjust="0"/>
  </p:normalViewPr>
  <p:slideViewPr>
    <p:cSldViewPr snapToGrid="0" snapToObjects="1">
      <p:cViewPr varScale="1">
        <p:scale>
          <a:sx n="113" d="100"/>
          <a:sy n="113" d="100"/>
        </p:scale>
        <p:origin x="1656" y="126"/>
      </p:cViewPr>
      <p:guideLst>
        <p:guide orient="horz" pos="2160"/>
        <p:guide pos="312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294" tIns="45647" rIns="91294" bIns="45647" numCol="1"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294" tIns="45647" rIns="91294" bIns="45647" numCol="1" rtlCol="0"/>
          <a:lstStyle>
            <a:lvl1pPr algn="r">
              <a:defRPr sz="1200"/>
            </a:lvl1pPr>
          </a:lstStyle>
          <a:p>
            <a:fld id="{74DA69C8-F84C-2947-85D9-F4E475966ECC}" type="datetimeFigureOut">
              <a:rPr lang="en-US" smtClean="0"/>
              <a:t>11/27/2024</a:t>
            </a:fld>
            <a:endParaRPr lang="en-US"/>
          </a:p>
        </p:txBody>
      </p:sp>
      <p:sp>
        <p:nvSpPr>
          <p:cNvPr id="4" name="Slide Image Placeholder 3"/>
          <p:cNvSpPr>
            <a:spLocks noGrp="1" noRot="1" noChangeAspect="1"/>
          </p:cNvSpPr>
          <p:nvPr>
            <p:ph type="sldImg" idx="2"/>
          </p:nvPr>
        </p:nvSpPr>
        <p:spPr>
          <a:xfrm>
            <a:off x="979488" y="1241425"/>
            <a:ext cx="4838700" cy="3349625"/>
          </a:xfrm>
          <a:prstGeom prst="rect">
            <a:avLst/>
          </a:prstGeom>
          <a:noFill/>
          <a:ln w="12700">
            <a:solidFill>
              <a:prstClr val="black"/>
            </a:solidFill>
          </a:ln>
        </p:spPr>
        <p:txBody>
          <a:bodyPr vert="horz" lIns="91294" tIns="45647" rIns="91294" bIns="45647" numCol="1" rtlCol="0" anchor="ctr"/>
          <a:lstStyle/>
          <a:p>
            <a:endParaRPr lang="en-US"/>
          </a:p>
        </p:txBody>
      </p:sp>
      <p:sp>
        <p:nvSpPr>
          <p:cNvPr id="5" name="Notes Placeholder 4"/>
          <p:cNvSpPr>
            <a:spLocks noGrp="1"/>
          </p:cNvSpPr>
          <p:nvPr>
            <p:ph type="body" sz="quarter" idx="3"/>
          </p:nvPr>
        </p:nvSpPr>
        <p:spPr>
          <a:xfrm>
            <a:off x="679768" y="4777195"/>
            <a:ext cx="5438140" cy="3908613"/>
          </a:xfrm>
          <a:prstGeom prst="rect">
            <a:avLst/>
          </a:prstGeom>
        </p:spPr>
        <p:txBody>
          <a:bodyPr vert="horz" lIns="91294" tIns="45647" rIns="91294" bIns="45647"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28585"/>
            <a:ext cx="2945659" cy="498055"/>
          </a:xfrm>
          <a:prstGeom prst="rect">
            <a:avLst/>
          </a:prstGeom>
        </p:spPr>
        <p:txBody>
          <a:bodyPr vert="horz" lIns="91294" tIns="45647" rIns="91294" bIns="45647"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294" tIns="45647" rIns="91294" bIns="45647"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11/27/2024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11/27/2024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11/27/2024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11/27/2024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11/27/2024</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11/27/2024</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11/27/2024</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11/27/2024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11/27/2024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11/27/2024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11/27/2024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11/27/2024</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jpeg"/><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334806667"/>
              </p:ext>
            </p:extLst>
          </p:nvPr>
        </p:nvGraphicFramePr>
        <p:xfrm>
          <a:off x="90811" y="521868"/>
          <a:ext cx="5446389" cy="4600134"/>
        </p:xfrm>
        <a:graphic>
          <a:graphicData uri="http://schemas.openxmlformats.org/drawingml/2006/table">
            <a:tbl>
              <a:tblPr firstRow="1" bandRow="1">
                <a:tableStyleId>{5C22544A-7EE6-4342-B048-85BDC9FD1C3A}</a:tableStyleId>
              </a:tblPr>
              <a:tblGrid>
                <a:gridCol w="283080">
                  <a:extLst>
                    <a:ext uri="{9D8B030D-6E8A-4147-A177-3AD203B41FA5}">
                      <a16:colId xmlns:a16="http://schemas.microsoft.com/office/drawing/2014/main" val="20002"/>
                    </a:ext>
                  </a:extLst>
                </a:gridCol>
                <a:gridCol w="1212203">
                  <a:extLst>
                    <a:ext uri="{9D8B030D-6E8A-4147-A177-3AD203B41FA5}">
                      <a16:colId xmlns:a16="http://schemas.microsoft.com/office/drawing/2014/main" val="20000"/>
                    </a:ext>
                  </a:extLst>
                </a:gridCol>
                <a:gridCol w="3951106">
                  <a:extLst>
                    <a:ext uri="{9D8B030D-6E8A-4147-A177-3AD203B41FA5}">
                      <a16:colId xmlns:a16="http://schemas.microsoft.com/office/drawing/2014/main" val="20001"/>
                    </a:ext>
                  </a:extLst>
                </a:gridCol>
              </a:tblGrid>
              <a:tr h="362050">
                <a:tc gridSpan="3">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GB" sz="1300" b="0" i="0" u="none" strike="noStrike" kern="1200" dirty="0">
                          <a:solidFill>
                            <a:srgbClr val="000000"/>
                          </a:solidFill>
                          <a:effectLst/>
                          <a:latin typeface="Calibri" panose="020F0502020204030204" pitchFamily="34" charset="0"/>
                          <a:ea typeface="+mn-ea"/>
                          <a:cs typeface="+mn-cs"/>
                        </a:rPr>
                        <a:t>Vocabulary </a:t>
                      </a:r>
                      <a:endParaRPr lang="en-US" sz="1300" b="0" i="0" u="none" strike="noStrike" kern="1200" dirty="0">
                        <a:solidFill>
                          <a:srgbClr val="000000"/>
                        </a:solidFill>
                        <a:effectLst/>
                        <a:latin typeface="Calibri" panose="020F0502020204030204" pitchFamily="34" charset="0"/>
                        <a:ea typeface="+mn-ea"/>
                        <a:cs typeface="+mn-cs"/>
                      </a:endParaRPr>
                    </a:p>
                  </a:txBody>
                  <a:tcPr marL="74295" marR="74295" marT="37148" marB="37148"/>
                </a:tc>
                <a:tc hMerge="1">
                  <a:txBody>
                    <a:bodyPr/>
                    <a:lstStyle/>
                    <a:p>
                      <a:endParaRPr lang="en-US" sz="1500" dirty="0"/>
                    </a:p>
                  </a:txBody>
                  <a:tcPr marL="74295" marR="74295" marT="37148" marB="37148"/>
                </a:tc>
                <a:tc hMerge="1">
                  <a:txBody>
                    <a:bodyPr/>
                    <a:lstStyle/>
                    <a:p>
                      <a:endParaRPr lang="en-US" sz="1500" dirty="0"/>
                    </a:p>
                  </a:txBody>
                  <a:tcPr marL="74295" marR="74295" marT="37148" marB="37148"/>
                </a:tc>
                <a:extLst>
                  <a:ext uri="{0D108BD9-81ED-4DB2-BD59-A6C34878D82A}">
                    <a16:rowId xmlns:a16="http://schemas.microsoft.com/office/drawing/2014/main" val="10000"/>
                  </a:ext>
                </a:extLst>
              </a:tr>
              <a:tr h="314938">
                <a:tc>
                  <a:txBody>
                    <a:bodyPr/>
                    <a:lstStyle/>
                    <a:p>
                      <a:r>
                        <a:rPr lang="en-US" sz="1100" b="0" i="0" u="none" strike="noStrike" kern="1200" dirty="0">
                          <a:solidFill>
                            <a:srgbClr val="000000"/>
                          </a:solidFill>
                          <a:effectLst/>
                          <a:latin typeface="Calibri" panose="020F0502020204030204" pitchFamily="34" charset="0"/>
                          <a:ea typeface="+mn-ea"/>
                          <a:cs typeface="+mn-cs"/>
                        </a:rPr>
                        <a:t>1</a:t>
                      </a:r>
                    </a:p>
                  </a:txBody>
                  <a:tcPr marL="74295" marR="74295" marT="37148" marB="37148"/>
                </a:tc>
                <a:tc>
                  <a:txBody>
                    <a:bodyPr/>
                    <a:lstStyle/>
                    <a:p>
                      <a:r>
                        <a:rPr lang="en-GB" sz="1050" dirty="0"/>
                        <a:t>Earth</a:t>
                      </a:r>
                      <a:endParaRPr lang="en-GB" sz="1050" b="0" i="0" u="none" strike="noStrike" kern="1200" dirty="0">
                        <a:solidFill>
                          <a:srgbClr val="000000"/>
                        </a:solidFill>
                        <a:effectLst/>
                        <a:latin typeface="Calibri" panose="020F0502020204030204" pitchFamily="34" charset="0"/>
                        <a:ea typeface="+mn-ea"/>
                        <a:cs typeface="+mn-cs"/>
                      </a:endParaRP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dirty="0"/>
                        <a:t>The planet we live on, the third planet from the Sun.</a:t>
                      </a:r>
                      <a:endParaRPr lang="en-GB" sz="1050" b="0" i="0" u="none" strike="noStrike" kern="1200" dirty="0">
                        <a:solidFill>
                          <a:srgbClr val="000000"/>
                        </a:solidFill>
                        <a:effectLst/>
                        <a:latin typeface="Calibri" panose="020F0502020204030204" pitchFamily="34" charset="0"/>
                        <a:ea typeface="+mn-ea"/>
                        <a:cs typeface="+mn-cs"/>
                      </a:endParaRPr>
                    </a:p>
                  </a:txBody>
                  <a:tcPr marL="74295" marR="74295" marT="37148" marB="37148"/>
                </a:tc>
                <a:extLst>
                  <a:ext uri="{0D108BD9-81ED-4DB2-BD59-A6C34878D82A}">
                    <a16:rowId xmlns:a16="http://schemas.microsoft.com/office/drawing/2014/main" val="10003"/>
                  </a:ext>
                </a:extLst>
              </a:tr>
              <a:tr h="604862">
                <a:tc>
                  <a:txBody>
                    <a:bodyPr/>
                    <a:lstStyle/>
                    <a:p>
                      <a:r>
                        <a:rPr lang="en-US" sz="1100" b="0" i="0" u="none" strike="noStrike" kern="1200" dirty="0">
                          <a:solidFill>
                            <a:srgbClr val="000000"/>
                          </a:solidFill>
                          <a:effectLst/>
                          <a:latin typeface="Calibri" panose="020F0502020204030204" pitchFamily="34" charset="0"/>
                          <a:ea typeface="+mn-ea"/>
                          <a:cs typeface="+mn-cs"/>
                        </a:rPr>
                        <a:t>2</a:t>
                      </a:r>
                    </a:p>
                  </a:txBody>
                  <a:tcPr marL="74295" marR="74295" marT="37148" marB="37148"/>
                </a:tc>
                <a:tc>
                  <a:txBody>
                    <a:bodyPr/>
                    <a:lstStyle/>
                    <a:p>
                      <a:r>
                        <a:rPr lang="en-GB" sz="1050" dirty="0"/>
                        <a:t>Continent</a:t>
                      </a:r>
                      <a:endParaRPr lang="en-GB" sz="1050" b="0" i="0" u="none" strike="noStrike" kern="1200" dirty="0">
                        <a:solidFill>
                          <a:srgbClr val="000000"/>
                        </a:solidFill>
                        <a:effectLst/>
                        <a:latin typeface="Calibri" panose="020F0502020204030204" pitchFamily="34" charset="0"/>
                        <a:ea typeface="+mn-ea"/>
                        <a:cs typeface="+mn-cs"/>
                      </a:endParaRPr>
                    </a:p>
                  </a:txBody>
                  <a:tcPr marL="74295" marR="74295" marT="37148" marB="37148"/>
                </a:tc>
                <a:tc>
                  <a:txBody>
                    <a:bodyPr/>
                    <a:lstStyle/>
                    <a:p>
                      <a:r>
                        <a:rPr lang="en-GB" sz="1050" dirty="0"/>
                        <a:t>A large landmass on Earth. There are seven continents: Africa, Antarctica, Asia, Europe, North America, South America, and Australia.</a:t>
                      </a:r>
                      <a:endParaRPr lang="en-GB" sz="1050" b="0" i="0" u="none" strike="noStrike" kern="1200" dirty="0">
                        <a:solidFill>
                          <a:srgbClr val="000000"/>
                        </a:solidFill>
                        <a:effectLst/>
                        <a:latin typeface="Calibri" panose="020F0502020204030204" pitchFamily="34" charset="0"/>
                        <a:ea typeface="+mn-ea"/>
                        <a:cs typeface="+mn-cs"/>
                      </a:endParaRPr>
                    </a:p>
                  </a:txBody>
                  <a:tcPr marL="74295" marR="74295" marT="37148" marB="37148"/>
                </a:tc>
                <a:extLst>
                  <a:ext uri="{0D108BD9-81ED-4DB2-BD59-A6C34878D82A}">
                    <a16:rowId xmlns:a16="http://schemas.microsoft.com/office/drawing/2014/main" val="10004"/>
                  </a:ext>
                </a:extLst>
              </a:tr>
              <a:tr h="277607">
                <a:tc>
                  <a:txBody>
                    <a:bodyPr/>
                    <a:lstStyle/>
                    <a:p>
                      <a:r>
                        <a:rPr lang="en-US" sz="1100" b="0" i="0" u="none" strike="noStrike" kern="1200" dirty="0">
                          <a:solidFill>
                            <a:srgbClr val="000000"/>
                          </a:solidFill>
                          <a:effectLst/>
                          <a:latin typeface="Calibri" panose="020F0502020204030204" pitchFamily="34" charset="0"/>
                          <a:ea typeface="+mn-ea"/>
                          <a:cs typeface="+mn-cs"/>
                        </a:rPr>
                        <a:t>3</a:t>
                      </a:r>
                    </a:p>
                  </a:txBody>
                  <a:tcPr marL="74295" marR="74295" marT="37148" marB="37148"/>
                </a:tc>
                <a:tc>
                  <a:txBody>
                    <a:bodyPr/>
                    <a:lstStyle/>
                    <a:p>
                      <a:r>
                        <a:rPr lang="en-GB" sz="1050" b="0" i="0" u="none" strike="noStrike" kern="1200" dirty="0">
                          <a:solidFill>
                            <a:srgbClr val="000000"/>
                          </a:solidFill>
                          <a:effectLst/>
                          <a:latin typeface="Calibri" panose="020F0502020204030204" pitchFamily="34" charset="0"/>
                          <a:ea typeface="+mn-ea"/>
                          <a:cs typeface="+mn-cs"/>
                        </a:rPr>
                        <a:t>Climate zones</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b="0" i="0" u="none" strike="noStrike" kern="1200" dirty="0">
                          <a:solidFill>
                            <a:srgbClr val="000000"/>
                          </a:solidFill>
                          <a:effectLst/>
                          <a:latin typeface="Calibri" panose="020F0502020204030204" pitchFamily="34" charset="0"/>
                          <a:ea typeface="+mn-ea"/>
                          <a:cs typeface="+mn-cs"/>
                        </a:rPr>
                        <a:t>Areas which have similar climates e.g. polar, temperate, equatorial, temperate tropical, rainforest and sub tropical</a:t>
                      </a:r>
                    </a:p>
                  </a:txBody>
                  <a:tcPr marL="74295" marR="74295" marT="37148" marB="37148"/>
                </a:tc>
                <a:extLst>
                  <a:ext uri="{0D108BD9-81ED-4DB2-BD59-A6C34878D82A}">
                    <a16:rowId xmlns:a16="http://schemas.microsoft.com/office/drawing/2014/main" val="1068278743"/>
                  </a:ext>
                </a:extLst>
              </a:tr>
              <a:tr h="355447">
                <a:tc>
                  <a:txBody>
                    <a:bodyPr/>
                    <a:lstStyle/>
                    <a:p>
                      <a:r>
                        <a:rPr lang="en-US" sz="1100" b="0" i="0" u="none" strike="noStrike" kern="1200" dirty="0">
                          <a:solidFill>
                            <a:srgbClr val="000000"/>
                          </a:solidFill>
                          <a:effectLst/>
                          <a:latin typeface="Calibri" panose="020F0502020204030204" pitchFamily="34" charset="0"/>
                          <a:ea typeface="+mn-ea"/>
                          <a:cs typeface="+mn-cs"/>
                        </a:rPr>
                        <a:t>4</a:t>
                      </a:r>
                    </a:p>
                  </a:txBody>
                  <a:tcPr marL="74295" marR="74295" marT="37148" marB="37148"/>
                </a:tc>
                <a:tc>
                  <a:txBody>
                    <a:bodyPr/>
                    <a:lstStyle/>
                    <a:p>
                      <a:r>
                        <a:rPr lang="en-GB" sz="1050" dirty="0"/>
                        <a:t>Ocean</a:t>
                      </a:r>
                      <a:endParaRPr lang="en-GB" sz="1050" b="0" i="0" u="none" strike="noStrike" kern="1200" dirty="0">
                        <a:solidFill>
                          <a:srgbClr val="000000"/>
                        </a:solidFill>
                        <a:effectLst/>
                        <a:latin typeface="Calibri" panose="020F0502020204030204" pitchFamily="34" charset="0"/>
                        <a:ea typeface="+mn-ea"/>
                        <a:cs typeface="+mn-cs"/>
                      </a:endParaRP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dirty="0"/>
                        <a:t>A large body of saltwater that covers most of the Earth’s surface. There are five oceans: Atlantic, Pacific, Indian, Southern, and Arctic.</a:t>
                      </a:r>
                      <a:endParaRPr lang="en-GB" sz="1050" b="0" i="0" u="none" strike="noStrike" kern="1200" dirty="0">
                        <a:solidFill>
                          <a:srgbClr val="000000"/>
                        </a:solidFill>
                        <a:effectLst/>
                        <a:latin typeface="Calibri" panose="020F0502020204030204" pitchFamily="34" charset="0"/>
                        <a:ea typeface="+mn-ea"/>
                        <a:cs typeface="+mn-cs"/>
                      </a:endParaRPr>
                    </a:p>
                  </a:txBody>
                  <a:tcPr marL="74295" marR="74295" marT="37148" marB="37148"/>
                </a:tc>
                <a:extLst>
                  <a:ext uri="{0D108BD9-81ED-4DB2-BD59-A6C34878D82A}">
                    <a16:rowId xmlns:a16="http://schemas.microsoft.com/office/drawing/2014/main" val="1649023274"/>
                  </a:ext>
                </a:extLst>
              </a:tr>
              <a:tr h="431425">
                <a:tc>
                  <a:txBody>
                    <a:bodyPr/>
                    <a:lstStyle/>
                    <a:p>
                      <a:r>
                        <a:rPr lang="en-US" sz="1100" b="0" i="0" u="none" strike="noStrike" kern="1200" dirty="0">
                          <a:solidFill>
                            <a:srgbClr val="000000"/>
                          </a:solidFill>
                          <a:effectLst/>
                          <a:latin typeface="Calibri" panose="020F0502020204030204" pitchFamily="34" charset="0"/>
                          <a:ea typeface="+mn-ea"/>
                          <a:cs typeface="+mn-cs"/>
                        </a:rPr>
                        <a:t>5</a:t>
                      </a:r>
                    </a:p>
                  </a:txBody>
                  <a:tcPr marL="74295" marR="74295" marT="37148" marB="37148"/>
                </a:tc>
                <a:tc>
                  <a:txBody>
                    <a:bodyPr/>
                    <a:lstStyle/>
                    <a:p>
                      <a:r>
                        <a:rPr lang="en-GB" sz="1050" dirty="0"/>
                        <a:t>Country</a:t>
                      </a:r>
                      <a:endParaRPr lang="en-GB" sz="1050" b="0" i="0" u="none" strike="noStrike" kern="1200" dirty="0">
                        <a:solidFill>
                          <a:srgbClr val="000000"/>
                        </a:solidFill>
                        <a:effectLst/>
                        <a:latin typeface="Calibri" panose="020F0502020204030204" pitchFamily="34" charset="0"/>
                        <a:ea typeface="+mn-ea"/>
                        <a:cs typeface="+mn-cs"/>
                      </a:endParaRP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dirty="0"/>
                        <a:t>A distinct area of land that has its own government, laws, and border</a:t>
                      </a:r>
                      <a:endParaRPr lang="en-GB" sz="1050" b="0" i="0" u="none" strike="noStrike" kern="1200" dirty="0">
                        <a:solidFill>
                          <a:srgbClr val="000000"/>
                        </a:solidFill>
                        <a:effectLst/>
                        <a:latin typeface="Calibri" panose="020F0502020204030204" pitchFamily="34" charset="0"/>
                        <a:ea typeface="+mn-ea"/>
                        <a:cs typeface="+mn-cs"/>
                      </a:endParaRPr>
                    </a:p>
                  </a:txBody>
                  <a:tcPr marL="74295" marR="74295" marT="37148" marB="37148"/>
                </a:tc>
                <a:extLst>
                  <a:ext uri="{0D108BD9-81ED-4DB2-BD59-A6C34878D82A}">
                    <a16:rowId xmlns:a16="http://schemas.microsoft.com/office/drawing/2014/main" val="10008"/>
                  </a:ext>
                </a:extLst>
              </a:tr>
              <a:tr h="431425">
                <a:tc>
                  <a:txBody>
                    <a:bodyPr/>
                    <a:lstStyle/>
                    <a:p>
                      <a:r>
                        <a:rPr lang="en-US" sz="1100" b="0" i="0" u="none" strike="noStrike" kern="1200" dirty="0">
                          <a:solidFill>
                            <a:srgbClr val="000000"/>
                          </a:solidFill>
                          <a:effectLst/>
                          <a:latin typeface="Calibri" panose="020F0502020204030204" pitchFamily="34" charset="0"/>
                          <a:ea typeface="+mn-ea"/>
                          <a:cs typeface="+mn-cs"/>
                        </a:rPr>
                        <a:t>6</a:t>
                      </a:r>
                    </a:p>
                  </a:txBody>
                  <a:tcPr marL="74295" marR="74295" marT="37148" marB="37148"/>
                </a:tc>
                <a:tc>
                  <a:txBody>
                    <a:bodyPr/>
                    <a:lstStyle/>
                    <a:p>
                      <a:r>
                        <a:rPr lang="en-GB" sz="1050" dirty="0"/>
                        <a:t>Capital</a:t>
                      </a:r>
                      <a:endParaRPr lang="en-GB" sz="1050" b="0" i="0" u="none" strike="noStrike" kern="1200" dirty="0">
                        <a:solidFill>
                          <a:srgbClr val="000000"/>
                        </a:solidFill>
                        <a:effectLst/>
                        <a:latin typeface="Calibri" panose="020F0502020204030204" pitchFamily="34" charset="0"/>
                        <a:ea typeface="+mn-ea"/>
                        <a:cs typeface="+mn-cs"/>
                      </a:endParaRP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dirty="0"/>
                        <a:t>The city where the government of a country is based. For example, London is the capital of the UK.</a:t>
                      </a:r>
                      <a:endParaRPr lang="en-GB" sz="1050" b="0" i="0" u="none" strike="noStrike" kern="1200" dirty="0">
                        <a:solidFill>
                          <a:srgbClr val="000000"/>
                        </a:solidFill>
                        <a:effectLst/>
                        <a:latin typeface="Calibri" panose="020F0502020204030204" pitchFamily="34" charset="0"/>
                        <a:ea typeface="+mn-ea"/>
                        <a:cs typeface="+mn-cs"/>
                      </a:endParaRPr>
                    </a:p>
                  </a:txBody>
                  <a:tcPr marL="74295" marR="74295" marT="37148" marB="37148"/>
                </a:tc>
                <a:extLst>
                  <a:ext uri="{0D108BD9-81ED-4DB2-BD59-A6C34878D82A}">
                    <a16:rowId xmlns:a16="http://schemas.microsoft.com/office/drawing/2014/main" val="2426405231"/>
                  </a:ext>
                </a:extLst>
              </a:tr>
              <a:tr h="431425">
                <a:tc>
                  <a:txBody>
                    <a:bodyPr/>
                    <a:lstStyle/>
                    <a:p>
                      <a:r>
                        <a:rPr lang="en-US" sz="1100" b="0" i="0" u="none" strike="noStrike" kern="1200" dirty="0">
                          <a:solidFill>
                            <a:srgbClr val="000000"/>
                          </a:solidFill>
                          <a:effectLst/>
                          <a:latin typeface="Calibri" panose="020F0502020204030204" pitchFamily="34" charset="0"/>
                          <a:ea typeface="+mn-ea"/>
                          <a:cs typeface="+mn-cs"/>
                        </a:rPr>
                        <a:t>7</a:t>
                      </a:r>
                    </a:p>
                  </a:txBody>
                  <a:tcPr marL="74295" marR="74295" marT="37148" marB="37148"/>
                </a:tc>
                <a:tc>
                  <a:txBody>
                    <a:bodyPr/>
                    <a:lstStyle/>
                    <a:p>
                      <a:r>
                        <a:rPr lang="en-GB" sz="1050" dirty="0"/>
                        <a:t>Climate</a:t>
                      </a:r>
                      <a:endParaRPr lang="en-GB" sz="1050" b="0" i="0" u="none" strike="noStrike" kern="1200" dirty="0">
                        <a:solidFill>
                          <a:srgbClr val="000000"/>
                        </a:solidFill>
                        <a:effectLst/>
                        <a:latin typeface="Calibri" panose="020F0502020204030204" pitchFamily="34" charset="0"/>
                        <a:ea typeface="+mn-ea"/>
                        <a:cs typeface="+mn-cs"/>
                      </a:endParaRP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dirty="0"/>
                        <a:t>The average weather conditions in a particular area over a long period of time.</a:t>
                      </a:r>
                      <a:endParaRPr lang="en-GB" sz="1050" b="0" i="0" u="none" strike="noStrike" kern="1200" dirty="0">
                        <a:solidFill>
                          <a:srgbClr val="000000"/>
                        </a:solidFill>
                        <a:effectLst/>
                        <a:latin typeface="Calibri" panose="020F0502020204030204" pitchFamily="34" charset="0"/>
                        <a:ea typeface="+mn-ea"/>
                        <a:cs typeface="+mn-cs"/>
                      </a:endParaRPr>
                    </a:p>
                  </a:txBody>
                  <a:tcPr marL="74295" marR="74295" marT="37148" marB="37148"/>
                </a:tc>
                <a:extLst>
                  <a:ext uri="{0D108BD9-81ED-4DB2-BD59-A6C34878D82A}">
                    <a16:rowId xmlns:a16="http://schemas.microsoft.com/office/drawing/2014/main" val="160623090"/>
                  </a:ext>
                </a:extLst>
              </a:tr>
              <a:tr h="431425">
                <a:tc>
                  <a:txBody>
                    <a:bodyPr/>
                    <a:lstStyle/>
                    <a:p>
                      <a:r>
                        <a:rPr lang="en-US" sz="1100" b="0" i="0" u="none" strike="noStrike" kern="1200" dirty="0">
                          <a:solidFill>
                            <a:srgbClr val="000000"/>
                          </a:solidFill>
                          <a:effectLst/>
                          <a:latin typeface="Calibri" panose="020F0502020204030204" pitchFamily="34" charset="0"/>
                          <a:ea typeface="+mn-ea"/>
                          <a:cs typeface="+mn-cs"/>
                        </a:rPr>
                        <a:t>8</a:t>
                      </a:r>
                    </a:p>
                  </a:txBody>
                  <a:tcPr marL="74295" marR="74295" marT="37148" marB="37148"/>
                </a:tc>
                <a:tc>
                  <a:txBody>
                    <a:bodyPr/>
                    <a:lstStyle/>
                    <a:p>
                      <a:r>
                        <a:rPr lang="en-GB" sz="1050" dirty="0"/>
                        <a:t>Weather</a:t>
                      </a:r>
                      <a:endParaRPr lang="en-GB" sz="1050" b="0" i="0" u="none" strike="noStrike" kern="1200" dirty="0">
                        <a:solidFill>
                          <a:srgbClr val="000000"/>
                        </a:solidFill>
                        <a:effectLst/>
                        <a:latin typeface="Calibri" panose="020F0502020204030204" pitchFamily="34" charset="0"/>
                        <a:ea typeface="+mn-ea"/>
                        <a:cs typeface="+mn-cs"/>
                      </a:endParaRP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dirty="0"/>
                        <a:t>The daily changes in temperature, wind, and rain in a particular place.</a:t>
                      </a:r>
                      <a:endParaRPr lang="en-GB" sz="1050" b="0" i="0" u="none" strike="noStrike" kern="1200" dirty="0">
                        <a:solidFill>
                          <a:srgbClr val="000000"/>
                        </a:solidFill>
                        <a:effectLst/>
                        <a:latin typeface="Calibri" panose="020F0502020204030204" pitchFamily="34" charset="0"/>
                        <a:ea typeface="+mn-ea"/>
                        <a:cs typeface="+mn-cs"/>
                      </a:endParaRPr>
                    </a:p>
                  </a:txBody>
                  <a:tcPr marL="74295" marR="74295" marT="37148" marB="37148"/>
                </a:tc>
                <a:extLst>
                  <a:ext uri="{0D108BD9-81ED-4DB2-BD59-A6C34878D82A}">
                    <a16:rowId xmlns:a16="http://schemas.microsoft.com/office/drawing/2014/main" val="1718667225"/>
                  </a:ext>
                </a:extLst>
              </a:tr>
              <a:tr h="215713">
                <a:tc>
                  <a:txBody>
                    <a:bodyPr/>
                    <a:lstStyle/>
                    <a:p>
                      <a:r>
                        <a:rPr lang="en-US" sz="1100" b="0" i="0" u="none" strike="noStrike" kern="1200" dirty="0">
                          <a:solidFill>
                            <a:srgbClr val="000000"/>
                          </a:solidFill>
                          <a:effectLst/>
                          <a:latin typeface="Calibri" panose="020F0502020204030204" pitchFamily="34" charset="0"/>
                          <a:ea typeface="+mn-ea"/>
                          <a:cs typeface="+mn-cs"/>
                        </a:rPr>
                        <a:t>9</a:t>
                      </a:r>
                    </a:p>
                  </a:txBody>
                  <a:tcPr marL="74295" marR="74295" marT="37148" marB="37148"/>
                </a:tc>
                <a:tc>
                  <a:txBody>
                    <a:bodyPr/>
                    <a:lstStyle/>
                    <a:p>
                      <a:r>
                        <a:rPr lang="en-GB" sz="1050" dirty="0"/>
                        <a:t>Equator</a:t>
                      </a:r>
                      <a:endParaRPr lang="en-GB" sz="1050" b="0" i="0" u="none" strike="noStrike" kern="1200" dirty="0">
                        <a:solidFill>
                          <a:srgbClr val="000000"/>
                        </a:solidFill>
                        <a:effectLst/>
                        <a:latin typeface="Calibri" panose="020F0502020204030204" pitchFamily="34" charset="0"/>
                        <a:ea typeface="+mn-ea"/>
                        <a:cs typeface="+mn-cs"/>
                      </a:endParaRPr>
                    </a:p>
                  </a:txBody>
                  <a:tcPr marL="74295" marR="74295" marT="37148" marB="37148"/>
                </a:tc>
                <a:tc>
                  <a:txBody>
                    <a:bodyPr/>
                    <a:lstStyle/>
                    <a:p>
                      <a:r>
                        <a:rPr lang="en-GB" sz="1050" dirty="0"/>
                        <a:t>An imaginary line that divides the Earth into the Northern and Southern Hemispheres. It is the warmest part of the Earth.</a:t>
                      </a:r>
                      <a:endParaRPr lang="en-GB" sz="1050" b="0" i="0" u="none" strike="noStrike" kern="1200" dirty="0">
                        <a:solidFill>
                          <a:srgbClr val="000000"/>
                        </a:solidFill>
                        <a:effectLst/>
                        <a:latin typeface="Calibri" panose="020F0502020204030204" pitchFamily="34" charset="0"/>
                        <a:ea typeface="+mn-ea"/>
                        <a:cs typeface="+mn-cs"/>
                      </a:endParaRPr>
                    </a:p>
                  </a:txBody>
                  <a:tcPr marL="74295" marR="74295" marT="37148" marB="37148"/>
                </a:tc>
                <a:extLst>
                  <a:ext uri="{0D108BD9-81ED-4DB2-BD59-A6C34878D82A}">
                    <a16:rowId xmlns:a16="http://schemas.microsoft.com/office/drawing/2014/main" val="1677841564"/>
                  </a:ext>
                </a:extLst>
              </a:tr>
              <a:tr h="215713">
                <a:tc>
                  <a:txBody>
                    <a:bodyPr/>
                    <a:lstStyle/>
                    <a:p>
                      <a:r>
                        <a:rPr lang="en-US" sz="1100" b="0" i="0" u="none" strike="noStrike" kern="1200" dirty="0">
                          <a:solidFill>
                            <a:srgbClr val="000000"/>
                          </a:solidFill>
                          <a:effectLst/>
                          <a:latin typeface="Calibri" panose="020F0502020204030204" pitchFamily="34" charset="0"/>
                          <a:ea typeface="+mn-ea"/>
                          <a:cs typeface="+mn-cs"/>
                        </a:rPr>
                        <a:t>10</a:t>
                      </a:r>
                    </a:p>
                  </a:txBody>
                  <a:tcPr marL="74295" marR="74295" marT="37148" marB="37148"/>
                </a:tc>
                <a:tc>
                  <a:txBody>
                    <a:bodyPr/>
                    <a:lstStyle/>
                    <a:p>
                      <a:r>
                        <a:rPr lang="en-GB" sz="1050" dirty="0"/>
                        <a:t>Pollution</a:t>
                      </a:r>
                      <a:endParaRPr lang="en-GB" sz="1050" b="0" i="0" u="none" strike="noStrike" kern="1200" dirty="0">
                        <a:solidFill>
                          <a:srgbClr val="000000"/>
                        </a:solidFill>
                        <a:effectLst/>
                        <a:latin typeface="Calibri" panose="020F0502020204030204" pitchFamily="34" charset="0"/>
                        <a:ea typeface="+mn-ea"/>
                        <a:cs typeface="+mn-cs"/>
                      </a:endParaRP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t>The introduction of harmful substances or products into the environment, such as plastic waste or chemicals in the air or water.</a:t>
                      </a:r>
                      <a:endParaRPr lang="en-GB" sz="1050" b="0" i="0" u="none" strike="noStrike" kern="1200" dirty="0">
                        <a:solidFill>
                          <a:srgbClr val="000000"/>
                        </a:solidFill>
                        <a:effectLst/>
                        <a:latin typeface="Calibri" panose="020F0502020204030204" pitchFamily="34" charset="0"/>
                        <a:ea typeface="+mn-ea"/>
                        <a:cs typeface="+mn-cs"/>
                      </a:endParaRPr>
                    </a:p>
                  </a:txBody>
                  <a:tcPr marL="74295" marR="74295" marT="37148" marB="37148"/>
                </a:tc>
                <a:extLst>
                  <a:ext uri="{0D108BD9-81ED-4DB2-BD59-A6C34878D82A}">
                    <a16:rowId xmlns:a16="http://schemas.microsoft.com/office/drawing/2014/main" val="3589303441"/>
                  </a:ext>
                </a:extLst>
              </a:tr>
            </a:tbl>
          </a:graphicData>
        </a:graphic>
      </p:graphicFrame>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Rectangle 1"/>
          <p:cNvSpPr>
            <a:spLocks noChangeArrowheads="1"/>
          </p:cNvSpPr>
          <p:nvPr/>
        </p:nvSpPr>
        <p:spPr bwMode="auto">
          <a:xfrm>
            <a:off x="224026" y="77059"/>
            <a:ext cx="9368991"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a:r>
              <a:rPr lang="en-GB" sz="1200" b="1" dirty="0">
                <a:latin typeface="Arial" panose="020B0604020202020204" pitchFamily="34" charset="0"/>
                <a:cs typeface="Arial" panose="020B0604020202020204" pitchFamily="34" charset="0"/>
              </a:rPr>
              <a:t>SUBJECT :  Geography: Our World (Spring 1) YEAR:  3</a:t>
            </a:r>
          </a:p>
        </p:txBody>
      </p:sp>
      <p:pic>
        <p:nvPicPr>
          <p:cNvPr id="20" name="Picture 19"/>
          <p:cNvPicPr/>
          <p:nvPr/>
        </p:nvPicPr>
        <p:blipFill>
          <a:blip r:embed="rId3">
            <a:extLst>
              <a:ext uri="{BEBA8EAE-BF5A-486C-A8C5-ECC9F3942E4B}">
                <a14:imgProps xmlns:a14="http://schemas.microsoft.com/office/drawing/2010/main">
                  <a14:imgLayer r:embed="rId4">
                    <a14:imgEffect>
                      <a14:backgroundRemoval t="0" b="98582" l="1961" r="96732"/>
                    </a14:imgEffect>
                  </a14:imgLayer>
                </a14:imgProps>
              </a:ext>
            </a:extLst>
          </a:blip>
          <a:stretch>
            <a:fillRect/>
          </a:stretch>
        </p:blipFill>
        <p:spPr>
          <a:xfrm>
            <a:off x="234677" y="126418"/>
            <a:ext cx="518198" cy="510883"/>
          </a:xfrm>
          <a:prstGeom prst="rect">
            <a:avLst/>
          </a:prstGeom>
        </p:spPr>
      </p:pic>
      <p:pic>
        <p:nvPicPr>
          <p:cNvPr id="21" name="Picture 20"/>
          <p:cNvPicPr/>
          <p:nvPr/>
        </p:nvPicPr>
        <p:blipFill>
          <a:blip r:embed="rId3">
            <a:extLst>
              <a:ext uri="{BEBA8EAE-BF5A-486C-A8C5-ECC9F3942E4B}">
                <a14:imgProps xmlns:a14="http://schemas.microsoft.com/office/drawing/2010/main">
                  <a14:imgLayer r:embed="rId4">
                    <a14:imgEffect>
                      <a14:backgroundRemoval t="0" b="98582" l="1961" r="96732"/>
                    </a14:imgEffect>
                  </a14:imgLayer>
                </a14:imgProps>
              </a:ext>
            </a:extLst>
          </a:blip>
          <a:stretch>
            <a:fillRect/>
          </a:stretch>
        </p:blipFill>
        <p:spPr>
          <a:xfrm>
            <a:off x="9238668" y="10985"/>
            <a:ext cx="518198" cy="510883"/>
          </a:xfrm>
          <a:prstGeom prst="rect">
            <a:avLst/>
          </a:prstGeom>
        </p:spPr>
      </p:pic>
      <p:graphicFrame>
        <p:nvGraphicFramePr>
          <p:cNvPr id="15" name="Table 14"/>
          <p:cNvGraphicFramePr>
            <a:graphicFrameLocks noGrp="1"/>
          </p:cNvGraphicFramePr>
          <p:nvPr>
            <p:extLst>
              <p:ext uri="{D42A27DB-BD31-4B8C-83A1-F6EECF244321}">
                <p14:modId xmlns:p14="http://schemas.microsoft.com/office/powerpoint/2010/main" val="1818784407"/>
              </p:ext>
            </p:extLst>
          </p:nvPr>
        </p:nvGraphicFramePr>
        <p:xfrm>
          <a:off x="5613400" y="539228"/>
          <a:ext cx="4121941" cy="2709679"/>
        </p:xfrm>
        <a:graphic>
          <a:graphicData uri="http://schemas.openxmlformats.org/drawingml/2006/table">
            <a:tbl>
              <a:tblPr firstRow="1" bandRow="1">
                <a:tableStyleId>{93296810-A885-4BE3-A3E7-6D5BEEA58F35}</a:tableStyleId>
              </a:tblPr>
              <a:tblGrid>
                <a:gridCol w="4121941">
                  <a:extLst>
                    <a:ext uri="{9D8B030D-6E8A-4147-A177-3AD203B41FA5}">
                      <a16:colId xmlns:a16="http://schemas.microsoft.com/office/drawing/2014/main" val="20000"/>
                    </a:ext>
                  </a:extLst>
                </a:gridCol>
              </a:tblGrid>
              <a:tr h="356369">
                <a:tc>
                  <a:txBody>
                    <a:bodyPr/>
                    <a:lstStyle/>
                    <a:p>
                      <a:pPr algn="ctr"/>
                      <a:r>
                        <a:rPr lang="en-GB" sz="1600" b="1" kern="1200" dirty="0">
                          <a:solidFill>
                            <a:schemeClr val="lt1"/>
                          </a:solidFill>
                          <a:effectLst/>
                          <a:latin typeface="+mn-lt"/>
                          <a:ea typeface="+mn-ea"/>
                          <a:cs typeface="+mn-cs"/>
                        </a:rPr>
                        <a:t>What</a:t>
                      </a:r>
                      <a:r>
                        <a:rPr lang="en-GB" sz="1600" b="1" kern="1200" baseline="0" dirty="0">
                          <a:solidFill>
                            <a:schemeClr val="lt1"/>
                          </a:solidFill>
                          <a:effectLst/>
                          <a:latin typeface="+mn-lt"/>
                          <a:ea typeface="+mn-ea"/>
                          <a:cs typeface="+mn-cs"/>
                        </a:rPr>
                        <a:t> S</a:t>
                      </a:r>
                      <a:r>
                        <a:rPr lang="en-GB" sz="1600" b="1" kern="1200" dirty="0">
                          <a:solidFill>
                            <a:schemeClr val="lt1"/>
                          </a:solidFill>
                          <a:effectLst/>
                          <a:latin typeface="+mn-lt"/>
                          <a:ea typeface="+mn-ea"/>
                          <a:cs typeface="+mn-cs"/>
                        </a:rPr>
                        <a:t>hould I Already Know? </a:t>
                      </a:r>
                      <a:endParaRPr lang="en-GB" altLang="en-GB" sz="1600" dirty="0"/>
                    </a:p>
                  </a:txBody>
                  <a:tcPr marL="74295" marR="74295" marT="37148" marB="37148"/>
                </a:tc>
                <a:extLst>
                  <a:ext uri="{0D108BD9-81ED-4DB2-BD59-A6C34878D82A}">
                    <a16:rowId xmlns:a16="http://schemas.microsoft.com/office/drawing/2014/main" val="10000"/>
                  </a:ext>
                </a:extLst>
              </a:tr>
              <a:tr h="2158126">
                <a:tc>
                  <a:txBody>
                    <a:bodyPr/>
                    <a:lstStyle/>
                    <a:p>
                      <a:pPr algn="l" fontAlgn="t"/>
                      <a:r>
                        <a:rPr lang="en-GB" sz="1400" dirty="0"/>
                        <a:t>Know how to use them to locate countries, oceans, and continents. They should also be able to understand symbols and use basic map features like a compass (north, south, east, west).</a:t>
                      </a:r>
                    </a:p>
                    <a:p>
                      <a:pPr algn="l" fontAlgn="t"/>
                      <a:r>
                        <a:rPr lang="en-GB" sz="1400" dirty="0"/>
                        <a:t>Know about basic landforms, such as mountains, rivers, hills, and valleys.</a:t>
                      </a:r>
                    </a:p>
                    <a:p>
                      <a:pPr algn="l" fontAlgn="t"/>
                      <a:r>
                        <a:rPr lang="en-GB" sz="1400" dirty="0"/>
                        <a:t>Children should have a basic understanding of their local environment and community, including landmarks, human-made features (like houses, schools, and parks), and natural features (like forests, rivers, and beaches).</a:t>
                      </a:r>
                    </a:p>
                    <a:p>
                      <a:pPr algn="l" fontAlgn="t"/>
                      <a:endParaRPr lang="en-GB" sz="1400" b="1" i="0" u="none" strike="noStrike" dirty="0">
                        <a:solidFill>
                          <a:srgbClr val="000000"/>
                        </a:solidFill>
                        <a:effectLst/>
                        <a:latin typeface="Calibri" panose="020F0502020204030204" pitchFamily="34" charset="0"/>
                      </a:endParaRPr>
                    </a:p>
                  </a:txBody>
                  <a:tcPr marL="6350" marR="6350" marT="6350" marB="0"/>
                </a:tc>
                <a:extLst>
                  <a:ext uri="{0D108BD9-81ED-4DB2-BD59-A6C34878D82A}">
                    <a16:rowId xmlns:a16="http://schemas.microsoft.com/office/drawing/2014/main" val="10001"/>
                  </a:ext>
                </a:extLst>
              </a:tr>
            </a:tbl>
          </a:graphicData>
        </a:graphic>
      </p:graphicFrame>
      <p:graphicFrame>
        <p:nvGraphicFramePr>
          <p:cNvPr id="9" name="Table 8">
            <a:extLst>
              <a:ext uri="{FF2B5EF4-FFF2-40B4-BE49-F238E27FC236}">
                <a16:creationId xmlns:a16="http://schemas.microsoft.com/office/drawing/2014/main" id="{66BD2D9D-C202-4E3C-831F-637BA8206649}"/>
              </a:ext>
            </a:extLst>
          </p:cNvPr>
          <p:cNvGraphicFramePr>
            <a:graphicFrameLocks noGrp="1"/>
          </p:cNvGraphicFramePr>
          <p:nvPr>
            <p:extLst>
              <p:ext uri="{D42A27DB-BD31-4B8C-83A1-F6EECF244321}">
                <p14:modId xmlns:p14="http://schemas.microsoft.com/office/powerpoint/2010/main" val="1176844334"/>
              </p:ext>
            </p:extLst>
          </p:nvPr>
        </p:nvGraphicFramePr>
        <p:xfrm>
          <a:off x="5613401" y="3327400"/>
          <a:ext cx="4078892" cy="3252334"/>
        </p:xfrm>
        <a:graphic>
          <a:graphicData uri="http://schemas.openxmlformats.org/drawingml/2006/table">
            <a:tbl>
              <a:tblPr firstRow="1" bandRow="1">
                <a:tableStyleId>{F5AB1C69-6EDB-4FF4-983F-18BD219EF322}</a:tableStyleId>
              </a:tblPr>
              <a:tblGrid>
                <a:gridCol w="4078892">
                  <a:extLst>
                    <a:ext uri="{9D8B030D-6E8A-4147-A177-3AD203B41FA5}">
                      <a16:colId xmlns:a16="http://schemas.microsoft.com/office/drawing/2014/main" val="771789285"/>
                    </a:ext>
                  </a:extLst>
                </a:gridCol>
              </a:tblGrid>
              <a:tr h="297974">
                <a:tc>
                  <a:txBody>
                    <a:bodyPr/>
                    <a:lstStyle/>
                    <a:p>
                      <a:pPr algn="ctr"/>
                      <a:r>
                        <a:rPr lang="en-US" sz="1600" dirty="0"/>
                        <a:t>Key Facts</a:t>
                      </a:r>
                    </a:p>
                  </a:txBody>
                  <a:tcPr marL="74295" marR="74295" marT="37148" marB="37148">
                    <a:solidFill>
                      <a:schemeClr val="accent4">
                        <a:lumMod val="60000"/>
                        <a:lumOff val="40000"/>
                      </a:schemeClr>
                    </a:solidFill>
                  </a:tcPr>
                </a:tc>
                <a:extLst>
                  <a:ext uri="{0D108BD9-81ED-4DB2-BD59-A6C34878D82A}">
                    <a16:rowId xmlns:a16="http://schemas.microsoft.com/office/drawing/2014/main" val="2106910169"/>
                  </a:ext>
                </a:extLst>
              </a:tr>
              <a:tr h="87056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dirty="0"/>
                        <a:t>THE EARTH IS MADE UP OF CONTINENTS AND OCEANS- The Earth is divided into </a:t>
                      </a:r>
                      <a:r>
                        <a:rPr lang="en-GB" sz="1000" b="1" dirty="0"/>
                        <a:t>seven continents</a:t>
                      </a:r>
                      <a:r>
                        <a:rPr lang="en-GB" sz="1000" dirty="0"/>
                        <a:t> (Africa, Antarctica, Asia, Europe, North America, South America, and Australia) and </a:t>
                      </a:r>
                      <a:r>
                        <a:rPr lang="en-GB" sz="1000" b="1" dirty="0"/>
                        <a:t>five oceans</a:t>
                      </a:r>
                      <a:r>
                        <a:rPr lang="en-GB" sz="1000" dirty="0"/>
                        <a:t> (Atlantic, Pacific, Indian, Southern, and Arctic). Continents are large areas of land, while oceans are vast bodies of water. Together, they make up the Earth’s surface.</a:t>
                      </a:r>
                    </a:p>
                  </a:txBody>
                  <a:tcPr marL="68580" marR="68580" marT="0" marB="0">
                    <a:solidFill>
                      <a:schemeClr val="accent4">
                        <a:lumMod val="20000"/>
                        <a:lumOff val="80000"/>
                      </a:schemeClr>
                    </a:solidFill>
                  </a:tcPr>
                </a:tc>
                <a:extLst>
                  <a:ext uri="{0D108BD9-81ED-4DB2-BD59-A6C34878D82A}">
                    <a16:rowId xmlns:a16="http://schemas.microsoft.com/office/drawing/2014/main" val="3401584818"/>
                  </a:ext>
                </a:extLst>
              </a:tr>
              <a:tr h="112153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t>DIFFERENT PLACES HAVE DIFFERENT CLIMATE-</a:t>
                      </a:r>
                      <a:r>
                        <a:rPr lang="en-GB" sz="1100" b="1" dirty="0"/>
                        <a:t>Climate</a:t>
                      </a:r>
                      <a:r>
                        <a:rPr lang="en-GB" sz="1100" dirty="0"/>
                        <a:t> refers to the typical weather conditions of a place over a long period of time. For example, tropical climates are hot and wet, while polar climates are cold and dry. The Earth’s climate is affected by where a place is located, like near the equator or the poles, and by weather patterns.</a:t>
                      </a:r>
                    </a:p>
                  </a:txBody>
                  <a:tcPr marL="68580" marR="68580" marT="0" marB="0">
                    <a:solidFill>
                      <a:schemeClr val="accent4">
                        <a:lumMod val="40000"/>
                        <a:lumOff val="60000"/>
                      </a:schemeClr>
                    </a:solidFill>
                  </a:tcPr>
                </a:tc>
                <a:extLst>
                  <a:ext uri="{0D108BD9-81ED-4DB2-BD59-A6C34878D82A}">
                    <a16:rowId xmlns:a16="http://schemas.microsoft.com/office/drawing/2014/main" val="3243535225"/>
                  </a:ext>
                </a:extLst>
              </a:tr>
              <a:tr h="94209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t>NATURAL FEATURES- </a:t>
                      </a:r>
                      <a:r>
                        <a:rPr lang="en-GB" sz="1100" b="1" dirty="0"/>
                        <a:t>Landforms</a:t>
                      </a:r>
                      <a:r>
                        <a:rPr lang="en-GB" sz="1100" dirty="0"/>
                        <a:t> such as </a:t>
                      </a:r>
                      <a:r>
                        <a:rPr lang="en-GB" sz="1100" b="1" dirty="0"/>
                        <a:t>mountains</a:t>
                      </a:r>
                      <a:r>
                        <a:rPr lang="en-GB" sz="1100" dirty="0"/>
                        <a:t>, </a:t>
                      </a:r>
                      <a:r>
                        <a:rPr lang="en-GB" sz="1100" b="1" dirty="0"/>
                        <a:t>rivers</a:t>
                      </a:r>
                      <a:r>
                        <a:rPr lang="en-GB" sz="1100" dirty="0"/>
                        <a:t>, </a:t>
                      </a:r>
                      <a:r>
                        <a:rPr lang="en-GB" sz="1100" b="1" dirty="0"/>
                        <a:t>forests</a:t>
                      </a:r>
                      <a:r>
                        <a:rPr lang="en-GB" sz="1100" dirty="0"/>
                        <a:t>, and </a:t>
                      </a:r>
                      <a:r>
                        <a:rPr lang="en-GB" sz="1100" b="1" dirty="0"/>
                        <a:t>deserts</a:t>
                      </a:r>
                      <a:r>
                        <a:rPr lang="en-GB" sz="1100" dirty="0"/>
                        <a:t> make up the Earth’s physical features. These landforms affect where animals, plants, and people live. For example, animals like polar bears live in cold places, while cacti grow in deserts. Rivers and forests provide habitats and resources for many living things.</a:t>
                      </a:r>
                    </a:p>
                  </a:txBody>
                  <a:tcPr marL="68580" marR="68580" marT="0" marB="0">
                    <a:solidFill>
                      <a:schemeClr val="accent4">
                        <a:lumMod val="20000"/>
                        <a:lumOff val="80000"/>
                      </a:schemeClr>
                    </a:solidFill>
                  </a:tcPr>
                </a:tc>
                <a:extLst>
                  <a:ext uri="{0D108BD9-81ED-4DB2-BD59-A6C34878D82A}">
                    <a16:rowId xmlns:a16="http://schemas.microsoft.com/office/drawing/2014/main" val="2301924685"/>
                  </a:ext>
                </a:extLst>
              </a:tr>
            </a:tbl>
          </a:graphicData>
        </a:graphic>
      </p:graphicFrame>
      <p:sp>
        <p:nvSpPr>
          <p:cNvPr id="2" name="AutoShape 2" descr="Image result for world map with continents oceans and equato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4" descr="Image result for world map with continents oceans and equator"/>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6" name="Picture 2" descr="Diagram Earth's Layers Royalty-Free Images, Stock Photos &amp; Pictures |  Shutterstock">
            <a:extLst>
              <a:ext uri="{FF2B5EF4-FFF2-40B4-BE49-F238E27FC236}">
                <a16:creationId xmlns:a16="http://schemas.microsoft.com/office/drawing/2014/main" id="{E983D3BB-D598-4537-BBBD-6CF7C64ABBD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7975" y="5125435"/>
            <a:ext cx="1876425" cy="173256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Labeled World Practice Map - Etsy UK">
            <a:extLst>
              <a:ext uri="{FF2B5EF4-FFF2-40B4-BE49-F238E27FC236}">
                <a16:creationId xmlns:a16="http://schemas.microsoft.com/office/drawing/2014/main" id="{CF936554-EC96-4763-86BB-21DDABCC5FB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65893" y="5289812"/>
            <a:ext cx="2794000" cy="14323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5903</TotalTime>
  <Words>542</Words>
  <Application>Microsoft Office PowerPoint</Application>
  <PresentationFormat>A4 Paper (210x297 mm)</PresentationFormat>
  <Paragraphs>41</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Davina Parkash (Staff)</cp:lastModifiedBy>
  <cp:revision>145</cp:revision>
  <cp:lastPrinted>2024-09-09T11:09:50Z</cp:lastPrinted>
  <dcterms:created xsi:type="dcterms:W3CDTF">2017-10-15T20:56:30Z</dcterms:created>
  <dcterms:modified xsi:type="dcterms:W3CDTF">2024-11-27T12:52:28Z</dcterms:modified>
</cp:coreProperties>
</file>