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–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65" autoAdjust="0"/>
    <p:restoredTop sz="94665"/>
  </p:normalViewPr>
  <p:slideViewPr>
    <p:cSldViewPr snapToGrid="0" snapToObjects="1">
      <p:cViewPr varScale="1">
        <p:scale>
          <a:sx n="108" d="100"/>
          <a:sy n="108" d="100"/>
        </p:scale>
        <p:origin x="10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62693815@N03/6276688407" TargetMode="External"/><Relationship Id="rId13" Type="http://schemas.openxmlformats.org/officeDocument/2006/relationships/image" Target="../media/image8.jpeg"/><Relationship Id="rId18" Type="http://schemas.openxmlformats.org/officeDocument/2006/relationships/image" Target="../media/image11.jpeg"/><Relationship Id="rId26" Type="http://schemas.openxmlformats.org/officeDocument/2006/relationships/image" Target="../media/image18.jpeg"/><Relationship Id="rId3" Type="http://schemas.openxmlformats.org/officeDocument/2006/relationships/image" Target="../media/image1.png"/><Relationship Id="rId21" Type="http://schemas.openxmlformats.org/officeDocument/2006/relationships/image" Target="../media/image13.png"/><Relationship Id="rId7" Type="http://schemas.openxmlformats.org/officeDocument/2006/relationships/image" Target="../media/image4.jpeg"/><Relationship Id="rId12" Type="http://schemas.openxmlformats.org/officeDocument/2006/relationships/hyperlink" Target="https://www.honeybearlane.com/2014/11/rustic-wood-box-tutorial.html" TargetMode="External"/><Relationship Id="rId17" Type="http://schemas.openxmlformats.org/officeDocument/2006/relationships/hyperlink" Target="https://www.flickr.com/photos/lynnfriedman/8463330564/" TargetMode="External"/><Relationship Id="rId25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jpeg"/><Relationship Id="rId20" Type="http://schemas.openxmlformats.org/officeDocument/2006/relationships/hyperlink" Target="https://www.freeimageslive.co.uk/free_stock_image/new-page-notebook-jpg" TargetMode="External"/><Relationship Id="rId29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7.jpeg"/><Relationship Id="rId24" Type="http://schemas.openxmlformats.org/officeDocument/2006/relationships/image" Target="../media/image16.jpeg"/><Relationship Id="rId5" Type="http://schemas.openxmlformats.org/officeDocument/2006/relationships/image" Target="../media/image2.jpeg"/><Relationship Id="rId15" Type="http://schemas.openxmlformats.org/officeDocument/2006/relationships/image" Target="../media/image9.jpeg"/><Relationship Id="rId23" Type="http://schemas.openxmlformats.org/officeDocument/2006/relationships/image" Target="../media/image15.png"/><Relationship Id="rId28" Type="http://schemas.openxmlformats.org/officeDocument/2006/relationships/image" Target="../media/image20.png"/><Relationship Id="rId10" Type="http://schemas.openxmlformats.org/officeDocument/2006/relationships/image" Target="../media/image6.jpeg"/><Relationship Id="rId19" Type="http://schemas.openxmlformats.org/officeDocument/2006/relationships/image" Target="../media/image12.jpeg"/><Relationship Id="rId31" Type="http://schemas.openxmlformats.org/officeDocument/2006/relationships/image" Target="../media/image23.png"/><Relationship Id="rId4" Type="http://schemas.openxmlformats.org/officeDocument/2006/relationships/hyperlink" Target="https://freepngimg.com/png/5685-empty-glass-bottles-png-image" TargetMode="External"/><Relationship Id="rId9" Type="http://schemas.openxmlformats.org/officeDocument/2006/relationships/image" Target="../media/image5.jpeg"/><Relationship Id="rId14" Type="http://schemas.openxmlformats.org/officeDocument/2006/relationships/hyperlink" Target="http://flickr.com/photos/lynnszwalkiewicz/4042188061" TargetMode="External"/><Relationship Id="rId22" Type="http://schemas.openxmlformats.org/officeDocument/2006/relationships/image" Target="../media/image14.png"/><Relationship Id="rId27" Type="http://schemas.openxmlformats.org/officeDocument/2006/relationships/image" Target="../media/image19.jpeg"/><Relationship Id="rId30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023" y="47192"/>
            <a:ext cx="7854022" cy="29927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1600" b="1">
                <a:latin typeface="Comic Sans MS" panose="030F0902030302020204" pitchFamily="66" charset="0"/>
              </a:rPr>
              <a:t>Year One | </a:t>
            </a:r>
            <a:r>
              <a:rPr lang="en-US" sz="1600" b="1" dirty="0">
                <a:latin typeface="Comic Sans MS" panose="030F0902030302020204" pitchFamily="66" charset="0"/>
              </a:rPr>
              <a:t>Science – Autumn 2 | Materials  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286315"/>
              </p:ext>
            </p:extLst>
          </p:nvPr>
        </p:nvGraphicFramePr>
        <p:xfrm>
          <a:off x="196952" y="354592"/>
          <a:ext cx="2740554" cy="1256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6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9868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600" dirty="0">
                          <a:latin typeface="Comic Sans MS"/>
                        </a:rPr>
                        <a:t>Prior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977"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Talk about similarities and differences between objects and materials</a:t>
                      </a:r>
                      <a:endParaRPr lang="en-GB" sz="105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332"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Identify features of objects in our classroom</a:t>
                      </a:r>
                      <a:endParaRPr lang="en-GB" sz="105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966765"/>
              </p:ext>
            </p:extLst>
          </p:nvPr>
        </p:nvGraphicFramePr>
        <p:xfrm>
          <a:off x="118476" y="1585369"/>
          <a:ext cx="2819030" cy="516965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6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29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6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object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A thing that can be used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material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What an object is made from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hard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Not easily broken or bent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soft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Easy to cut, fold or break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shiny</a:t>
                      </a:r>
                      <a:endParaRPr lang="en-GB" altLang="en-GB" sz="700" b="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Reflects light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dull</a:t>
                      </a:r>
                      <a:endParaRPr lang="en-GB" altLang="en-GB" sz="700" b="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Doesn't look bright or shiny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stretchy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Can be pulled to make it longer or wider without breaking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smooth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With no lumps or bumps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rough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An uneven surface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7339822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solid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A solid keeps it shape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974152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liquid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Liquids can flow and be poured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9264182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melt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When a solid changes to liquid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535279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freeze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When a liquid changes to solid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4585996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absorb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When liquid is taken in by a material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44663179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transparent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Materials you can see through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2967468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Comic Sans MS"/>
                        </a:rPr>
                        <a:t>opaque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/>
                        </a:rPr>
                        <a:t>Materials you cannot see through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488167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261187"/>
              </p:ext>
            </p:extLst>
          </p:nvPr>
        </p:nvGraphicFramePr>
        <p:xfrm>
          <a:off x="3069578" y="404510"/>
          <a:ext cx="6434471" cy="346152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2862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9756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433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8361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/>
                        </a:rPr>
                        <a:t>All objects are made from one or more materials.</a:t>
                      </a:r>
                    </a:p>
                    <a:p>
                      <a:pPr lvl="0">
                        <a:buNone/>
                      </a:pPr>
                      <a:endParaRPr lang="en-GB" sz="110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latin typeface="Comic Sans MS"/>
                        </a:rPr>
                        <a:t>         glass                  wood                 metal                   paper</a:t>
                      </a:r>
                    </a:p>
                    <a:p>
                      <a:pPr lvl="0">
                        <a:buNone/>
                      </a:pPr>
                      <a:endParaRPr lang="en-GB" sz="11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4180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/>
                        </a:rPr>
                        <a:t>We can describe the properties of materials: shiny, dull, stretchy, flexible, rigid, smooth, soft.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854521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/>
                        </a:rPr>
                        <a:t>We can group objects based on the material they are made from.</a:t>
                      </a:r>
                    </a:p>
                    <a:p>
                      <a:pPr lvl="0">
                        <a:buNone/>
                      </a:pPr>
                      <a:endParaRPr lang="en-GB" sz="110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10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100" dirty="0">
                        <a:latin typeface="Comic Sans MS"/>
                      </a:endParaRPr>
                    </a:p>
                    <a:p>
                      <a:pPr lvl="0">
                        <a:buNone/>
                      </a:pPr>
                      <a:endParaRPr lang="en-GB" sz="11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54099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/>
                        </a:rPr>
                        <a:t>Water is a material. When water freezes it turns to ice.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>
                          <a:latin typeface="Comic Sans MS"/>
                        </a:rPr>
                        <a:t>When ice </a:t>
                      </a:r>
                      <a:r>
                        <a:rPr lang="en-GB" sz="1100" dirty="0">
                          <a:latin typeface="Comic Sans MS"/>
                        </a:rPr>
                        <a:t>melts it turns to water.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0315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Some materials float in water. This means they stay at the top. </a:t>
                      </a: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Some materials sink in water. This means they fall to the bottom.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4909383"/>
                  </a:ext>
                </a:extLst>
              </a:tr>
            </a:tbl>
          </a:graphicData>
        </a:graphic>
      </p:graphicFrame>
      <p:pic>
        <p:nvPicPr>
          <p:cNvPr id="6" name="Picture 6" descr="A picture containing cup, indoor, pitcher&#10;&#10;Description automatically generated">
            <a:extLst>
              <a:ext uri="{FF2B5EF4-FFF2-40B4-BE49-F238E27FC236}">
                <a16:creationId xmlns:a16="http://schemas.microsoft.com/office/drawing/2014/main" id="{855B1762-5F54-4299-AC45-1B0540E00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772554" y="970077"/>
            <a:ext cx="255973" cy="335907"/>
          </a:xfrm>
          <a:prstGeom prst="rect">
            <a:avLst/>
          </a:prstGeom>
        </p:spPr>
      </p:pic>
      <p:pic>
        <p:nvPicPr>
          <p:cNvPr id="10" name="Picture 10" descr="Free Images : board, texture, plank, floor, trunk, old ...">
            <a:extLst>
              <a:ext uri="{FF2B5EF4-FFF2-40B4-BE49-F238E27FC236}">
                <a16:creationId xmlns:a16="http://schemas.microsoft.com/office/drawing/2014/main" id="{5888DA78-9F40-4957-B512-AF36D051C6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0359" y="990007"/>
            <a:ext cx="390525" cy="256379"/>
          </a:xfrm>
          <a:prstGeom prst="rect">
            <a:avLst/>
          </a:prstGeom>
        </p:spPr>
      </p:pic>
      <p:pic>
        <p:nvPicPr>
          <p:cNvPr id="11" name="Picture 11" descr="Free Images : branch, black and white, craft, nail ...">
            <a:extLst>
              <a:ext uri="{FF2B5EF4-FFF2-40B4-BE49-F238E27FC236}">
                <a16:creationId xmlns:a16="http://schemas.microsoft.com/office/drawing/2014/main" id="{B99AD492-4471-42E0-99A4-F9EF08365C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9884" y="989869"/>
            <a:ext cx="398331" cy="293769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857B2538-A699-403A-BF85-835D3DB46D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726135" y="957748"/>
            <a:ext cx="585157" cy="371475"/>
          </a:xfrm>
          <a:prstGeom prst="rect">
            <a:avLst/>
          </a:prstGeom>
        </p:spPr>
      </p:pic>
      <p:pic>
        <p:nvPicPr>
          <p:cNvPr id="15" name="Picture 15" descr="Wooden Kitchen Chair Free Stock Photo - Public Domain Pictures">
            <a:extLst>
              <a:ext uri="{FF2B5EF4-FFF2-40B4-BE49-F238E27FC236}">
                <a16:creationId xmlns:a16="http://schemas.microsoft.com/office/drawing/2014/main" id="{5143EDFF-ED47-4DAF-8D59-B47D8799B5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93626" y="1998045"/>
            <a:ext cx="338055" cy="510388"/>
          </a:xfrm>
          <a:prstGeom prst="rect">
            <a:avLst/>
          </a:prstGeom>
        </p:spPr>
      </p:pic>
      <p:pic>
        <p:nvPicPr>
          <p:cNvPr id="16" name="Picture 16" descr="Wooden Color Pencils Free Stock Photo - Public Domain Pictures">
            <a:extLst>
              <a:ext uri="{FF2B5EF4-FFF2-40B4-BE49-F238E27FC236}">
                <a16:creationId xmlns:a16="http://schemas.microsoft.com/office/drawing/2014/main" id="{518FAF3A-F70A-4FFD-B4FD-6410A3A170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86276" y="2007980"/>
            <a:ext cx="609599" cy="397668"/>
          </a:xfrm>
          <a:prstGeom prst="rect">
            <a:avLst/>
          </a:prstGeom>
        </p:spPr>
      </p:pic>
      <p:pic>
        <p:nvPicPr>
          <p:cNvPr id="17" name="Picture 17" descr="A picture containing wooden, container, box, wood&#10;&#10;Description automatically generated">
            <a:extLst>
              <a:ext uri="{FF2B5EF4-FFF2-40B4-BE49-F238E27FC236}">
                <a16:creationId xmlns:a16="http://schemas.microsoft.com/office/drawing/2014/main" id="{3AAAE25E-2082-4EB6-AF72-4F5A5D59D2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961590" y="2099193"/>
            <a:ext cx="409575" cy="270736"/>
          </a:xfrm>
          <a:prstGeom prst="rect">
            <a:avLst/>
          </a:prstGeom>
        </p:spPr>
      </p:pic>
      <p:pic>
        <p:nvPicPr>
          <p:cNvPr id="20" name="Picture 20" descr="A picture containing indoor&#10;&#10;Description automatically generated">
            <a:extLst>
              <a:ext uri="{FF2B5EF4-FFF2-40B4-BE49-F238E27FC236}">
                <a16:creationId xmlns:a16="http://schemas.microsoft.com/office/drawing/2014/main" id="{5D7BF92E-0F41-4B62-B852-33184D583FC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5510304" y="2024324"/>
            <a:ext cx="576513" cy="438150"/>
          </a:xfrm>
          <a:prstGeom prst="rect">
            <a:avLst/>
          </a:prstGeom>
        </p:spPr>
      </p:pic>
      <p:pic>
        <p:nvPicPr>
          <p:cNvPr id="23" name="Picture 23" descr="Free Images : play, plastic, colorful, leisure, product ...">
            <a:extLst>
              <a:ext uri="{FF2B5EF4-FFF2-40B4-BE49-F238E27FC236}">
                <a16:creationId xmlns:a16="http://schemas.microsoft.com/office/drawing/2014/main" id="{8B4B2538-5E4C-42E3-880B-84D6196F775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165276" y="1998454"/>
            <a:ext cx="552450" cy="371475"/>
          </a:xfrm>
          <a:prstGeom prst="rect">
            <a:avLst/>
          </a:prstGeom>
        </p:spPr>
      </p:pic>
      <p:pic>
        <p:nvPicPr>
          <p:cNvPr id="27" name="Picture 27" descr="A picture containing indoor, orange, arranged, fresh&#10;&#10;Description automatically generated">
            <a:extLst>
              <a:ext uri="{FF2B5EF4-FFF2-40B4-BE49-F238E27FC236}">
                <a16:creationId xmlns:a16="http://schemas.microsoft.com/office/drawing/2014/main" id="{7B125040-DA92-4DFB-8528-A5E194E4488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6745729" y="2015143"/>
            <a:ext cx="481983" cy="363463"/>
          </a:xfrm>
          <a:prstGeom prst="rect">
            <a:avLst/>
          </a:prstGeom>
        </p:spPr>
      </p:pic>
      <p:pic>
        <p:nvPicPr>
          <p:cNvPr id="30" name="Picture 30" descr="Free stock photo of book aesthetic, books, old books">
            <a:extLst>
              <a:ext uri="{FF2B5EF4-FFF2-40B4-BE49-F238E27FC236}">
                <a16:creationId xmlns:a16="http://schemas.microsoft.com/office/drawing/2014/main" id="{4FACFDAE-CFFF-4A66-9B27-A37769AB64A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804412" y="2060333"/>
            <a:ext cx="638174" cy="431056"/>
          </a:xfrm>
          <a:prstGeom prst="rect">
            <a:avLst/>
          </a:prstGeom>
        </p:spPr>
      </p:pic>
      <p:pic>
        <p:nvPicPr>
          <p:cNvPr id="31" name="Picture 31" descr="Text&#10;&#10;Description automatically generated">
            <a:extLst>
              <a:ext uri="{FF2B5EF4-FFF2-40B4-BE49-F238E27FC236}">
                <a16:creationId xmlns:a16="http://schemas.microsoft.com/office/drawing/2014/main" id="{ED7E6994-AB1B-418F-92DC-B532F6B4CF4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837473B0-CC2E-450A-ABE3-18F120FF3D39}">
                <a1611:picAttrSrcUrl xmlns:a1611="http://schemas.microsoft.com/office/drawing/2016/11/main" r:id="rId20"/>
              </a:ext>
            </a:extLst>
          </a:blip>
          <a:stretch>
            <a:fillRect/>
          </a:stretch>
        </p:blipFill>
        <p:spPr>
          <a:xfrm>
            <a:off x="8482797" y="1960068"/>
            <a:ext cx="714375" cy="463010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A272CC26-CF92-4082-B2AD-5D43AB44CB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677455"/>
              </p:ext>
            </p:extLst>
          </p:nvPr>
        </p:nvGraphicFramePr>
        <p:xfrm>
          <a:off x="3327086" y="3960176"/>
          <a:ext cx="5991225" cy="1524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91225">
                  <a:extLst>
                    <a:ext uri="{9D8B030D-6E8A-4147-A177-3AD203B41FA5}">
                      <a16:colId xmlns:a16="http://schemas.microsoft.com/office/drawing/2014/main" val="2527960971"/>
                    </a:ext>
                  </a:extLst>
                </a:gridCol>
              </a:tblGrid>
              <a:tr h="31277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/>
                        </a:rPr>
                        <a:t>Common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757771"/>
                  </a:ext>
                </a:extLst>
              </a:tr>
              <a:tr h="1108931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880044"/>
                  </a:ext>
                </a:extLst>
              </a:tr>
            </a:tbl>
          </a:graphicData>
        </a:graphic>
      </p:graphicFrame>
      <p:pic>
        <p:nvPicPr>
          <p:cNvPr id="9" name="Picture 12" descr="Text&#10;&#10;Description automatically generated">
            <a:extLst>
              <a:ext uri="{FF2B5EF4-FFF2-40B4-BE49-F238E27FC236}">
                <a16:creationId xmlns:a16="http://schemas.microsoft.com/office/drawing/2014/main" id="{2A5B6151-B032-4A6A-9E62-78DEF87CC1CD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33750" y="4341330"/>
            <a:ext cx="1981200" cy="1009650"/>
          </a:xfrm>
          <a:prstGeom prst="rect">
            <a:avLst/>
          </a:prstGeom>
        </p:spPr>
      </p:pic>
      <p:pic>
        <p:nvPicPr>
          <p:cNvPr id="13" name="Picture 1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6CF70CF-0B12-4894-8F4E-EB19FB6A7AF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314950" y="4368233"/>
            <a:ext cx="1028700" cy="1009650"/>
          </a:xfrm>
          <a:prstGeom prst="rect">
            <a:avLst/>
          </a:prstGeom>
        </p:spPr>
      </p:pic>
      <p:pic>
        <p:nvPicPr>
          <p:cNvPr id="14" name="Picture 17" descr="Graphical user interface&#10;&#10;Description automatically generated">
            <a:extLst>
              <a:ext uri="{FF2B5EF4-FFF2-40B4-BE49-F238E27FC236}">
                <a16:creationId xmlns:a16="http://schemas.microsoft.com/office/drawing/2014/main" id="{3158F704-C818-4BFC-A95A-A3068214EC9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343650" y="4366184"/>
            <a:ext cx="2981325" cy="977970"/>
          </a:xfrm>
          <a:prstGeom prst="rect">
            <a:avLst/>
          </a:prstGeom>
        </p:spPr>
      </p:pic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F8FAAA60-1738-471F-B64D-0E9BE6328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5754051"/>
              </p:ext>
            </p:extLst>
          </p:nvPr>
        </p:nvGraphicFramePr>
        <p:xfrm>
          <a:off x="3141349" y="5484177"/>
          <a:ext cx="6362700" cy="1102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0675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590675">
                  <a:extLst>
                    <a:ext uri="{9D8B030D-6E8A-4147-A177-3AD203B41FA5}">
                      <a16:colId xmlns:a16="http://schemas.microsoft.com/office/drawing/2014/main" val="2522539082"/>
                    </a:ext>
                  </a:extLst>
                </a:gridCol>
                <a:gridCol w="1590675">
                  <a:extLst>
                    <a:ext uri="{9D8B030D-6E8A-4147-A177-3AD203B41FA5}">
                      <a16:colId xmlns:a16="http://schemas.microsoft.com/office/drawing/2014/main" val="2896427367"/>
                    </a:ext>
                  </a:extLst>
                </a:gridCol>
                <a:gridCol w="1590675">
                  <a:extLst>
                    <a:ext uri="{9D8B030D-6E8A-4147-A177-3AD203B41FA5}">
                      <a16:colId xmlns:a16="http://schemas.microsoft.com/office/drawing/2014/main" val="302841338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/>
                        </a:rPr>
                        <a:t>Key Science Skills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Identify</a:t>
                      </a:r>
                    </a:p>
                    <a:p>
                      <a:pPr lvl="0" algn="ctr">
                        <a:buNone/>
                      </a:pPr>
                      <a:endParaRPr lang="en-GB" sz="105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05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05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Describe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Compare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Group/Sort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</a:tbl>
          </a:graphicData>
        </a:graphic>
      </p:graphicFrame>
      <p:pic>
        <p:nvPicPr>
          <p:cNvPr id="19" name="Picture 20" descr="Icon&#10;&#10;Description automatically generated">
            <a:extLst>
              <a:ext uri="{FF2B5EF4-FFF2-40B4-BE49-F238E27FC236}">
                <a16:creationId xmlns:a16="http://schemas.microsoft.com/office/drawing/2014/main" id="{6190F39D-8C5D-40CD-B8BB-FBFFD45D3C80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748036" y="6134469"/>
            <a:ext cx="500114" cy="485405"/>
          </a:xfrm>
          <a:prstGeom prst="rect">
            <a:avLst/>
          </a:prstGeom>
        </p:spPr>
      </p:pic>
      <p:pic>
        <p:nvPicPr>
          <p:cNvPr id="21" name="Picture 21" descr="A picture containing clipart, vector graphics&#10;&#10;Description automatically generated">
            <a:extLst>
              <a:ext uri="{FF2B5EF4-FFF2-40B4-BE49-F238E27FC236}">
                <a16:creationId xmlns:a16="http://schemas.microsoft.com/office/drawing/2014/main" id="{6AD33748-F498-4885-AE4D-0496136FB41D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281561" y="6127575"/>
            <a:ext cx="500114" cy="492300"/>
          </a:xfrm>
          <a:prstGeom prst="rect">
            <a:avLst/>
          </a:prstGeom>
        </p:spPr>
      </p:pic>
      <p:pic>
        <p:nvPicPr>
          <p:cNvPr id="22" name="Picture 23" descr="Icon&#10;&#10;Description automatically generated">
            <a:extLst>
              <a:ext uri="{FF2B5EF4-FFF2-40B4-BE49-F238E27FC236}">
                <a16:creationId xmlns:a16="http://schemas.microsoft.com/office/drawing/2014/main" id="{D2D5DECF-26B4-4650-ADB6-49E6CA3D429E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919861" y="6182556"/>
            <a:ext cx="500114" cy="394456"/>
          </a:xfrm>
          <a:prstGeom prst="rect">
            <a:avLst/>
          </a:prstGeom>
        </p:spPr>
      </p:pic>
      <p:pic>
        <p:nvPicPr>
          <p:cNvPr id="24" name="Picture 24">
            <a:extLst>
              <a:ext uri="{FF2B5EF4-FFF2-40B4-BE49-F238E27FC236}">
                <a16:creationId xmlns:a16="http://schemas.microsoft.com/office/drawing/2014/main" id="{CAA1E1E4-3005-4901-9874-BE6302B41FE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482797" y="6128896"/>
            <a:ext cx="442128" cy="45764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A14C72D-C070-4040-948C-3D7717CF4E9D}"/>
              </a:ext>
            </a:extLst>
          </p:cNvPr>
          <p:cNvPicPr/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47193"/>
            <a:ext cx="506887" cy="471646"/>
          </a:xfrm>
          <a:prstGeom prst="rect">
            <a:avLst/>
          </a:prstGeom>
          <a:noFill/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5ECE89B-AF8D-064F-ADF6-0EE9084FDE68}"/>
              </a:ext>
            </a:extLst>
          </p:cNvPr>
          <p:cNvPicPr/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0" y="0"/>
            <a:ext cx="506887" cy="471646"/>
          </a:xfrm>
          <a:prstGeom prst="rect">
            <a:avLst/>
          </a:prstGeom>
          <a:noFill/>
        </p:spPr>
      </p:pic>
      <p:pic>
        <p:nvPicPr>
          <p:cNvPr id="32" name="Picture 34">
            <a:extLst>
              <a:ext uri="{FF2B5EF4-FFF2-40B4-BE49-F238E27FC236}">
                <a16:creationId xmlns:a16="http://schemas.microsoft.com/office/drawing/2014/main" id="{DED203FF-FAAB-47F7-91D9-599F973A4DE6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491407" y="2705856"/>
            <a:ext cx="620185" cy="41530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201150F-217E-4ECF-97CB-5B6F3B708EAF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123499" y="3297585"/>
            <a:ext cx="597453" cy="56845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55D573A-74E6-4D3F-A965-07F8D8D86233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773579" y="3317768"/>
            <a:ext cx="544732" cy="52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5064</TotalTime>
  <Words>319</Words>
  <Application>Microsoft Office PowerPoint</Application>
  <PresentationFormat>A4 Paper (210x297 mm)</PresentationFormat>
  <Paragraphs>67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| Science – Autumn 2 | Materials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Laurel Whitrod (Staff)</cp:lastModifiedBy>
  <cp:revision>251</cp:revision>
  <cp:lastPrinted>2017-10-30T10:21:12Z</cp:lastPrinted>
  <dcterms:created xsi:type="dcterms:W3CDTF">2017-10-15T20:56:30Z</dcterms:created>
  <dcterms:modified xsi:type="dcterms:W3CDTF">2024-10-25T07:07:35Z</dcterms:modified>
</cp:coreProperties>
</file>