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35" autoAdjust="0"/>
    <p:restoredTop sz="94627" autoAdjust="0"/>
  </p:normalViewPr>
  <p:slideViewPr>
    <p:cSldViewPr snapToGrid="0" snapToObjects="1">
      <p:cViewPr varScale="1">
        <p:scale>
          <a:sx n="73" d="100"/>
          <a:sy n="73" d="100"/>
        </p:scale>
        <p:origin x="450" y="72"/>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11/21/2022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11/21/2022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17214893"/>
              </p:ext>
            </p:extLst>
          </p:nvPr>
        </p:nvGraphicFramePr>
        <p:xfrm>
          <a:off x="90812" y="320283"/>
          <a:ext cx="6211467" cy="3774469"/>
        </p:xfrm>
        <a:graphic>
          <a:graphicData uri="http://schemas.openxmlformats.org/drawingml/2006/table">
            <a:tbl>
              <a:tblPr firstRow="1" bandRow="1">
                <a:tableStyleId>{5C22544A-7EE6-4342-B048-85BDC9FD1C3A}</a:tableStyleId>
              </a:tblPr>
              <a:tblGrid>
                <a:gridCol w="273241">
                  <a:extLst>
                    <a:ext uri="{9D8B030D-6E8A-4147-A177-3AD203B41FA5}">
                      <a16:colId xmlns:a16="http://schemas.microsoft.com/office/drawing/2014/main" val="20002"/>
                    </a:ext>
                  </a:extLst>
                </a:gridCol>
                <a:gridCol w="1060710">
                  <a:extLst>
                    <a:ext uri="{9D8B030D-6E8A-4147-A177-3AD203B41FA5}">
                      <a16:colId xmlns:a16="http://schemas.microsoft.com/office/drawing/2014/main" val="20000"/>
                    </a:ext>
                  </a:extLst>
                </a:gridCol>
                <a:gridCol w="4877516">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Vocabulary </a:t>
                      </a:r>
                      <a:endParaRPr lang="en-US" sz="10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06495">
                <a:tc>
                  <a:txBody>
                    <a:bodyPr/>
                    <a:lstStyle/>
                    <a:p>
                      <a:r>
                        <a:rPr lang="en-US" sz="900" dirty="0"/>
                        <a:t>1</a:t>
                      </a:r>
                    </a:p>
                  </a:txBody>
                  <a:tcPr marL="74295" marR="74295" marT="37148" marB="37148"/>
                </a:tc>
                <a:tc>
                  <a:txBody>
                    <a:bodyPr/>
                    <a:lstStyle/>
                    <a:p>
                      <a:r>
                        <a:rPr lang="en-GB" sz="1100" dirty="0"/>
                        <a:t>Invasion</a:t>
                      </a:r>
                    </a:p>
                  </a:txBody>
                  <a:tcPr marL="74295" marR="74295" marT="37148" marB="37148"/>
                </a:tc>
                <a:tc>
                  <a:txBody>
                    <a:bodyPr/>
                    <a:lstStyle/>
                    <a:p>
                      <a:r>
                        <a:rPr lang="en-GB" sz="1000" b="0" i="0" kern="1200" dirty="0">
                          <a:solidFill>
                            <a:schemeClr val="dk1"/>
                          </a:solidFill>
                          <a:effectLst/>
                          <a:latin typeface="+mn-lt"/>
                          <a:ea typeface="+mn-ea"/>
                          <a:cs typeface="+mn-cs"/>
                        </a:rPr>
                        <a:t>an instance of invading a country or region with an armed force.</a:t>
                      </a:r>
                      <a:endParaRPr lang="en-GB" sz="1000" dirty="0"/>
                    </a:p>
                  </a:txBody>
                  <a:tcPr marL="74295" marR="74295" marT="37148" marB="37148"/>
                </a:tc>
                <a:extLst>
                  <a:ext uri="{0D108BD9-81ED-4DB2-BD59-A6C34878D82A}">
                    <a16:rowId xmlns:a16="http://schemas.microsoft.com/office/drawing/2014/main" val="10001"/>
                  </a:ext>
                </a:extLst>
              </a:tr>
              <a:tr h="340113">
                <a:tc>
                  <a:txBody>
                    <a:bodyPr/>
                    <a:lstStyle/>
                    <a:p>
                      <a:r>
                        <a:rPr lang="en-US" sz="900" dirty="0"/>
                        <a:t>2</a:t>
                      </a:r>
                    </a:p>
                  </a:txBody>
                  <a:tcPr marL="74295" marR="74295" marT="37148" marB="37148"/>
                </a:tc>
                <a:tc>
                  <a:txBody>
                    <a:bodyPr/>
                    <a:lstStyle/>
                    <a:p>
                      <a:r>
                        <a:rPr lang="en-GB" sz="1100" dirty="0"/>
                        <a:t>Anglo-Saxons</a:t>
                      </a:r>
                    </a:p>
                  </a:txBody>
                  <a:tcPr marL="74295" marR="74295" marT="37148" marB="37148"/>
                </a:tc>
                <a:tc>
                  <a:txBody>
                    <a:bodyPr/>
                    <a:lstStyle/>
                    <a:p>
                      <a:r>
                        <a:rPr lang="en-GB" sz="1000" b="0" i="0" kern="1200" dirty="0">
                          <a:solidFill>
                            <a:schemeClr val="dk1"/>
                          </a:solidFill>
                          <a:effectLst/>
                          <a:latin typeface="+mn-lt"/>
                          <a:ea typeface="+mn-ea"/>
                          <a:cs typeface="+mn-cs"/>
                        </a:rPr>
                        <a:t>The Anglo-Saxons were </a:t>
                      </a:r>
                      <a:r>
                        <a:rPr lang="en-GB" sz="1000" b="1" i="0" kern="1200" dirty="0">
                          <a:solidFill>
                            <a:schemeClr val="dk1"/>
                          </a:solidFill>
                          <a:effectLst/>
                          <a:latin typeface="+mn-lt"/>
                          <a:ea typeface="+mn-ea"/>
                          <a:cs typeface="+mn-cs"/>
                        </a:rPr>
                        <a:t>a cultural group who inhabited England in the Early Middle Ages</a:t>
                      </a:r>
                      <a:endParaRPr lang="en-GB" sz="1000" dirty="0"/>
                    </a:p>
                  </a:txBody>
                  <a:tcPr marL="74295" marR="74295" marT="37148" marB="37148"/>
                </a:tc>
                <a:extLst>
                  <a:ext uri="{0D108BD9-81ED-4DB2-BD59-A6C34878D82A}">
                    <a16:rowId xmlns:a16="http://schemas.microsoft.com/office/drawing/2014/main" val="10002"/>
                  </a:ext>
                </a:extLst>
              </a:tr>
              <a:tr h="308473">
                <a:tc>
                  <a:txBody>
                    <a:bodyPr/>
                    <a:lstStyle/>
                    <a:p>
                      <a:r>
                        <a:rPr lang="en-US" sz="900" dirty="0"/>
                        <a:t>3</a:t>
                      </a:r>
                    </a:p>
                  </a:txBody>
                  <a:tcPr marL="74295" marR="74295" marT="37148" marB="37148"/>
                </a:tc>
                <a:tc>
                  <a:txBody>
                    <a:bodyPr/>
                    <a:lstStyle/>
                    <a:p>
                      <a:r>
                        <a:rPr lang="en-GB" sz="1100" dirty="0"/>
                        <a:t>Reconstruction</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the action or process of reconstructing or being reconstructed.</a:t>
                      </a:r>
                      <a:endParaRPr lang="en-GB" sz="1000" dirty="0"/>
                    </a:p>
                  </a:txBody>
                  <a:tcPr marL="74295" marR="74295" marT="37148" marB="37148"/>
                </a:tc>
                <a:extLst>
                  <a:ext uri="{0D108BD9-81ED-4DB2-BD59-A6C34878D82A}">
                    <a16:rowId xmlns:a16="http://schemas.microsoft.com/office/drawing/2014/main" val="10003"/>
                  </a:ext>
                </a:extLst>
              </a:tr>
              <a:tr h="604862">
                <a:tc>
                  <a:txBody>
                    <a:bodyPr/>
                    <a:lstStyle/>
                    <a:p>
                      <a:r>
                        <a:rPr lang="en-US" sz="900" dirty="0"/>
                        <a:t>4</a:t>
                      </a:r>
                    </a:p>
                  </a:txBody>
                  <a:tcPr marL="74295" marR="74295" marT="37148" marB="37148"/>
                </a:tc>
                <a:tc>
                  <a:txBody>
                    <a:bodyPr/>
                    <a:lstStyle/>
                    <a:p>
                      <a:r>
                        <a:rPr lang="en-GB" sz="1100" dirty="0"/>
                        <a:t>Dark Ages</a:t>
                      </a:r>
                    </a:p>
                  </a:txBody>
                  <a:tcPr marL="74295" marR="74295" marT="37148" marB="37148"/>
                </a:tc>
                <a:tc>
                  <a:txBody>
                    <a:bodyPr/>
                    <a:lstStyle/>
                    <a:p>
                      <a:r>
                        <a:rPr lang="en-GB" sz="1000" b="0" i="0" kern="1200" dirty="0">
                          <a:solidFill>
                            <a:schemeClr val="dk1"/>
                          </a:solidFill>
                          <a:effectLst/>
                          <a:latin typeface="+mn-lt"/>
                          <a:ea typeface="+mn-ea"/>
                          <a:cs typeface="+mn-cs"/>
                        </a:rPr>
                        <a:t>The 'Dark Ages' were between the 5th and 14th centuries, lasting 900 years. The timeline falls between the fall of the Roman Empire and the Renaissance. It has been called the 'Dark Ages' </a:t>
                      </a:r>
                      <a:r>
                        <a:rPr lang="en-GB" sz="1000" b="1" i="0" kern="1200" dirty="0">
                          <a:solidFill>
                            <a:schemeClr val="dk1"/>
                          </a:solidFill>
                          <a:effectLst/>
                          <a:latin typeface="+mn-lt"/>
                          <a:ea typeface="+mn-ea"/>
                          <a:cs typeface="+mn-cs"/>
                        </a:rPr>
                        <a:t>because many suggest that this period saw little scientific and cultural advancement</a:t>
                      </a:r>
                      <a:r>
                        <a:rPr lang="en-GB" sz="1000" b="0" i="0" kern="1200" dirty="0">
                          <a:solidFill>
                            <a:schemeClr val="dk1"/>
                          </a:solidFill>
                          <a:effectLst/>
                          <a:latin typeface="+mn-lt"/>
                          <a:ea typeface="+mn-ea"/>
                          <a:cs typeface="+mn-cs"/>
                        </a:rPr>
                        <a:t>.</a:t>
                      </a:r>
                      <a:endParaRPr lang="en-GB" sz="1000" dirty="0"/>
                    </a:p>
                  </a:txBody>
                  <a:tcPr marL="74295" marR="74295" marT="37148" marB="37148"/>
                </a:tc>
                <a:extLst>
                  <a:ext uri="{0D108BD9-81ED-4DB2-BD59-A6C34878D82A}">
                    <a16:rowId xmlns:a16="http://schemas.microsoft.com/office/drawing/2014/main" val="10004"/>
                  </a:ext>
                </a:extLst>
              </a:tr>
              <a:tr h="268790">
                <a:tc>
                  <a:txBody>
                    <a:bodyPr/>
                    <a:lstStyle/>
                    <a:p>
                      <a:r>
                        <a:rPr lang="en-US" sz="900" dirty="0"/>
                        <a:t>6</a:t>
                      </a:r>
                    </a:p>
                  </a:txBody>
                  <a:tcPr marL="74295" marR="74295" marT="37148" marB="37148"/>
                </a:tc>
                <a:tc>
                  <a:txBody>
                    <a:bodyPr/>
                    <a:lstStyle/>
                    <a:p>
                      <a:r>
                        <a:rPr lang="en-GB" sz="1100" dirty="0"/>
                        <a:t>Pagan</a:t>
                      </a:r>
                    </a:p>
                  </a:txBody>
                  <a:tcPr marL="74295" marR="74295" marT="37148" marB="37148"/>
                </a:tc>
                <a:tc>
                  <a:txBody>
                    <a:bodyPr/>
                    <a:lstStyle/>
                    <a:p>
                      <a:r>
                        <a:rPr lang="en-GB" sz="1000" b="0" i="0" kern="1200" dirty="0">
                          <a:solidFill>
                            <a:schemeClr val="dk1"/>
                          </a:solidFill>
                          <a:effectLst/>
                          <a:latin typeface="+mn-lt"/>
                          <a:ea typeface="+mn-ea"/>
                          <a:cs typeface="+mn-cs"/>
                        </a:rPr>
                        <a:t>a person holding religious beliefs other than those of the main world religions.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a:p>
                  </a:txBody>
                  <a:tcPr marL="74295" marR="74295" marT="37148" marB="37148"/>
                </a:tc>
                <a:extLst>
                  <a:ext uri="{0D108BD9-81ED-4DB2-BD59-A6C34878D82A}">
                    <a16:rowId xmlns:a16="http://schemas.microsoft.com/office/drawing/2014/main" val="1068278743"/>
                  </a:ext>
                </a:extLst>
              </a:tr>
              <a:tr h="431425">
                <a:tc>
                  <a:txBody>
                    <a:bodyPr/>
                    <a:lstStyle/>
                    <a:p>
                      <a:r>
                        <a:rPr lang="en-US" sz="900" dirty="0"/>
                        <a:t>7</a:t>
                      </a:r>
                    </a:p>
                  </a:txBody>
                  <a:tcPr marL="74295" marR="74295" marT="37148" marB="37148"/>
                </a:tc>
                <a:tc>
                  <a:txBody>
                    <a:bodyPr/>
                    <a:lstStyle/>
                    <a:p>
                      <a:r>
                        <a:rPr lang="en-GB" sz="1100" dirty="0"/>
                        <a:t>Plunder</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steal goods from (a place or person), typically using force and in a time of war or civil disorder.</a:t>
                      </a:r>
                      <a:endParaRPr lang="en-GB" sz="10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1649023274"/>
                  </a:ext>
                </a:extLst>
              </a:tr>
              <a:tr h="431425">
                <a:tc>
                  <a:txBody>
                    <a:bodyPr/>
                    <a:lstStyle/>
                    <a:p>
                      <a:r>
                        <a:rPr lang="en-US" sz="900" dirty="0"/>
                        <a:t>8</a:t>
                      </a:r>
                    </a:p>
                  </a:txBody>
                  <a:tcPr marL="74295" marR="74295" marT="37148" marB="37148"/>
                </a:tc>
                <a:tc>
                  <a:txBody>
                    <a:bodyPr/>
                    <a:lstStyle/>
                    <a:p>
                      <a:r>
                        <a:rPr lang="en-GB" sz="1100" dirty="0"/>
                        <a:t>Scandinavia</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Scandinavia is a subregion in Northern Europe, with strong historical, cultural, and linguistic ties between its constituent peoples. In English usage, Scandinavia most commonly refers to Denmark, Norway, and Sweden.</a:t>
                      </a:r>
                      <a:endParaRPr lang="en-GB" sz="1000" dirty="0"/>
                    </a:p>
                  </a:txBody>
                  <a:tcPr marL="74295" marR="74295" marT="37148" marB="37148"/>
                </a:tc>
                <a:extLst>
                  <a:ext uri="{0D108BD9-81ED-4DB2-BD59-A6C34878D82A}">
                    <a16:rowId xmlns:a16="http://schemas.microsoft.com/office/drawing/2014/main" val="10008"/>
                  </a:ext>
                </a:extLst>
              </a:tr>
              <a:tr h="431425">
                <a:tc>
                  <a:txBody>
                    <a:bodyPr/>
                    <a:lstStyle/>
                    <a:p>
                      <a:r>
                        <a:rPr lang="en-US" sz="900" dirty="0"/>
                        <a:t>9</a:t>
                      </a:r>
                    </a:p>
                  </a:txBody>
                  <a:tcPr marL="74295" marR="74295" marT="37148" marB="37148"/>
                </a:tc>
                <a:tc>
                  <a:txBody>
                    <a:bodyPr/>
                    <a:lstStyle/>
                    <a:p>
                      <a:r>
                        <a:rPr lang="en-US" sz="1000" kern="1200" dirty="0">
                          <a:solidFill>
                            <a:schemeClr val="dk1"/>
                          </a:solidFill>
                          <a:effectLst/>
                          <a:latin typeface="+mn-lt"/>
                          <a:ea typeface="+mn-ea"/>
                          <a:cs typeface="+mn-cs"/>
                        </a:rPr>
                        <a:t>ecclesiastical</a:t>
                      </a:r>
                      <a:endParaRPr lang="en-GB" sz="1000" dirty="0"/>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relating to the Christian Church or its clergy.</a:t>
                      </a:r>
                      <a:endParaRPr lang="en-GB" sz="1000" dirty="0"/>
                    </a:p>
                  </a:txBody>
                  <a:tcPr marL="74295" marR="74295" marT="37148" marB="37148"/>
                </a:tc>
                <a:extLst>
                  <a:ext uri="{0D108BD9-81ED-4DB2-BD59-A6C34878D82A}">
                    <a16:rowId xmlns:a16="http://schemas.microsoft.com/office/drawing/2014/main" val="3966800115"/>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History: The Anglo-Saxons ( Autumn 2)    YEAR:  5</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2903579731"/>
              </p:ext>
            </p:extLst>
          </p:nvPr>
        </p:nvGraphicFramePr>
        <p:xfrm>
          <a:off x="6429375" y="418206"/>
          <a:ext cx="3327491" cy="1463747"/>
        </p:xfrm>
        <a:graphic>
          <a:graphicData uri="http://schemas.openxmlformats.org/drawingml/2006/table">
            <a:tbl>
              <a:tblPr firstRow="1" bandRow="1">
                <a:tableStyleId>{93296810-A885-4BE3-A3E7-6D5BEEA58F35}</a:tableStyleId>
              </a:tblPr>
              <a:tblGrid>
                <a:gridCol w="3327491">
                  <a:extLst>
                    <a:ext uri="{9D8B030D-6E8A-4147-A177-3AD203B41FA5}">
                      <a16:colId xmlns:a16="http://schemas.microsoft.com/office/drawing/2014/main" val="20000"/>
                    </a:ext>
                  </a:extLst>
                </a:gridCol>
              </a:tblGrid>
              <a:tr h="494830">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968917">
                <a:tc>
                  <a:txBody>
                    <a:bodyPr/>
                    <a:lstStyle/>
                    <a:p>
                      <a:r>
                        <a:rPr lang="en-GB" sz="1100" b="0" dirty="0"/>
                        <a:t>Links will be made to prior learning, particularly to Year 4 Unit 2: Roman Britain - </a:t>
                      </a:r>
                      <a:r>
                        <a:rPr lang="en-GB" sz="1100" b="0" i="0" kern="1200" dirty="0">
                          <a:solidFill>
                            <a:schemeClr val="dk1"/>
                          </a:solidFill>
                          <a:effectLst/>
                          <a:latin typeface="+mn-lt"/>
                          <a:ea typeface="+mn-ea"/>
                          <a:cs typeface="+mn-cs"/>
                        </a:rPr>
                        <a:t>learn about the Roman Empire and its impact and legacy on Britain through a range of curricular approaches. </a:t>
                      </a:r>
                      <a:endParaRPr lang="en-GB" sz="1100" b="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1094020675"/>
              </p:ext>
            </p:extLst>
          </p:nvPr>
        </p:nvGraphicFramePr>
        <p:xfrm>
          <a:off x="0" y="4171952"/>
          <a:ext cx="6429375" cy="2267842"/>
        </p:xfrm>
        <a:graphic>
          <a:graphicData uri="http://schemas.openxmlformats.org/drawingml/2006/table">
            <a:tbl>
              <a:tblPr firstRow="1" bandRow="1">
                <a:tableStyleId>{5C22544A-7EE6-4342-B048-85BDC9FD1C3A}</a:tableStyleId>
              </a:tblPr>
              <a:tblGrid>
                <a:gridCol w="6429375">
                  <a:extLst>
                    <a:ext uri="{9D8B030D-6E8A-4147-A177-3AD203B41FA5}">
                      <a16:colId xmlns:a16="http://schemas.microsoft.com/office/drawing/2014/main" val="20002"/>
                    </a:ext>
                  </a:extLst>
                </a:gridCol>
              </a:tblGrid>
              <a:tr h="349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Timeline</a:t>
                      </a:r>
                    </a:p>
                  </a:txBody>
                  <a:tcPr marL="74295" marR="74295" marT="37148" marB="37148">
                    <a:solidFill>
                      <a:srgbClr val="FFC000"/>
                    </a:solidFill>
                  </a:tcPr>
                </a:tc>
                <a:extLst>
                  <a:ext uri="{0D108BD9-81ED-4DB2-BD59-A6C34878D82A}">
                    <a16:rowId xmlns:a16="http://schemas.microsoft.com/office/drawing/2014/main" val="10000"/>
                  </a:ext>
                </a:extLst>
              </a:tr>
              <a:tr h="19183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7" name="Table 26">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919630618"/>
              </p:ext>
            </p:extLst>
          </p:nvPr>
        </p:nvGraphicFramePr>
        <p:xfrm>
          <a:off x="6422065" y="1899310"/>
          <a:ext cx="3334801" cy="2334575"/>
        </p:xfrm>
        <a:graphic>
          <a:graphicData uri="http://schemas.openxmlformats.org/drawingml/2006/table">
            <a:tbl>
              <a:tblPr firstRow="1" bandRow="1">
                <a:tableStyleId>{F5AB1C69-6EDB-4FF4-983F-18BD219EF322}</a:tableStyleId>
              </a:tblPr>
              <a:tblGrid>
                <a:gridCol w="3334801">
                  <a:extLst>
                    <a:ext uri="{9D8B030D-6E8A-4147-A177-3AD203B41FA5}">
                      <a16:colId xmlns:a16="http://schemas.microsoft.com/office/drawing/2014/main" val="771789285"/>
                    </a:ext>
                  </a:extLst>
                </a:gridCol>
              </a:tblGrid>
              <a:tr h="322895">
                <a:tc>
                  <a:txBody>
                    <a:bodyPr/>
                    <a:lstStyle/>
                    <a:p>
                      <a:pPr algn="ctr"/>
                      <a:r>
                        <a:rPr lang="en-US" sz="1600" dirty="0"/>
                        <a:t>What</a:t>
                      </a:r>
                      <a:r>
                        <a:rPr lang="en-US" sz="1600" baseline="0" dirty="0"/>
                        <a:t> I Need To Know</a:t>
                      </a:r>
                      <a:endParaRPr lang="en-US" sz="1600" dirty="0"/>
                    </a:p>
                  </a:txBody>
                  <a:tcPr marL="74295" marR="74295" marT="37148" marB="37148"/>
                </a:tc>
                <a:extLst>
                  <a:ext uri="{0D108BD9-81ED-4DB2-BD59-A6C34878D82A}">
                    <a16:rowId xmlns:a16="http://schemas.microsoft.com/office/drawing/2014/main" val="2106910169"/>
                  </a:ext>
                </a:extLst>
              </a:tr>
              <a:tr h="1596528">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term Dark Ages and how this links in with the Anglo Saxon period – showing evidence and understanding and reaching a conclusion about the Dark Ages with clear reference made to the preceding arguments.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Any evidence leading up to the use of the term Dark Ages. (</a:t>
                      </a:r>
                      <a:r>
                        <a:rPr lang="en-GB" sz="1100" b="0" i="0" kern="1200" dirty="0">
                          <a:solidFill>
                            <a:schemeClr val="dk1"/>
                          </a:solidFill>
                          <a:effectLst/>
                          <a:latin typeface="+mn-lt"/>
                          <a:ea typeface="+mn-ea"/>
                          <a:cs typeface="+mn-cs"/>
                        </a:rPr>
                        <a:t>The 'Dark Ages' were between the 5th and 14th centuries, lasting 900 years. The timeline falls between the fall of the Roman Empire and the Renaissance. It has been called the 'Dark Ages' because many suggest that this period saw little scientific and cultural advancement.)</a:t>
                      </a:r>
                      <a:endParaRPr lang="en-GB" sz="1100" b="0" dirty="0"/>
                    </a:p>
                  </a:txBody>
                  <a:tcPr marL="68580" marR="68580" marT="0" marB="0"/>
                </a:tc>
                <a:extLst>
                  <a:ext uri="{0D108BD9-81ED-4DB2-BD59-A6C34878D82A}">
                    <a16:rowId xmlns:a16="http://schemas.microsoft.com/office/drawing/2014/main" val="3401584818"/>
                  </a:ext>
                </a:extLst>
              </a:tr>
            </a:tbl>
          </a:graphicData>
        </a:graphic>
      </p:graphicFrame>
      <p:pic>
        <p:nvPicPr>
          <p:cNvPr id="2" name="Picture 2" descr="The Anglo-Saxons Printables for Primary School - SparkleBox">
            <a:extLst>
              <a:ext uri="{FF2B5EF4-FFF2-40B4-BE49-F238E27FC236}">
                <a16:creationId xmlns:a16="http://schemas.microsoft.com/office/drawing/2014/main" id="{B136C68E-D790-45A6-A7D2-4BD24CCA77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0185" y="4317664"/>
            <a:ext cx="3132782" cy="20383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nglo Saxons Timeline - anglo saxons, history, timeline, display | Anglo  saxon, Anglo saxon history, Anglo saxon facts">
            <a:extLst>
              <a:ext uri="{FF2B5EF4-FFF2-40B4-BE49-F238E27FC236}">
                <a16:creationId xmlns:a16="http://schemas.microsoft.com/office/drawing/2014/main" id="{88EFFBF3-9500-49EE-BD49-164C05BC459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50000"/>
          <a:stretch/>
        </p:blipFill>
        <p:spPr bwMode="auto">
          <a:xfrm>
            <a:off x="90811" y="4749486"/>
            <a:ext cx="6338563" cy="150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75205772"/>
              </p:ext>
            </p:extLst>
          </p:nvPr>
        </p:nvGraphicFramePr>
        <p:xfrm>
          <a:off x="98234" y="415966"/>
          <a:ext cx="9215887" cy="3539496"/>
        </p:xfrm>
        <a:graphic>
          <a:graphicData uri="http://schemas.openxmlformats.org/drawingml/2006/table">
            <a:tbl>
              <a:tblPr firstRow="1" bandRow="1">
                <a:tableStyleId>{5C22544A-7EE6-4342-B048-85BDC9FD1C3A}</a:tableStyleId>
              </a:tblPr>
              <a:tblGrid>
                <a:gridCol w="546726">
                  <a:extLst>
                    <a:ext uri="{9D8B030D-6E8A-4147-A177-3AD203B41FA5}">
                      <a16:colId xmlns:a16="http://schemas.microsoft.com/office/drawing/2014/main" val="20002"/>
                    </a:ext>
                  </a:extLst>
                </a:gridCol>
                <a:gridCol w="1964368">
                  <a:extLst>
                    <a:ext uri="{9D8B030D-6E8A-4147-A177-3AD203B41FA5}">
                      <a16:colId xmlns:a16="http://schemas.microsoft.com/office/drawing/2014/main" val="20000"/>
                    </a:ext>
                  </a:extLst>
                </a:gridCol>
                <a:gridCol w="6704793">
                  <a:extLst>
                    <a:ext uri="{9D8B030D-6E8A-4147-A177-3AD203B41FA5}">
                      <a16:colId xmlns:a16="http://schemas.microsoft.com/office/drawing/2014/main" val="20001"/>
                    </a:ext>
                  </a:extLst>
                </a:gridCol>
              </a:tblGrid>
              <a:tr h="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Additional facts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273596">
                <a:tc>
                  <a:txBody>
                    <a:bodyPr/>
                    <a:lstStyle/>
                    <a:p>
                      <a:r>
                        <a:rPr lang="en-US" sz="900" dirty="0"/>
                        <a:t>1</a:t>
                      </a:r>
                    </a:p>
                  </a:txBody>
                  <a:tcPr marL="74295" marR="74295" marT="37148" marB="37148"/>
                </a:tc>
                <a:tc>
                  <a:txBody>
                    <a:bodyPr/>
                    <a:lstStyle/>
                    <a:p>
                      <a:r>
                        <a:rPr lang="en-GB" sz="1100" dirty="0"/>
                        <a:t>Who were the Anglo-Saxons?</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Anglo-Saxon, term used historically to describe any member of the Germanic peoples who, from the 5th century </a:t>
                      </a:r>
                      <a:r>
                        <a:rPr lang="en-GB" sz="1100" b="0" i="0" kern="1200" dirty="0" err="1">
                          <a:solidFill>
                            <a:schemeClr val="dk1"/>
                          </a:solidFill>
                          <a:effectLst/>
                          <a:latin typeface="+mn-lt"/>
                          <a:ea typeface="+mn-ea"/>
                          <a:cs typeface="+mn-cs"/>
                        </a:rPr>
                        <a:t>ce</a:t>
                      </a:r>
                      <a:r>
                        <a:rPr lang="en-GB" sz="1100" b="0" i="0" kern="1200" dirty="0">
                          <a:solidFill>
                            <a:schemeClr val="dk1"/>
                          </a:solidFill>
                          <a:effectLst/>
                          <a:latin typeface="+mn-lt"/>
                          <a:ea typeface="+mn-ea"/>
                          <a:cs typeface="+mn-cs"/>
                        </a:rPr>
                        <a:t> to the time of the Norman Conquest (1066), inhabited and ruled territories that are today part of England and Wales.</a:t>
                      </a:r>
                      <a:endParaRPr lang="en-GB" sz="1100" b="0" dirty="0"/>
                    </a:p>
                  </a:txBody>
                  <a:tcPr marL="74295" marR="74295" marT="37148" marB="37148"/>
                </a:tc>
                <a:extLst>
                  <a:ext uri="{0D108BD9-81ED-4DB2-BD59-A6C34878D82A}">
                    <a16:rowId xmlns:a16="http://schemas.microsoft.com/office/drawing/2014/main" val="10001"/>
                  </a:ext>
                </a:extLst>
              </a:tr>
              <a:tr h="190808">
                <a:tc>
                  <a:txBody>
                    <a:bodyPr/>
                    <a:lstStyle/>
                    <a:p>
                      <a:r>
                        <a:rPr lang="en-US" sz="90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Why is Anglo-Saxon important?</a:t>
                      </a:r>
                    </a:p>
                    <a:p>
                      <a:endParaRPr lang="en-GB" sz="1100" dirty="0"/>
                    </a:p>
                  </a:txBody>
                  <a:tcPr marL="74295" marR="74295" marT="37148" marB="37148"/>
                </a:tc>
                <a:tc>
                  <a:txBody>
                    <a:bodyPr/>
                    <a:lstStyle/>
                    <a:p>
                      <a:r>
                        <a:rPr lang="en-GB" sz="1100" b="0" i="0" kern="1200" dirty="0">
                          <a:solidFill>
                            <a:schemeClr val="dk1"/>
                          </a:solidFill>
                          <a:effectLst/>
                          <a:latin typeface="+mn-lt"/>
                          <a:ea typeface="+mn-ea"/>
                          <a:cs typeface="+mn-cs"/>
                        </a:rPr>
                        <a:t>The Anglo-Saxon period includes the creation of an English nation, with many of the aspects that survive today, including regional government of shires and hundreds. During this period, Christianity was re-established and there was a flowering of literature and language. Charters and law were also instituted.</a:t>
                      </a:r>
                    </a:p>
                  </a:txBody>
                  <a:tcPr marL="74295" marR="74295" marT="37148" marB="37148"/>
                </a:tc>
                <a:extLst>
                  <a:ext uri="{0D108BD9-81ED-4DB2-BD59-A6C34878D82A}">
                    <a16:rowId xmlns:a16="http://schemas.microsoft.com/office/drawing/2014/main" val="10002"/>
                  </a:ext>
                </a:extLst>
              </a:tr>
              <a:tr h="223111">
                <a:tc>
                  <a:txBody>
                    <a:bodyPr/>
                    <a:lstStyle/>
                    <a:p>
                      <a:r>
                        <a:rPr lang="en-US" sz="90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What is Anglo-Saxon called now?</a:t>
                      </a:r>
                    </a:p>
                    <a:p>
                      <a:endParaRPr lang="en-GB" sz="1100" dirty="0"/>
                    </a:p>
                  </a:txBody>
                  <a:tcPr marL="74295" marR="74295" marT="37148" marB="37148"/>
                </a:tc>
                <a:tc>
                  <a:txBody>
                    <a:bodyPr/>
                    <a:lstStyle/>
                    <a:p>
                      <a:r>
                        <a:rPr lang="en-GB" sz="1100" b="0" i="0" kern="1200" dirty="0">
                          <a:solidFill>
                            <a:schemeClr val="dk1"/>
                          </a:solidFill>
                          <a:effectLst/>
                          <a:latin typeface="+mn-lt"/>
                          <a:ea typeface="+mn-ea"/>
                          <a:cs typeface="+mn-cs"/>
                        </a:rPr>
                        <a:t>What is Anglo-Saxon called now?</a:t>
                      </a:r>
                    </a:p>
                    <a:p>
                      <a:r>
                        <a:rPr lang="en-GB" sz="1100" b="0" i="0" kern="1200" dirty="0">
                          <a:solidFill>
                            <a:schemeClr val="dk1"/>
                          </a:solidFill>
                          <a:effectLst/>
                          <a:latin typeface="+mn-lt"/>
                          <a:ea typeface="+mn-ea"/>
                          <a:cs typeface="+mn-cs"/>
                        </a:rPr>
                        <a:t>The term Anglo-Saxon is popularly used for the language that was spoken and written by the Anglo-Saxons in England and south eastern Scotland from at least the mid-5th century until the mid-12th century. In scholarly use, it is more commonly called </a:t>
                      </a:r>
                      <a:r>
                        <a:rPr lang="en-GB" sz="1100" b="1" i="0" kern="1200" dirty="0">
                          <a:solidFill>
                            <a:schemeClr val="dk1"/>
                          </a:solidFill>
                          <a:effectLst/>
                          <a:latin typeface="+mn-lt"/>
                          <a:ea typeface="+mn-ea"/>
                          <a:cs typeface="+mn-cs"/>
                        </a:rPr>
                        <a:t>Old English</a:t>
                      </a:r>
                      <a:r>
                        <a:rPr lang="en-GB" sz="1100" b="0" i="0" kern="1200" dirty="0">
                          <a:solidFill>
                            <a:schemeClr val="dk1"/>
                          </a:solidFill>
                          <a:effectLst/>
                          <a:latin typeface="+mn-lt"/>
                          <a:ea typeface="+mn-ea"/>
                          <a:cs typeface="+mn-cs"/>
                        </a:rPr>
                        <a:t>.</a:t>
                      </a:r>
                    </a:p>
                  </a:txBody>
                  <a:tcPr marL="74295" marR="74295" marT="37148" marB="37148"/>
                </a:tc>
                <a:extLst>
                  <a:ext uri="{0D108BD9-81ED-4DB2-BD59-A6C34878D82A}">
                    <a16:rowId xmlns:a16="http://schemas.microsoft.com/office/drawing/2014/main" val="10003"/>
                  </a:ext>
                </a:extLst>
              </a:tr>
              <a:tr h="0">
                <a:tc>
                  <a:txBody>
                    <a:bodyPr/>
                    <a:lstStyle/>
                    <a:p>
                      <a:r>
                        <a:rPr lang="en-US" sz="90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What did the Anglo-Saxons change?</a:t>
                      </a:r>
                    </a:p>
                    <a:p>
                      <a:endParaRPr lang="en-GB" sz="1100" dirty="0"/>
                    </a:p>
                  </a:txBody>
                  <a:tcPr marL="74295" marR="74295" marT="37148" marB="37148"/>
                </a:tc>
                <a:tc>
                  <a:txBody>
                    <a:bodyPr/>
                    <a:lstStyle/>
                    <a:p>
                      <a:r>
                        <a:rPr lang="en-GB" sz="1100" b="0" i="0" kern="1200" dirty="0">
                          <a:solidFill>
                            <a:schemeClr val="dk1"/>
                          </a:solidFill>
                          <a:effectLst/>
                          <a:latin typeface="+mn-lt"/>
                          <a:ea typeface="+mn-ea"/>
                          <a:cs typeface="+mn-cs"/>
                        </a:rPr>
                        <a:t>They replaced the Roman stone buildings with their own wooden ones, and spoke their own language, which gave rise to the English spoken today. The Anglo-Saxons also brought their own religious beliefs, but the arrival of Saint Augustine in 597 converted most of the country to Christianity.</a:t>
                      </a:r>
                    </a:p>
                  </a:txBody>
                  <a:tcPr marL="74295" marR="74295" marT="37148" marB="37148"/>
                </a:tc>
                <a:extLst>
                  <a:ext uri="{0D108BD9-81ED-4DB2-BD59-A6C34878D82A}">
                    <a16:rowId xmlns:a16="http://schemas.microsoft.com/office/drawing/2014/main" val="10004"/>
                  </a:ext>
                </a:extLst>
              </a:tr>
              <a:tr h="325117">
                <a:tc>
                  <a:txBody>
                    <a:bodyPr/>
                    <a:lstStyle/>
                    <a:p>
                      <a:r>
                        <a:rPr lang="en-US" sz="90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How did the Anglo-Saxon era end?</a:t>
                      </a:r>
                    </a:p>
                    <a:p>
                      <a:endParaRPr lang="en-GB" sz="1100" dirty="0"/>
                    </a:p>
                  </a:txBody>
                  <a:tcPr marL="74295" marR="74295" marT="37148" marB="37148"/>
                </a:tc>
                <a:tc>
                  <a:txBody>
                    <a:bodyPr/>
                    <a:lstStyle/>
                    <a:p>
                      <a:r>
                        <a:rPr lang="en-GB" sz="1100" b="0" i="0" kern="1200" dirty="0">
                          <a:solidFill>
                            <a:schemeClr val="dk1"/>
                          </a:solidFill>
                          <a:effectLst/>
                          <a:latin typeface="+mn-lt"/>
                          <a:ea typeface="+mn-ea"/>
                          <a:cs typeface="+mn-cs"/>
                        </a:rPr>
                        <a:t>A descendant of Viking raiders, William brought his army of Normans to Britain to take on the new king, and on 14 October 1066, the two armies fought at the Battle of Hastings. The Normans were victorious and Harold was killed. This signalled the end of Anglo-Saxon rule in Britain.</a:t>
                      </a:r>
                    </a:p>
                    <a:p>
                      <a:endParaRPr lang="en-GB" sz="1100" b="0" dirty="0"/>
                    </a:p>
                  </a:txBody>
                  <a:tcPr marL="74295" marR="74295" marT="37148" marB="37148"/>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128776" y="33096"/>
            <a:ext cx="966163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400" b="1" dirty="0">
                <a:latin typeface="Arial" panose="020B0604020202020204" pitchFamily="34" charset="0"/>
                <a:cs typeface="Arial" panose="020B0604020202020204" pitchFamily="34" charset="0"/>
              </a:rPr>
              <a:t>SUBJECT :  History</a:t>
            </a: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 The Anglo-Saxons ( Autumn 2)       YEAR:  5</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pic>
        <p:nvPicPr>
          <p:cNvPr id="2050" name="Picture 2" descr="The History Press | Alfred the Great: King of the Anglo-Saxons">
            <a:extLst>
              <a:ext uri="{FF2B5EF4-FFF2-40B4-BE49-F238E27FC236}">
                <a16:creationId xmlns:a16="http://schemas.microsoft.com/office/drawing/2014/main" id="{CF8FBE02-5687-43F6-B1DF-A4806D01DD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3270" y="4097523"/>
            <a:ext cx="2598171" cy="2435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Table 21">
            <a:extLst>
              <a:ext uri="{FF2B5EF4-FFF2-40B4-BE49-F238E27FC236}">
                <a16:creationId xmlns:a16="http://schemas.microsoft.com/office/drawing/2014/main" id="{A9EB3361-EF46-40DD-BB5D-4D7351073F2E}"/>
              </a:ext>
            </a:extLst>
          </p:cNvPr>
          <p:cNvGraphicFramePr>
            <a:graphicFrameLocks noGrp="1"/>
          </p:cNvGraphicFramePr>
          <p:nvPr>
            <p:extLst>
              <p:ext uri="{D42A27DB-BD31-4B8C-83A1-F6EECF244321}">
                <p14:modId xmlns:p14="http://schemas.microsoft.com/office/powerpoint/2010/main" val="3246008296"/>
              </p:ext>
            </p:extLst>
          </p:nvPr>
        </p:nvGraphicFramePr>
        <p:xfrm>
          <a:off x="4755142" y="4097524"/>
          <a:ext cx="2144454" cy="2435419"/>
        </p:xfrm>
        <a:graphic>
          <a:graphicData uri="http://schemas.openxmlformats.org/drawingml/2006/table">
            <a:tbl>
              <a:tblPr firstRow="1" bandRow="1">
                <a:tableStyleId>{5C22544A-7EE6-4342-B048-85BDC9FD1C3A}</a:tableStyleId>
              </a:tblPr>
              <a:tblGrid>
                <a:gridCol w="2144454">
                  <a:extLst>
                    <a:ext uri="{9D8B030D-6E8A-4147-A177-3AD203B41FA5}">
                      <a16:colId xmlns:a16="http://schemas.microsoft.com/office/drawing/2014/main" val="20002"/>
                    </a:ext>
                  </a:extLst>
                </a:gridCol>
              </a:tblGrid>
              <a:tr h="3494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Alfred the Great</a:t>
                      </a:r>
                    </a:p>
                  </a:txBody>
                  <a:tcPr marL="74295" marR="74295" marT="37148" marB="37148">
                    <a:solidFill>
                      <a:srgbClr val="FFC000"/>
                    </a:solidFill>
                  </a:tcPr>
                </a:tc>
                <a:extLst>
                  <a:ext uri="{0D108BD9-81ED-4DB2-BD59-A6C34878D82A}">
                    <a16:rowId xmlns:a16="http://schemas.microsoft.com/office/drawing/2014/main" val="10000"/>
                  </a:ext>
                </a:extLst>
              </a:tr>
              <a:tr h="1918399">
                <a:tc>
                  <a:txBody>
                    <a:bodyPr/>
                    <a:lstStyle/>
                    <a:p>
                      <a:r>
                        <a:rPr lang="en-GB" sz="1100" b="0" i="0" kern="1200" dirty="0">
                          <a:solidFill>
                            <a:schemeClr val="dk1"/>
                          </a:solidFill>
                          <a:effectLst/>
                          <a:latin typeface="+mn-lt"/>
                          <a:ea typeface="+mn-ea"/>
                          <a:cs typeface="+mn-cs"/>
                        </a:rPr>
                        <a:t>Who is the most famous Saxon?</a:t>
                      </a:r>
                    </a:p>
                    <a:p>
                      <a:r>
                        <a:rPr lang="en-GB" sz="1100" b="1" i="0" kern="1200" dirty="0">
                          <a:solidFill>
                            <a:schemeClr val="dk1"/>
                          </a:solidFill>
                          <a:effectLst/>
                          <a:latin typeface="+mn-lt"/>
                          <a:ea typeface="+mn-ea"/>
                          <a:cs typeface="+mn-cs"/>
                        </a:rPr>
                        <a:t>King Alfred the Great</a:t>
                      </a:r>
                      <a:r>
                        <a:rPr lang="en-GB" sz="1100" b="0" i="0" kern="1200" dirty="0">
                          <a:solidFill>
                            <a:schemeClr val="dk1"/>
                          </a:solidFill>
                          <a:effectLst/>
                          <a:latin typeface="+mn-lt"/>
                          <a:ea typeface="+mn-ea"/>
                          <a:cs typeface="+mn-cs"/>
                        </a:rPr>
                        <a:t> is the most famous and celebrated of all Anglo-Saxon kings. His statue stands at the heart of a number of southern English towns – Wantage, where he was born over a thousand years ago; Winchester, where he was buried; Pewsey and Shaftesbury, where he also had strong personal connections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a:p>
                  </a:txBody>
                  <a:tcPr marL="74295" marR="74295" marT="37148" marB="37148"/>
                </a:tc>
                <a:extLst>
                  <a:ext uri="{0D108BD9-81ED-4DB2-BD59-A6C34878D82A}">
                    <a16:rowId xmlns:a16="http://schemas.microsoft.com/office/drawing/2014/main" val="10001"/>
                  </a:ext>
                </a:extLst>
              </a:tr>
            </a:tbl>
          </a:graphicData>
        </a:graphic>
      </p:graphicFrame>
      <p:pic>
        <p:nvPicPr>
          <p:cNvPr id="2060" name="Picture 12" descr="The Saxon Invasion of Britain - MythBank">
            <a:extLst>
              <a:ext uri="{FF2B5EF4-FFF2-40B4-BE49-F238E27FC236}">
                <a16:creationId xmlns:a16="http://schemas.microsoft.com/office/drawing/2014/main" id="{A72E1C32-6B36-4461-A670-A7B693E186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9451" y="4097523"/>
            <a:ext cx="3815982" cy="2562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2932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5479</TotalTime>
  <Words>738</Words>
  <Application>Microsoft Office PowerPoint</Application>
  <PresentationFormat>A4 Paper (210x297 mm)</PresentationFormat>
  <Paragraphs>55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jbarnard</cp:lastModifiedBy>
  <cp:revision>133</cp:revision>
  <cp:lastPrinted>2017-10-30T10:21:12Z</cp:lastPrinted>
  <dcterms:created xsi:type="dcterms:W3CDTF">2017-10-15T20:56:30Z</dcterms:created>
  <dcterms:modified xsi:type="dcterms:W3CDTF">2022-11-21T12:53:38Z</dcterms:modified>
</cp:coreProperties>
</file>