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B86CA5E-7EAF-429B-9905-65A3938329C3}">
  <a:tblStyle styleId="{1B86CA5E-7EAF-429B-9905-65A3938329C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D5D04E58-7F1D-44B0-B4EC-A586549152CC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 b="off" i="off"/>
      <a:tcStyle>
        <a:tcBdr/>
        <a:fill>
          <a:solidFill>
            <a:srgbClr val="D4E2CE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D4E2CE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18842372-9F41-428F-A150-DB95C060FB8F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0F0"/>
          </a:solidFill>
        </a:fill>
      </a:tcStyle>
    </a:wholeTbl>
    <a:band1H>
      <a:tcTxStyle b="off" i="off"/>
      <a:tcStyle>
        <a:tcBdr/>
        <a:fill>
          <a:solidFill>
            <a:srgbClr val="E0E0E0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E0E0E0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7C3BF6C3-C44A-4066-8E78-FFAC286186F6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 b="off" i="off"/>
      <a:tcStyle>
        <a:tcBdr/>
        <a:fill>
          <a:solidFill>
            <a:srgbClr val="F8D6CC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F8D6CC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2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9099" cy="498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4939" y="0"/>
            <a:ext cx="2949099" cy="498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79488" y="1243013"/>
            <a:ext cx="48466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45170"/>
            <a:ext cx="2949099" cy="498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 txBox="1">
            <a:spLocks noGrp="1"/>
          </p:cNvSpPr>
          <p:nvPr>
            <p:ph type="ctrTitle"/>
          </p:nvPr>
        </p:nvSpPr>
        <p:spPr>
          <a:xfrm>
            <a:off x="1279545" y="59068"/>
            <a:ext cx="7429500" cy="273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GB" sz="1600" b="1" u="sng">
                <a:latin typeface="Comic Sans MS"/>
                <a:ea typeface="Comic Sans MS"/>
                <a:cs typeface="Comic Sans MS"/>
                <a:sym typeface="Comic Sans MS"/>
              </a:rPr>
              <a:t>Year 4 – History – Crime and Punishment – Summer 2</a:t>
            </a:r>
            <a:endParaRPr sz="1600"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aphicFrame>
        <p:nvGraphicFramePr>
          <p:cNvPr id="90" name="Google Shape;90;p13"/>
          <p:cNvGraphicFramePr/>
          <p:nvPr/>
        </p:nvGraphicFramePr>
        <p:xfrm>
          <a:off x="62324" y="370910"/>
          <a:ext cx="2935050" cy="6421100"/>
        </p:xfrm>
        <a:graphic>
          <a:graphicData uri="http://schemas.openxmlformats.org/drawingml/2006/table">
            <a:tbl>
              <a:tblPr firstRow="1" bandRow="1">
                <a:noFill/>
                <a:tableStyleId>{1B86CA5E-7EAF-429B-9905-65A3938329C3}</a:tableStyleId>
              </a:tblPr>
              <a:tblGrid>
                <a:gridCol w="325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5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3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255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omic Sans MS"/>
                        <a:buNone/>
                      </a:pPr>
                      <a:r>
                        <a:rPr lang="en-GB" sz="1000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Key Vocabulary and Definitions 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9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Society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omic Sans MS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term used to describe a group of human beings.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50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Crime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omic Sans MS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 illegal act which means someone can be punished for.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3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Punishment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penalty for a crime or wrong doing.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7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Execution 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omic Sans MS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sentence of death for a crime.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0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5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Poaching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Stealing wild creatures from those who own the land or water they live in.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6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Witchcraft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practice of magic and/or spells.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7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Riot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violent disturbance of the peace by a crowd.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20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8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Pillory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wooden frame with holes for the head and the hands where offenders were placed – usually in a public place.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7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9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Transportation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Moving convicts to another country.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0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10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Flogging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Punishment where someone is hit with a whip or stick.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0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11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Highwayman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man, usually on horseback, who held up people to rob them.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60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12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Smuggling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Illegal movement of goods into or out of a country.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60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13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b="1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Truncheon </a:t>
                      </a:r>
                      <a:endParaRPr sz="1050" b="1" u="sng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Short, thick stick carried as a weapon by police officers. </a:t>
                      </a:r>
                      <a:endParaRPr sz="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cxnSp>
        <p:nvCxnSpPr>
          <p:cNvPr id="91" name="Google Shape;91;p13"/>
          <p:cNvCxnSpPr/>
          <p:nvPr/>
        </p:nvCxnSpPr>
        <p:spPr>
          <a:xfrm>
            <a:off x="0" y="320283"/>
            <a:ext cx="99060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graphicFrame>
        <p:nvGraphicFramePr>
          <p:cNvPr id="92" name="Google Shape;92;p13"/>
          <p:cNvGraphicFramePr/>
          <p:nvPr/>
        </p:nvGraphicFramePr>
        <p:xfrm>
          <a:off x="2997370" y="370909"/>
          <a:ext cx="3060350" cy="4124650"/>
        </p:xfrm>
        <a:graphic>
          <a:graphicData uri="http://schemas.openxmlformats.org/drawingml/2006/table">
            <a:tbl>
              <a:tblPr firstRow="1" bandRow="1">
                <a:noFill/>
                <a:tableStyleId>{D5D04E58-7F1D-44B0-B4EC-A586549152CC}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8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422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What I need to know 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Punishments for crimes have changed over a period of time. What a crime is has also changed over time. 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3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Rich people influenced how crimes were punished, and were responsible for passing laws around punishment. 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3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Before the police were formed, towns employed watchmen to patrol the streets. 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Transportation was used to remove criminals from the country – most were sent to Australia. 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5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Prisons only became popular in the 1800s. 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3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6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0" i="0" u="none" strike="noStrike" cap="none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campaign for women’s suffrage gained momentum from the 1860s onwards. </a:t>
                      </a: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3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65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93" name="Google Shape;93;p13"/>
          <p:cNvGraphicFramePr/>
          <p:nvPr/>
        </p:nvGraphicFramePr>
        <p:xfrm>
          <a:off x="6151169" y="379399"/>
          <a:ext cx="3657500" cy="257180"/>
        </p:xfrm>
        <a:graphic>
          <a:graphicData uri="http://schemas.openxmlformats.org/drawingml/2006/table">
            <a:tbl>
              <a:tblPr firstRow="1" bandRow="1">
                <a:noFill/>
                <a:tableStyleId>{18842372-9F41-428F-A150-DB95C060FB8F}</a:tableStyleId>
              </a:tblPr>
              <a:tblGrid>
                <a:gridCol w="365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6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Diagrams 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94" name="Google Shape;9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325" y="17448"/>
            <a:ext cx="300192" cy="279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46902" y="6366"/>
            <a:ext cx="300192" cy="2790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6" name="Google Shape;96;p13"/>
          <p:cNvGraphicFramePr/>
          <p:nvPr/>
        </p:nvGraphicFramePr>
        <p:xfrm>
          <a:off x="2997370" y="4856021"/>
          <a:ext cx="3060325" cy="1050850"/>
        </p:xfrm>
        <a:graphic>
          <a:graphicData uri="http://schemas.openxmlformats.org/drawingml/2006/table">
            <a:tbl>
              <a:tblPr firstRow="1" bandRow="1">
                <a:noFill/>
                <a:tableStyleId>{7C3BF6C3-C44A-4066-8E78-FFAC286186F6}</a:tableStyleId>
              </a:tblPr>
              <a:tblGrid>
                <a:gridCol w="451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8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8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sng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What should I already know?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Changes occur over time – for example life has changed between now and the Vikings. 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4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 sz="1400" u="none" strike="noStrike" cap="none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Use a range of sources when researching the past. </a:t>
                      </a:r>
                      <a:endParaRPr sz="1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7" name="Google Shape;97;p13" descr="Graphical user interface, website, timeline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51169" y="683820"/>
            <a:ext cx="2618197" cy="2272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326</Words>
  <Application>Microsoft Office PowerPoint</Application>
  <PresentationFormat>A4 Paper (210x297 mm)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Year 4 – History – Crime and Punishment – 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– History – Crime and Punishment – Summer 2</dc:title>
  <dc:creator>S Davies</dc:creator>
  <cp:lastModifiedBy>S Davies</cp:lastModifiedBy>
  <cp:revision>1</cp:revision>
  <dcterms:modified xsi:type="dcterms:W3CDTF">2022-06-07T09:26:49Z</dcterms:modified>
</cp:coreProperties>
</file>