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72" r:id="rId8"/>
    <p:sldId id="262" r:id="rId9"/>
    <p:sldId id="263" r:id="rId10"/>
    <p:sldId id="265" r:id="rId11"/>
    <p:sldId id="266" r:id="rId12"/>
    <p:sldId id="267" r:id="rId13"/>
    <p:sldId id="268" r:id="rId14"/>
    <p:sldId id="264" r:id="rId15"/>
    <p:sldId id="269" r:id="rId16"/>
    <p:sldId id="270" r:id="rId17"/>
    <p:sldId id="271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9/30/2024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9/30/2024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9/30/2024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9/30/2024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9/30/2024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9/30/2024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9/30/2024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ooktrust.org.uk/books-and-reading/bookfinder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assets.publishing.service.gov.uk/media/64e6002a20ae890014f26cbc/DfE_Development_Matters_Report_Sep2023.pdf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assets.publishing.service.gov.uk/media/5a7de93840f0b62305b7f8ee/PRIMARY_national_curriculum_-_English_220714.pdf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English workshop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1</a:t>
            </a:r>
            <a:r>
              <a:rPr lang="en-GB" baseline="30000" dirty="0"/>
              <a:t>st</a:t>
            </a:r>
            <a:r>
              <a:rPr lang="en-GB" dirty="0"/>
              <a:t> October 2024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779" y="389312"/>
            <a:ext cx="1088772" cy="1088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95686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779" y="389312"/>
            <a:ext cx="1088772" cy="1088772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677334" y="1346662"/>
            <a:ext cx="8596668" cy="583737"/>
          </a:xfrm>
        </p:spPr>
        <p:txBody>
          <a:bodyPr>
            <a:normAutofit fontScale="90000"/>
          </a:bodyPr>
          <a:lstStyle/>
          <a:p>
            <a:r>
              <a:rPr lang="en-GB" dirty="0"/>
              <a:t>How we teach Reading and writing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Reading </a:t>
            </a:r>
          </a:p>
          <a:p>
            <a:r>
              <a:rPr lang="en-GB" dirty="0"/>
              <a:t>Primarily through phonics in Reception and Year One</a:t>
            </a:r>
          </a:p>
          <a:p>
            <a:r>
              <a:rPr lang="en-GB" dirty="0"/>
              <a:t>Focus on grammar, spelling and embedding phonics in Year 2</a:t>
            </a:r>
          </a:p>
          <a:p>
            <a:r>
              <a:rPr lang="en-GB" dirty="0"/>
              <a:t>Whole class guided reading from Year 3 onwards but will include extra phonics sessions as necessary – many pupils require the revision</a:t>
            </a:r>
          </a:p>
          <a:p>
            <a:r>
              <a:rPr lang="en-GB" dirty="0"/>
              <a:t>Whole class reading</a:t>
            </a:r>
          </a:p>
          <a:p>
            <a:r>
              <a:rPr lang="en-GB" dirty="0"/>
              <a:t>Group reading</a:t>
            </a:r>
          </a:p>
          <a:p>
            <a:r>
              <a:rPr lang="en-GB" dirty="0"/>
              <a:t>Individual reading </a:t>
            </a:r>
          </a:p>
          <a:p>
            <a:r>
              <a:rPr lang="en-GB" dirty="0"/>
              <a:t>Support and interventions as necessary</a:t>
            </a:r>
          </a:p>
          <a:p>
            <a:r>
              <a:rPr lang="en-GB" dirty="0"/>
              <a:t>Keep up rather than catch up</a:t>
            </a:r>
          </a:p>
          <a:p>
            <a:r>
              <a:rPr lang="en-GB" dirty="0"/>
              <a:t>Our Reading results at the end of Y6 is higher than local schools, and national attainment – 84%</a:t>
            </a:r>
          </a:p>
        </p:txBody>
      </p:sp>
    </p:spTree>
    <p:extLst>
      <p:ext uri="{BB962C8B-B14F-4D97-AF65-F5344CB8AC3E}">
        <p14:creationId xmlns:p14="http://schemas.microsoft.com/office/powerpoint/2010/main" val="24560147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779" y="389312"/>
            <a:ext cx="1088772" cy="1088772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R/Year 1 phonics</a:t>
            </a:r>
          </a:p>
          <a:p>
            <a:r>
              <a:rPr lang="en-GB" dirty="0"/>
              <a:t>Essential Letters and Sounds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6863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779" y="389312"/>
            <a:ext cx="1088772" cy="1088772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Y2-6</a:t>
            </a:r>
          </a:p>
          <a:p>
            <a:r>
              <a:rPr lang="en-GB" dirty="0"/>
              <a:t>A selection of high quality whole texts and excerpts through Literacy Tree – Literacy Leaves</a:t>
            </a:r>
          </a:p>
          <a:p>
            <a:r>
              <a:rPr lang="en-GB" dirty="0"/>
              <a:t>Depending on year group, 3 or 4 reading lessons a week</a:t>
            </a:r>
          </a:p>
          <a:p>
            <a:r>
              <a:rPr lang="en-GB" dirty="0"/>
              <a:t>Between 40 minutes and an hour</a:t>
            </a:r>
          </a:p>
          <a:p>
            <a:r>
              <a:rPr lang="en-GB" dirty="0"/>
              <a:t>Session 1 – pre-teaching and vocabulary</a:t>
            </a:r>
          </a:p>
          <a:p>
            <a:r>
              <a:rPr lang="en-GB" dirty="0"/>
              <a:t>Session 2 – teacher reads aloud and class discussion</a:t>
            </a:r>
          </a:p>
          <a:p>
            <a:r>
              <a:rPr lang="en-GB" dirty="0"/>
              <a:t>Sessions 3 and 4 – children may be asked to read aloud and answering questions </a:t>
            </a:r>
          </a:p>
          <a:p>
            <a:r>
              <a:rPr lang="en-GB" dirty="0"/>
              <a:t>Inference ***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10953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779" y="389312"/>
            <a:ext cx="1088772" cy="1088772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677334" y="1382683"/>
            <a:ext cx="8596668" cy="1320800"/>
          </a:xfrm>
        </p:spPr>
        <p:txBody>
          <a:bodyPr/>
          <a:lstStyle/>
          <a:p>
            <a:r>
              <a:rPr lang="en-GB" dirty="0"/>
              <a:t>How you can help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Read, read, read</a:t>
            </a:r>
          </a:p>
          <a:p>
            <a:r>
              <a:rPr lang="en-GB" dirty="0"/>
              <a:t>Model reading</a:t>
            </a:r>
          </a:p>
          <a:p>
            <a:r>
              <a:rPr lang="en-GB" dirty="0"/>
              <a:t>Real books, online books, audio books, TV personalities reading stories, libraries, charity shops, book swaps</a:t>
            </a:r>
          </a:p>
          <a:p>
            <a:r>
              <a:rPr lang="en-GB" dirty="0"/>
              <a:t>Expose children to new authors that are more relevant</a:t>
            </a:r>
          </a:p>
          <a:p>
            <a:r>
              <a:rPr lang="en-GB" dirty="0">
                <a:hlinkClick r:id="rId3"/>
              </a:rPr>
              <a:t>https://www.booktrust.org.uk/books-and-reading/bookfinder/</a:t>
            </a:r>
            <a:endParaRPr lang="en-GB" dirty="0"/>
          </a:p>
          <a:p>
            <a:r>
              <a:rPr lang="en-GB" dirty="0"/>
              <a:t>Class library, school library, rainbow corridor, birthday books, cosy cabin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231995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779" y="389312"/>
            <a:ext cx="1088772" cy="1088772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959967" y="1307869"/>
            <a:ext cx="8596668" cy="1320800"/>
          </a:xfrm>
        </p:spPr>
        <p:txBody>
          <a:bodyPr/>
          <a:lstStyle/>
          <a:p>
            <a:r>
              <a:rPr lang="en-GB" dirty="0"/>
              <a:t>Writing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EYFS and National Curriculum </a:t>
            </a:r>
          </a:p>
          <a:p>
            <a:r>
              <a:rPr lang="en-GB" dirty="0">
                <a:hlinkClick r:id="rId3"/>
              </a:rPr>
              <a:t>https://assets.publishing.service.gov.uk/media/64e6002a20ae890014f26cbc/DfE_Development_Matters_Report_Sep2023.pdf</a:t>
            </a:r>
            <a:endParaRPr lang="en-GB" dirty="0"/>
          </a:p>
          <a:p>
            <a:r>
              <a:rPr lang="en-GB" dirty="0">
                <a:hlinkClick r:id="rId4"/>
              </a:rPr>
              <a:t>https://assets.publishing.service.gov.uk/media/5a7de93840f0b62305b7f8ee/PRIMARY_national_curriculum_-_English_220714.pdf</a:t>
            </a:r>
            <a:endParaRPr lang="en-GB" dirty="0"/>
          </a:p>
          <a:p>
            <a:r>
              <a:rPr lang="en-GB" dirty="0"/>
              <a:t>Drawing Club and amazing stories – Reception</a:t>
            </a:r>
          </a:p>
          <a:p>
            <a:r>
              <a:rPr lang="en-GB" dirty="0"/>
              <a:t>Literacy Tree/Writing Roots – work is done around quality texts and stories</a:t>
            </a:r>
          </a:p>
          <a:p>
            <a:r>
              <a:rPr lang="en-GB" dirty="0"/>
              <a:t>An example</a:t>
            </a:r>
          </a:p>
        </p:txBody>
      </p:sp>
    </p:spTree>
    <p:extLst>
      <p:ext uri="{BB962C8B-B14F-4D97-AF65-F5344CB8AC3E}">
        <p14:creationId xmlns:p14="http://schemas.microsoft.com/office/powerpoint/2010/main" val="28929609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4634" y="1155470"/>
            <a:ext cx="8360987" cy="4605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11846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779" y="389312"/>
            <a:ext cx="1088772" cy="1088772"/>
          </a:xfrm>
          <a:prstGeom prst="rect">
            <a:avLst/>
          </a:prstGeom>
        </p:spPr>
      </p:pic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Handwriting – we follow Letter-join – a progressive scheme</a:t>
            </a:r>
          </a:p>
          <a:p>
            <a:r>
              <a:rPr lang="en-GB" dirty="0"/>
              <a:t>Print in Reception and Year 1, pre-cursive in Year 2, joined up in Year 3</a:t>
            </a:r>
          </a:p>
          <a:p>
            <a:r>
              <a:rPr lang="en-GB" dirty="0"/>
              <a:t>No ‘write’ way </a:t>
            </a:r>
          </a:p>
          <a:p>
            <a:r>
              <a:rPr lang="en-GB" dirty="0"/>
              <a:t>Pupils must be comfortable with using a pencil</a:t>
            </a:r>
          </a:p>
          <a:p>
            <a:r>
              <a:rPr lang="en-GB" dirty="0"/>
              <a:t>What is required before you can write confidently</a:t>
            </a:r>
          </a:p>
          <a:p>
            <a:r>
              <a:rPr lang="en-GB" dirty="0"/>
              <a:t>Why boys generally struggle?</a:t>
            </a:r>
          </a:p>
          <a:p>
            <a:r>
              <a:rPr lang="en-GB" dirty="0"/>
              <a:t>Pencil or pen? </a:t>
            </a:r>
          </a:p>
          <a:p>
            <a:r>
              <a:rPr lang="en-GB" dirty="0"/>
              <a:t>Reluctant writers – why?</a:t>
            </a:r>
          </a:p>
        </p:txBody>
      </p:sp>
    </p:spTree>
    <p:extLst>
      <p:ext uri="{BB962C8B-B14F-4D97-AF65-F5344CB8AC3E}">
        <p14:creationId xmlns:p14="http://schemas.microsoft.com/office/powerpoint/2010/main" val="28762685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779" y="389312"/>
            <a:ext cx="1088772" cy="1088772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677334" y="1366058"/>
            <a:ext cx="8596668" cy="1320800"/>
          </a:xfrm>
        </p:spPr>
        <p:txBody>
          <a:bodyPr/>
          <a:lstStyle/>
          <a:p>
            <a:r>
              <a:rPr lang="en-GB" dirty="0"/>
              <a:t>How can you help? 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Read, read, read</a:t>
            </a:r>
          </a:p>
          <a:p>
            <a:r>
              <a:rPr lang="en-GB" dirty="0"/>
              <a:t>Model writing lists, letters etc… this is hard as we all use text and keyboards</a:t>
            </a:r>
          </a:p>
          <a:p>
            <a:r>
              <a:rPr lang="en-GB" dirty="0"/>
              <a:t>Gross and fine motor movements</a:t>
            </a:r>
          </a:p>
          <a:p>
            <a:r>
              <a:rPr lang="en-GB" dirty="0"/>
              <a:t>Skipping</a:t>
            </a:r>
          </a:p>
          <a:p>
            <a:r>
              <a:rPr lang="en-GB" dirty="0"/>
              <a:t>Praise, praise, praise</a:t>
            </a:r>
          </a:p>
          <a:p>
            <a:r>
              <a:rPr lang="en-GB" dirty="0"/>
              <a:t>Motivate rather than reward</a:t>
            </a:r>
          </a:p>
          <a:p>
            <a:r>
              <a:rPr lang="en-GB" dirty="0"/>
              <a:t>If rewarding, reward the effort</a:t>
            </a:r>
          </a:p>
          <a:p>
            <a:r>
              <a:rPr lang="en-GB" dirty="0"/>
              <a:t>Punctuation is key – capital letters and full stops</a:t>
            </a:r>
          </a:p>
          <a:p>
            <a:r>
              <a:rPr lang="en-GB" dirty="0"/>
              <a:t>What is the hook? </a:t>
            </a:r>
          </a:p>
        </p:txBody>
      </p:sp>
    </p:spTree>
    <p:extLst>
      <p:ext uri="{BB962C8B-B14F-4D97-AF65-F5344CB8AC3E}">
        <p14:creationId xmlns:p14="http://schemas.microsoft.com/office/powerpoint/2010/main" val="8036653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779" y="389312"/>
            <a:ext cx="1088772" cy="108877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048000" y="69106"/>
            <a:ext cx="6096000" cy="671978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b="1" dirty="0">
                <a:solidFill>
                  <a:srgbClr val="002451"/>
                </a:solidFill>
                <a:latin typeface="Calibri" panose="020F0502020204030204" pitchFamily="34" charset="0"/>
              </a:rPr>
              <a:t>Year 4s Favourite food</a:t>
            </a:r>
            <a:endParaRPr lang="en-GB" dirty="0">
              <a:solidFill>
                <a:srgbClr val="242424"/>
              </a:solidFill>
              <a:latin typeface="Segoe UI" panose="020B0502040204020203" pitchFamily="34" charset="0"/>
            </a:endParaRPr>
          </a:p>
          <a:p>
            <a:pPr>
              <a:spcAft>
                <a:spcPts val="800"/>
              </a:spcAft>
            </a:pPr>
            <a:r>
              <a:rPr lang="en-GB" dirty="0">
                <a:solidFill>
                  <a:srgbClr val="002451"/>
                </a:solidFill>
                <a:latin typeface="Calibri" panose="020F0502020204030204" pitchFamily="34" charset="0"/>
              </a:rPr>
              <a:t>I like pasta bake as </a:t>
            </a:r>
            <a:r>
              <a:rPr lang="en-GB" dirty="0" err="1">
                <a:solidFill>
                  <a:srgbClr val="002451"/>
                </a:solidFill>
                <a:latin typeface="Calibri" panose="020F0502020204030204" pitchFamily="34" charset="0"/>
              </a:rPr>
              <a:t>sizzly</a:t>
            </a:r>
            <a:r>
              <a:rPr lang="en-GB" dirty="0">
                <a:solidFill>
                  <a:srgbClr val="002451"/>
                </a:solidFill>
                <a:latin typeface="Calibri" panose="020F0502020204030204" pitchFamily="34" charset="0"/>
              </a:rPr>
              <a:t> as popping candy,</a:t>
            </a:r>
            <a:endParaRPr lang="en-GB" dirty="0">
              <a:solidFill>
                <a:srgbClr val="242424"/>
              </a:solidFill>
              <a:latin typeface="Segoe UI" panose="020B0502040204020203" pitchFamily="34" charset="0"/>
            </a:endParaRPr>
          </a:p>
          <a:p>
            <a:pPr>
              <a:spcAft>
                <a:spcPts val="800"/>
              </a:spcAft>
            </a:pPr>
            <a:r>
              <a:rPr lang="en-GB" dirty="0">
                <a:solidFill>
                  <a:srgbClr val="002451"/>
                </a:solidFill>
                <a:latin typeface="Calibri" panose="020F0502020204030204" pitchFamily="34" charset="0"/>
              </a:rPr>
              <a:t>I like strawberries as red as a ladybird,</a:t>
            </a:r>
            <a:endParaRPr lang="en-GB" dirty="0">
              <a:solidFill>
                <a:srgbClr val="242424"/>
              </a:solidFill>
              <a:latin typeface="Segoe UI" panose="020B0502040204020203" pitchFamily="34" charset="0"/>
            </a:endParaRPr>
          </a:p>
          <a:p>
            <a:pPr>
              <a:spcAft>
                <a:spcPts val="800"/>
              </a:spcAft>
            </a:pPr>
            <a:r>
              <a:rPr lang="en-GB" dirty="0">
                <a:solidFill>
                  <a:srgbClr val="002451"/>
                </a:solidFill>
                <a:latin typeface="Calibri" panose="020F0502020204030204" pitchFamily="34" charset="0"/>
              </a:rPr>
              <a:t>I like mashed potato as soft as play </a:t>
            </a:r>
            <a:r>
              <a:rPr lang="en-GB" dirty="0" err="1">
                <a:solidFill>
                  <a:srgbClr val="002451"/>
                </a:solidFill>
                <a:latin typeface="Calibri" panose="020F0502020204030204" pitchFamily="34" charset="0"/>
              </a:rPr>
              <a:t>doh</a:t>
            </a:r>
            <a:r>
              <a:rPr lang="en-GB" dirty="0">
                <a:solidFill>
                  <a:srgbClr val="002451"/>
                </a:solidFill>
                <a:latin typeface="Calibri" panose="020F0502020204030204" pitchFamily="34" charset="0"/>
              </a:rPr>
              <a:t>,</a:t>
            </a:r>
            <a:endParaRPr lang="en-GB" dirty="0">
              <a:solidFill>
                <a:srgbClr val="242424"/>
              </a:solidFill>
              <a:latin typeface="Segoe UI" panose="020B0502040204020203" pitchFamily="34" charset="0"/>
            </a:endParaRPr>
          </a:p>
          <a:p>
            <a:pPr>
              <a:spcAft>
                <a:spcPts val="800"/>
              </a:spcAft>
            </a:pPr>
            <a:r>
              <a:rPr lang="en-GB" dirty="0">
                <a:solidFill>
                  <a:srgbClr val="002451"/>
                </a:solidFill>
                <a:latin typeface="Calibri" panose="020F0502020204030204" pitchFamily="34" charset="0"/>
              </a:rPr>
              <a:t>I like pasta as swirly as a helter-skelter,</a:t>
            </a:r>
            <a:endParaRPr lang="en-GB" dirty="0">
              <a:solidFill>
                <a:srgbClr val="242424"/>
              </a:solidFill>
              <a:latin typeface="Segoe UI" panose="020B0502040204020203" pitchFamily="34" charset="0"/>
            </a:endParaRPr>
          </a:p>
          <a:p>
            <a:pPr>
              <a:spcAft>
                <a:spcPts val="800"/>
              </a:spcAft>
            </a:pPr>
            <a:r>
              <a:rPr lang="en-GB" dirty="0">
                <a:solidFill>
                  <a:srgbClr val="002451"/>
                </a:solidFill>
                <a:latin typeface="Calibri" panose="020F0502020204030204" pitchFamily="34" charset="0"/>
              </a:rPr>
              <a:t>I like bread as soft as a </a:t>
            </a:r>
            <a:r>
              <a:rPr lang="en-GB" dirty="0" err="1">
                <a:solidFill>
                  <a:srgbClr val="002451"/>
                </a:solidFill>
                <a:latin typeface="Calibri" panose="020F0502020204030204" pitchFamily="34" charset="0"/>
              </a:rPr>
              <a:t>Squishmallow</a:t>
            </a:r>
            <a:r>
              <a:rPr lang="en-GB" dirty="0">
                <a:solidFill>
                  <a:srgbClr val="002451"/>
                </a:solidFill>
                <a:latin typeface="Calibri" panose="020F0502020204030204" pitchFamily="34" charset="0"/>
              </a:rPr>
              <a:t> pillow</a:t>
            </a:r>
            <a:endParaRPr lang="en-GB" dirty="0">
              <a:solidFill>
                <a:srgbClr val="242424"/>
              </a:solidFill>
              <a:latin typeface="Segoe UI" panose="020B0502040204020203" pitchFamily="34" charset="0"/>
            </a:endParaRPr>
          </a:p>
          <a:p>
            <a:pPr>
              <a:spcAft>
                <a:spcPts val="800"/>
              </a:spcAft>
            </a:pPr>
            <a:r>
              <a:rPr lang="en-GB" dirty="0">
                <a:solidFill>
                  <a:srgbClr val="002451"/>
                </a:solidFill>
                <a:latin typeface="Calibri" panose="020F0502020204030204" pitchFamily="34" charset="0"/>
              </a:rPr>
              <a:t>I like pancakes as yellow as an emoji,</a:t>
            </a:r>
            <a:endParaRPr lang="en-GB" dirty="0">
              <a:solidFill>
                <a:srgbClr val="242424"/>
              </a:solidFill>
              <a:latin typeface="Segoe UI" panose="020B0502040204020203" pitchFamily="34" charset="0"/>
            </a:endParaRPr>
          </a:p>
          <a:p>
            <a:pPr>
              <a:spcAft>
                <a:spcPts val="800"/>
              </a:spcAft>
            </a:pPr>
            <a:r>
              <a:rPr lang="en-GB" dirty="0">
                <a:solidFill>
                  <a:srgbClr val="002451"/>
                </a:solidFill>
                <a:latin typeface="Calibri" panose="020F0502020204030204" pitchFamily="34" charset="0"/>
              </a:rPr>
              <a:t>I like ice cream as cold as an igloo,</a:t>
            </a:r>
            <a:endParaRPr lang="en-GB" dirty="0">
              <a:solidFill>
                <a:srgbClr val="242424"/>
              </a:solidFill>
              <a:latin typeface="Segoe UI" panose="020B0502040204020203" pitchFamily="34" charset="0"/>
            </a:endParaRPr>
          </a:p>
          <a:p>
            <a:pPr>
              <a:spcAft>
                <a:spcPts val="800"/>
              </a:spcAft>
            </a:pPr>
            <a:r>
              <a:rPr lang="en-GB" dirty="0">
                <a:solidFill>
                  <a:srgbClr val="002451"/>
                </a:solidFill>
                <a:latin typeface="Calibri" panose="020F0502020204030204" pitchFamily="34" charset="0"/>
              </a:rPr>
              <a:t>I like KFC as warm as kettle water,</a:t>
            </a:r>
            <a:endParaRPr lang="en-GB" dirty="0">
              <a:solidFill>
                <a:srgbClr val="242424"/>
              </a:solidFill>
              <a:latin typeface="Segoe UI" panose="020B0502040204020203" pitchFamily="34" charset="0"/>
            </a:endParaRPr>
          </a:p>
          <a:p>
            <a:pPr>
              <a:spcAft>
                <a:spcPts val="800"/>
              </a:spcAft>
            </a:pPr>
            <a:r>
              <a:rPr lang="en-GB" dirty="0">
                <a:solidFill>
                  <a:srgbClr val="002451"/>
                </a:solidFill>
                <a:latin typeface="Calibri" panose="020F0502020204030204" pitchFamily="34" charset="0"/>
              </a:rPr>
              <a:t>I like tasty pizza as round as a ball,</a:t>
            </a:r>
            <a:endParaRPr lang="en-GB" dirty="0">
              <a:solidFill>
                <a:srgbClr val="242424"/>
              </a:solidFill>
              <a:latin typeface="Segoe UI" panose="020B0502040204020203" pitchFamily="34" charset="0"/>
            </a:endParaRPr>
          </a:p>
          <a:p>
            <a:pPr>
              <a:spcAft>
                <a:spcPts val="800"/>
              </a:spcAft>
            </a:pPr>
            <a:r>
              <a:rPr lang="en-GB" dirty="0">
                <a:solidFill>
                  <a:srgbClr val="002451"/>
                </a:solidFill>
                <a:latin typeface="Calibri" panose="020F0502020204030204" pitchFamily="34" charset="0"/>
              </a:rPr>
              <a:t>I like pretzels as salty as seawater,</a:t>
            </a:r>
            <a:endParaRPr lang="en-GB" dirty="0">
              <a:solidFill>
                <a:srgbClr val="242424"/>
              </a:solidFill>
              <a:latin typeface="Segoe UI" panose="020B0502040204020203" pitchFamily="34" charset="0"/>
            </a:endParaRPr>
          </a:p>
          <a:p>
            <a:pPr>
              <a:spcAft>
                <a:spcPts val="800"/>
              </a:spcAft>
            </a:pPr>
            <a:r>
              <a:rPr lang="en-GB" dirty="0">
                <a:solidFill>
                  <a:srgbClr val="002451"/>
                </a:solidFill>
                <a:latin typeface="Calibri" panose="020F0502020204030204" pitchFamily="34" charset="0"/>
              </a:rPr>
              <a:t>I like blueberries as blue as Stitch!</a:t>
            </a:r>
            <a:endParaRPr lang="en-GB" dirty="0">
              <a:solidFill>
                <a:srgbClr val="242424"/>
              </a:solidFill>
              <a:latin typeface="Segoe UI" panose="020B0502040204020203" pitchFamily="34" charset="0"/>
            </a:endParaRPr>
          </a:p>
          <a:p>
            <a:pPr>
              <a:spcAft>
                <a:spcPts val="800"/>
              </a:spcAft>
            </a:pPr>
            <a:r>
              <a:rPr lang="en-GB" dirty="0">
                <a:solidFill>
                  <a:srgbClr val="002451"/>
                </a:solidFill>
                <a:latin typeface="Calibri" panose="020F0502020204030204" pitchFamily="34" charset="0"/>
              </a:rPr>
              <a:t>I like cherries as red as the devil’s heart,</a:t>
            </a:r>
            <a:endParaRPr lang="en-GB" dirty="0">
              <a:solidFill>
                <a:srgbClr val="242424"/>
              </a:solidFill>
              <a:latin typeface="Segoe UI" panose="020B0502040204020203" pitchFamily="34" charset="0"/>
            </a:endParaRPr>
          </a:p>
          <a:p>
            <a:pPr>
              <a:spcAft>
                <a:spcPts val="800"/>
              </a:spcAft>
            </a:pPr>
            <a:r>
              <a:rPr lang="en-GB" dirty="0">
                <a:solidFill>
                  <a:srgbClr val="002451"/>
                </a:solidFill>
                <a:latin typeface="Calibri" panose="020F0502020204030204" pitchFamily="34" charset="0"/>
              </a:rPr>
              <a:t>I like burgers as hot as Egypt,</a:t>
            </a:r>
            <a:endParaRPr lang="en-GB" dirty="0">
              <a:solidFill>
                <a:srgbClr val="242424"/>
              </a:solidFill>
              <a:latin typeface="Segoe UI" panose="020B0502040204020203" pitchFamily="34" charset="0"/>
            </a:endParaRPr>
          </a:p>
          <a:p>
            <a:pPr>
              <a:spcAft>
                <a:spcPts val="800"/>
              </a:spcAft>
            </a:pPr>
            <a:r>
              <a:rPr lang="en-GB" dirty="0">
                <a:solidFill>
                  <a:srgbClr val="002451"/>
                </a:solidFill>
                <a:latin typeface="Calibri" panose="020F0502020204030204" pitchFamily="34" charset="0"/>
              </a:rPr>
              <a:t>I like tomatoes as red as rouge,</a:t>
            </a:r>
            <a:endParaRPr lang="en-GB" dirty="0">
              <a:solidFill>
                <a:srgbClr val="242424"/>
              </a:solidFill>
              <a:latin typeface="Segoe UI" panose="020B0502040204020203" pitchFamily="34" charset="0"/>
            </a:endParaRPr>
          </a:p>
          <a:p>
            <a:pPr>
              <a:spcAft>
                <a:spcPts val="800"/>
              </a:spcAft>
            </a:pPr>
            <a:r>
              <a:rPr lang="en-GB" dirty="0">
                <a:solidFill>
                  <a:srgbClr val="002451"/>
                </a:solidFill>
                <a:latin typeface="Calibri" panose="020F0502020204030204" pitchFamily="34" charset="0"/>
              </a:rPr>
              <a:t>I like sushi as small as a mouse,</a:t>
            </a:r>
            <a:endParaRPr lang="en-GB" dirty="0">
              <a:solidFill>
                <a:srgbClr val="242424"/>
              </a:solidFill>
              <a:latin typeface="Segoe UI" panose="020B0502040204020203" pitchFamily="34" charset="0"/>
            </a:endParaRPr>
          </a:p>
          <a:p>
            <a:pPr>
              <a:spcAft>
                <a:spcPts val="800"/>
              </a:spcAft>
            </a:pPr>
            <a:r>
              <a:rPr lang="en-GB" dirty="0">
                <a:solidFill>
                  <a:srgbClr val="002451"/>
                </a:solidFill>
                <a:latin typeface="Calibri" panose="020F0502020204030204" pitchFamily="34" charset="0"/>
              </a:rPr>
              <a:t>I like cereal as sweet as honey,</a:t>
            </a:r>
            <a:endParaRPr lang="en-GB" dirty="0">
              <a:solidFill>
                <a:srgbClr val="242424"/>
              </a:solidFill>
              <a:latin typeface="Segoe UI" panose="020B0502040204020203" pitchFamily="34" charset="0"/>
            </a:endParaRPr>
          </a:p>
          <a:p>
            <a:pPr>
              <a:spcAft>
                <a:spcPts val="800"/>
              </a:spcAft>
            </a:pPr>
            <a:r>
              <a:rPr lang="en-GB" dirty="0">
                <a:solidFill>
                  <a:srgbClr val="002451"/>
                </a:solidFill>
                <a:latin typeface="Calibri" panose="020F0502020204030204" pitchFamily="34" charset="0"/>
              </a:rPr>
              <a:t>I like chewing gum as stretchy as slime.</a:t>
            </a:r>
            <a:endParaRPr lang="en-GB" b="0" i="0" dirty="0">
              <a:solidFill>
                <a:srgbClr val="242424"/>
              </a:solidFill>
              <a:effectLst/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59132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779" y="389312"/>
            <a:ext cx="1088772" cy="108877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048000" y="1443841"/>
            <a:ext cx="6096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en-GB" dirty="0">
                <a:solidFill>
                  <a:srgbClr val="002451"/>
                </a:solidFill>
                <a:latin typeface="Century Gothic" panose="020B0502020202020204" pitchFamily="34" charset="0"/>
              </a:rPr>
              <a:t>In a child's front pocket,</a:t>
            </a:r>
          </a:p>
          <a:p>
            <a:pPr fontAlgn="base"/>
            <a:r>
              <a:rPr lang="en-GB" dirty="0">
                <a:solidFill>
                  <a:srgbClr val="002451"/>
                </a:solidFill>
                <a:latin typeface="Century Gothic" panose="020B0502020202020204" pitchFamily="34" charset="0"/>
              </a:rPr>
              <a:t>You'll probably find toy rockets,</a:t>
            </a:r>
          </a:p>
          <a:p>
            <a:pPr fontAlgn="base"/>
            <a:r>
              <a:rPr lang="en-GB" dirty="0">
                <a:solidFill>
                  <a:srgbClr val="002451"/>
                </a:solidFill>
                <a:latin typeface="Century Gothic" panose="020B0502020202020204" pitchFamily="34" charset="0"/>
              </a:rPr>
              <a:t>Or a white mint sweet,</a:t>
            </a:r>
          </a:p>
          <a:p>
            <a:pPr fontAlgn="base"/>
            <a:r>
              <a:rPr lang="en-GB" dirty="0">
                <a:solidFill>
                  <a:srgbClr val="002451"/>
                </a:solidFill>
                <a:latin typeface="Century Gothic" panose="020B0502020202020204" pitchFamily="34" charset="0"/>
              </a:rPr>
              <a:t>That the child may eat,</a:t>
            </a:r>
          </a:p>
          <a:p>
            <a:pPr fontAlgn="base"/>
            <a:r>
              <a:rPr lang="en-GB" dirty="0">
                <a:solidFill>
                  <a:srgbClr val="002451"/>
                </a:solidFill>
                <a:latin typeface="Century Gothic" panose="020B0502020202020204" pitchFamily="34" charset="0"/>
              </a:rPr>
              <a:t>Or small iridescent bugs,</a:t>
            </a:r>
          </a:p>
          <a:p>
            <a:pPr fontAlgn="base"/>
            <a:r>
              <a:rPr lang="en-GB" dirty="0">
                <a:solidFill>
                  <a:srgbClr val="002451"/>
                </a:solidFill>
                <a:latin typeface="Century Gothic" panose="020B0502020202020204" pitchFamily="34" charset="0"/>
              </a:rPr>
              <a:t>That hide in toy mugs.</a:t>
            </a:r>
          </a:p>
          <a:p>
            <a:pPr fontAlgn="base"/>
            <a:br>
              <a:rPr lang="en-GB" dirty="0">
                <a:solidFill>
                  <a:srgbClr val="002451"/>
                </a:solidFill>
                <a:latin typeface="Century Gothic" panose="020B0502020202020204" pitchFamily="34" charset="0"/>
              </a:rPr>
            </a:br>
            <a:endParaRPr lang="en-GB" dirty="0">
              <a:solidFill>
                <a:srgbClr val="002451"/>
              </a:solidFill>
              <a:latin typeface="Century Gothic" panose="020B0502020202020204" pitchFamily="34" charset="0"/>
            </a:endParaRPr>
          </a:p>
          <a:p>
            <a:pPr fontAlgn="base"/>
            <a:r>
              <a:rPr lang="en-GB" dirty="0">
                <a:solidFill>
                  <a:srgbClr val="002451"/>
                </a:solidFill>
                <a:latin typeface="Century Gothic" panose="020B0502020202020204" pitchFamily="34" charset="0"/>
              </a:rPr>
              <a:t>Maybe some pocket money,</a:t>
            </a:r>
          </a:p>
          <a:p>
            <a:pPr fontAlgn="base"/>
            <a:r>
              <a:rPr lang="en-GB" dirty="0">
                <a:solidFill>
                  <a:srgbClr val="002451"/>
                </a:solidFill>
                <a:latin typeface="Century Gothic" panose="020B0502020202020204" pitchFamily="34" charset="0"/>
              </a:rPr>
              <a:t>Or a toy that is funny</a:t>
            </a:r>
          </a:p>
          <a:p>
            <a:pPr fontAlgn="base"/>
            <a:r>
              <a:rPr lang="en-GB" dirty="0">
                <a:solidFill>
                  <a:srgbClr val="002451"/>
                </a:solidFill>
                <a:latin typeface="Century Gothic" panose="020B0502020202020204" pitchFamily="34" charset="0"/>
              </a:rPr>
              <a:t>Or a shell from a snail,</a:t>
            </a:r>
          </a:p>
          <a:p>
            <a:pPr fontAlgn="base"/>
            <a:r>
              <a:rPr lang="en-GB" dirty="0">
                <a:solidFill>
                  <a:srgbClr val="002451"/>
                </a:solidFill>
                <a:latin typeface="Century Gothic" panose="020B0502020202020204" pitchFamily="34" charset="0"/>
              </a:rPr>
              <a:t>Or some lost mail,</a:t>
            </a:r>
          </a:p>
          <a:p>
            <a:pPr fontAlgn="base"/>
            <a:r>
              <a:rPr lang="en-GB" dirty="0">
                <a:solidFill>
                  <a:srgbClr val="002451"/>
                </a:solidFill>
                <a:latin typeface="Century Gothic" panose="020B0502020202020204" pitchFamily="34" charset="0"/>
              </a:rPr>
              <a:t>Some sea glass from the beach,</a:t>
            </a:r>
          </a:p>
          <a:p>
            <a:pPr fontAlgn="base"/>
            <a:r>
              <a:rPr lang="en-GB" dirty="0">
                <a:solidFill>
                  <a:srgbClr val="002451"/>
                </a:solidFill>
                <a:latin typeface="Century Gothic" panose="020B0502020202020204" pitchFamily="34" charset="0"/>
              </a:rPr>
              <a:t>Or slices from a peach!</a:t>
            </a:r>
          </a:p>
        </p:txBody>
      </p:sp>
    </p:spTree>
    <p:extLst>
      <p:ext uri="{BB962C8B-B14F-4D97-AF65-F5344CB8AC3E}">
        <p14:creationId xmlns:p14="http://schemas.microsoft.com/office/powerpoint/2010/main" val="31815691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779" y="389312"/>
            <a:ext cx="1088772" cy="1088772"/>
          </a:xfrm>
          <a:prstGeom prst="rect">
            <a:avLst/>
          </a:prstGeom>
        </p:spPr>
      </p:pic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Newspaper Club</a:t>
            </a:r>
          </a:p>
          <a:p>
            <a:r>
              <a:rPr lang="en-GB" dirty="0"/>
              <a:t>Library Club</a:t>
            </a:r>
          </a:p>
          <a:p>
            <a:r>
              <a:rPr lang="en-GB" dirty="0"/>
              <a:t>Drawing Club</a:t>
            </a:r>
          </a:p>
        </p:txBody>
      </p:sp>
    </p:spTree>
    <p:extLst>
      <p:ext uri="{BB962C8B-B14F-4D97-AF65-F5344CB8AC3E}">
        <p14:creationId xmlns:p14="http://schemas.microsoft.com/office/powerpoint/2010/main" val="34362605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779" y="389312"/>
            <a:ext cx="1088772" cy="1088772"/>
          </a:xfrm>
          <a:prstGeom prst="rect">
            <a:avLst/>
          </a:prstGeom>
        </p:spPr>
      </p:pic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 very difficult process</a:t>
            </a:r>
          </a:p>
          <a:p>
            <a:r>
              <a:rPr lang="en-GB" dirty="0"/>
              <a:t>Fighting with technology and instant gratification</a:t>
            </a:r>
          </a:p>
          <a:p>
            <a:r>
              <a:rPr lang="en-GB" dirty="0"/>
              <a:t>We are using more technology</a:t>
            </a:r>
          </a:p>
          <a:p>
            <a:r>
              <a:rPr lang="en-GB" dirty="0"/>
              <a:t>Start small, easy wins and build on each milestone achieved – carefully planned</a:t>
            </a:r>
          </a:p>
        </p:txBody>
      </p:sp>
    </p:spTree>
    <p:extLst>
      <p:ext uri="{BB962C8B-B14F-4D97-AF65-F5344CB8AC3E}">
        <p14:creationId xmlns:p14="http://schemas.microsoft.com/office/powerpoint/2010/main" val="17754771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779" y="389312"/>
            <a:ext cx="1088772" cy="1088772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Our UKS2 children</a:t>
            </a:r>
          </a:p>
          <a:p>
            <a:r>
              <a:rPr lang="en-GB" dirty="0"/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34638771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779" y="389312"/>
            <a:ext cx="1088772" cy="1088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6897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779" y="389312"/>
            <a:ext cx="1088772" cy="1088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42325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779" y="389312"/>
            <a:ext cx="1088772" cy="1088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916097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213</TotalTime>
  <Words>710</Words>
  <Application>Microsoft Office PowerPoint</Application>
  <PresentationFormat>Widescreen</PresentationFormat>
  <Paragraphs>95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Arial</vt:lpstr>
      <vt:lpstr>Calibri</vt:lpstr>
      <vt:lpstr>Century Gothic</vt:lpstr>
      <vt:lpstr>Segoe UI</vt:lpstr>
      <vt:lpstr>Trebuchet MS</vt:lpstr>
      <vt:lpstr>Wingdings 3</vt:lpstr>
      <vt:lpstr>Facet</vt:lpstr>
      <vt:lpstr>English workshop</vt:lpstr>
      <vt:lpstr>How we teach Reading and writing </vt:lpstr>
      <vt:lpstr>PowerPoint Presentation</vt:lpstr>
      <vt:lpstr>PowerPoint Presentation</vt:lpstr>
      <vt:lpstr>How you can help</vt:lpstr>
      <vt:lpstr>Writing</vt:lpstr>
      <vt:lpstr>PowerPoint Presentation</vt:lpstr>
      <vt:lpstr>PowerPoint Presentation</vt:lpstr>
      <vt:lpstr>How can you help?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Dorney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English workshop</dc:title>
  <dc:creator>Sharifah Jelany-Lee (Staff)</dc:creator>
  <cp:lastModifiedBy>Sharifah Jelany-Lee (Staff)</cp:lastModifiedBy>
  <cp:revision>12</cp:revision>
  <dcterms:created xsi:type="dcterms:W3CDTF">2024-02-08T14:22:48Z</dcterms:created>
  <dcterms:modified xsi:type="dcterms:W3CDTF">2024-09-30T15:52:37Z</dcterms:modified>
</cp:coreProperties>
</file>