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99" autoAdjust="0"/>
    <p:restoredTop sz="94854"/>
  </p:normalViewPr>
  <p:slideViewPr>
    <p:cSldViewPr snapToGrid="0" snapToObjects="1">
      <p:cViewPr varScale="1">
        <p:scale>
          <a:sx n="108" d="100"/>
          <a:sy n="108" d="100"/>
        </p:scale>
        <p:origin x="14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845004"/>
              </p:ext>
            </p:extLst>
          </p:nvPr>
        </p:nvGraphicFramePr>
        <p:xfrm>
          <a:off x="57126" y="516707"/>
          <a:ext cx="3140179" cy="4925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01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9292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is the Sun?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761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sun is a star at the centre of our solar system</a:t>
                      </a:r>
                      <a:endParaRPr lang="en-US" sz="1100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78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What is the solar system?</a:t>
                      </a:r>
                    </a:p>
                  </a:txBody>
                  <a:tcPr marL="74295" marR="74295" marT="37148" marB="37148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256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solar system has eight planets: Mercury, Venus, Earth, Mars, Jupiter, Saturn, Uranus and Neptune</a:t>
                      </a:r>
                      <a:endParaRPr lang="en-US" sz="1100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47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How is the Earth related to the Sun?</a:t>
                      </a:r>
                      <a:endParaRPr lang="en-US" sz="1100" dirty="0">
                        <a:solidFill>
                          <a:schemeClr val="bg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234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Earth orbits the Sun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Earth takes 1 year to orbit Earth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Earth is held in its orbit round the Sun by the Sun’s gravitational pull</a:t>
                      </a:r>
                      <a:endParaRPr lang="en-US" sz="1100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522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What is the Moon?</a:t>
                      </a:r>
                      <a:endParaRPr lang="en-US" sz="1100" dirty="0">
                        <a:solidFill>
                          <a:schemeClr val="bg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69340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A moon is the celestial body that orbits a planet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Earth has one moon; Jupiter has four Moons and numerous small ones</a:t>
                      </a:r>
                      <a:endParaRPr lang="en-US" sz="1100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26031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How is the Moon related to the Earth?</a:t>
                      </a:r>
                      <a:endParaRPr lang="en-US" sz="1100" dirty="0">
                        <a:solidFill>
                          <a:schemeClr val="bg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86482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moon orbits the Earth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 It takes about 28 days for the Moon to orbit the Earth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Moon is held in its orbit round the Earth’s gravitational pull.</a:t>
                      </a:r>
                      <a:endParaRPr lang="en-US" sz="1100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775885"/>
              </p:ext>
            </p:extLst>
          </p:nvPr>
        </p:nvGraphicFramePr>
        <p:xfrm>
          <a:off x="3217191" y="521869"/>
          <a:ext cx="3297656" cy="434413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68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8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0462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45777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432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Orbit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curved path of an object around a star.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767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Rotation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To turn or spin.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432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Solar System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A series of planets which orbits a star.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482148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Planet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A celestial body that revolves around the sun.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2148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Axis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A real or imaginary line on which something rotates.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2864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Galaxy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A huge collection of gas, dust and billions of stars and their solar systems.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432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Sun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star at the centre of a solar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32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Universe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Everything that exists anywhere.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432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Celestial body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An object in space.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4688212"/>
                  </a:ext>
                </a:extLst>
              </a:tr>
              <a:tr h="482148">
                <a:tc>
                  <a:txBody>
                    <a:bodyPr/>
                    <a:lstStyle/>
                    <a:p>
                      <a:r>
                        <a:rPr lang="en-GB" altLang="en-GB" sz="1100" b="0" dirty="0">
                          <a:latin typeface="Comic Sans MS" panose="030F0902030302020204" pitchFamily="66" charset="0"/>
                        </a:rPr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</a:rPr>
                        <a:t>Satellite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</a:rPr>
                        <a:t>Any celestial body orbiting around a planet or star.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272557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559923"/>
              </p:ext>
            </p:extLst>
          </p:nvPr>
        </p:nvGraphicFramePr>
        <p:xfrm>
          <a:off x="6554618" y="516707"/>
          <a:ext cx="3219722" cy="259260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696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4514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27620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</a:tblGrid>
              <a:tr h="301679"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Significant People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61913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702030302020204" pitchFamily="66" charset="0"/>
                        </a:rPr>
                        <a:t>Neil Armstrong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First man on the Moon in APOLLO 11 in 1969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16763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702030302020204" pitchFamily="66" charset="0"/>
                        </a:rPr>
                        <a:t>Tim Peake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Most recent Briton to go into Space in 2015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24640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702030302020204" pitchFamily="66" charset="0"/>
                        </a:rPr>
                        <a:t>Valentina Tereshkova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First woman in space on VOSTOK 6 in 1963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987614">
                <a:tc>
                  <a:txBody>
                    <a:bodyPr/>
                    <a:lstStyle/>
                    <a:p>
                      <a:r>
                        <a:rPr lang="en-US" sz="1100" b="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Comic Sans MS" panose="030F0702030302020204" pitchFamily="66" charset="0"/>
                        </a:rPr>
                        <a:t>Nicolaus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Comic Sans MS" panose="030F0702030302020204" pitchFamily="66" charset="0"/>
                        </a:rPr>
                        <a:t>Copernicus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Proposed the idea that the Sun was the centre of the universe (heliocentric)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E443B55-E897-B947-A382-B184B0E70402}"/>
              </a:ext>
            </a:extLst>
          </p:cNvPr>
          <p:cNvSpPr txBox="1"/>
          <p:nvPr/>
        </p:nvSpPr>
        <p:spPr>
          <a:xfrm>
            <a:off x="-2092235" y="61441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96A6F740-A9F2-9B49-B9E2-7E08BEB1E0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891813"/>
              </p:ext>
            </p:extLst>
          </p:nvPr>
        </p:nvGraphicFramePr>
        <p:xfrm>
          <a:off x="6574503" y="2895574"/>
          <a:ext cx="3179951" cy="182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9951">
                  <a:extLst>
                    <a:ext uri="{9D8B030D-6E8A-4147-A177-3AD203B41FA5}">
                      <a16:colId xmlns:a16="http://schemas.microsoft.com/office/drawing/2014/main" val="2320579096"/>
                    </a:ext>
                  </a:extLst>
                </a:gridCol>
              </a:tblGrid>
              <a:tr h="25837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902030302020204" pitchFamily="66" charset="0"/>
                        </a:rPr>
                        <a:t>The rotation of the Earth</a:t>
                      </a:r>
                      <a:endParaRPr lang="en-US" sz="14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061975"/>
                  </a:ext>
                </a:extLst>
              </a:tr>
              <a:tr h="152407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Earth spins on its own axis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 The Earth takes 24 hours (1 day) to completely rotate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Earth spins once in a day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side of the Earth facing the Sun is in daytime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Comic Sans MS" panose="030F0902030302020204" pitchFamily="66" charset="0"/>
                        </a:rPr>
                        <a:t>The side of the Earth facing away from the Sun is night time</a:t>
                      </a:r>
                      <a:endParaRPr lang="en-US" sz="1100" dirty="0"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818844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8CC8772-4C5A-404C-A0B7-B44819735FD1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688" y="48540"/>
            <a:ext cx="518198" cy="4681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70D7318-5DE1-4304-95B8-746CE9F229D8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6256" y="31986"/>
            <a:ext cx="518198" cy="468166"/>
          </a:xfrm>
          <a:prstGeom prst="rect">
            <a:avLst/>
          </a:prstGeom>
        </p:spPr>
      </p:pic>
      <p:graphicFrame>
        <p:nvGraphicFramePr>
          <p:cNvPr id="11" name="Table 14">
            <a:extLst>
              <a:ext uri="{FF2B5EF4-FFF2-40B4-BE49-F238E27FC236}">
                <a16:creationId xmlns:a16="http://schemas.microsoft.com/office/drawing/2014/main" id="{CB3CBDDD-7294-41D7-980E-30BCB75606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819834"/>
              </p:ext>
            </p:extLst>
          </p:nvPr>
        </p:nvGraphicFramePr>
        <p:xfrm>
          <a:off x="3307033" y="4831164"/>
          <a:ext cx="3207814" cy="1941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7814">
                  <a:extLst>
                    <a:ext uri="{9D8B030D-6E8A-4147-A177-3AD203B41FA5}">
                      <a16:colId xmlns:a16="http://schemas.microsoft.com/office/drawing/2014/main" val="2320579096"/>
                    </a:ext>
                  </a:extLst>
                </a:gridCol>
              </a:tblGrid>
              <a:tr h="38684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significant person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061975"/>
                  </a:ext>
                </a:extLst>
              </a:tr>
              <a:tr h="1508693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Galileo </a:t>
                      </a:r>
                      <a:r>
                        <a:rPr lang="en-GB" sz="1200" b="1" i="0" kern="1200" dirty="0" err="1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Galileo</a:t>
                      </a:r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His observations strengthened his belief in Copernicus' theory that Earth and all other planets revolve around the Sun. Most people in Galileo's time believed that the Earth was </a:t>
                      </a:r>
                      <a:r>
                        <a:rPr lang="en-GB" sz="1200" b="0" i="0" kern="120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centre 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of the universe and that the Sun and planets revolved around it.</a:t>
                      </a:r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818844"/>
                  </a:ext>
                </a:extLst>
              </a:tr>
            </a:tbl>
          </a:graphicData>
        </a:graphic>
      </p:graphicFrame>
      <p:pic>
        <p:nvPicPr>
          <p:cNvPr id="1026" name="Picture 2" descr="Galileo Contributions To Astronomy | Galileo's Birthday, Telescope,  Discoveries | Facts About Galileo | Star Walk">
            <a:extLst>
              <a:ext uri="{FF2B5EF4-FFF2-40B4-BE49-F238E27FC236}">
                <a16:creationId xmlns:a16="http://schemas.microsoft.com/office/drawing/2014/main" id="{CF5BFFFE-E802-4680-9F72-EBBDB2493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10" y="5545813"/>
            <a:ext cx="2310410" cy="117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Table 14">
            <a:extLst>
              <a:ext uri="{FF2B5EF4-FFF2-40B4-BE49-F238E27FC236}">
                <a16:creationId xmlns:a16="http://schemas.microsoft.com/office/drawing/2014/main" id="{0FFB9445-594D-4F5F-B1C0-6E1D7FF67D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944336"/>
              </p:ext>
            </p:extLst>
          </p:nvPr>
        </p:nvGraphicFramePr>
        <p:xfrm>
          <a:off x="6604689" y="4831164"/>
          <a:ext cx="2132911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2911">
                  <a:extLst>
                    <a:ext uri="{9D8B030D-6E8A-4147-A177-3AD203B41FA5}">
                      <a16:colId xmlns:a16="http://schemas.microsoft.com/office/drawing/2014/main" val="2320579096"/>
                    </a:ext>
                  </a:extLst>
                </a:gridCol>
              </a:tblGrid>
              <a:tr h="44361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Scientific Enquiry Skills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061975"/>
                  </a:ext>
                </a:extLst>
              </a:tr>
              <a:tr h="119776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b="0" dirty="0">
                          <a:latin typeface="Comic Sans MS" panose="030F0702030302020204" pitchFamily="66" charset="0"/>
                        </a:rPr>
                        <a:t>Observe the changing of the moon during the month – waxing and waning.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b="0" dirty="0"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b="0" dirty="0">
                          <a:latin typeface="Comic Sans MS" panose="030F0702030302020204" pitchFamily="66" charset="0"/>
                        </a:rPr>
                        <a:t>Identifying the order of the planets in our solar system.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18844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CFA54B9F-4FC2-6341-B0CF-CFC7E8A21239}"/>
              </a:ext>
            </a:extLst>
          </p:cNvPr>
          <p:cNvSpPr txBox="1"/>
          <p:nvPr/>
        </p:nvSpPr>
        <p:spPr>
          <a:xfrm>
            <a:off x="1130229" y="15431"/>
            <a:ext cx="810602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omic Sans MS" panose="030F0902030302020204" pitchFamily="66" charset="0"/>
              </a:rPr>
              <a:t>Science Knowledge Organiser – Earth and Space – Autumn Term 1 – Year 5</a:t>
            </a:r>
            <a:endParaRPr lang="en-US" sz="1600" dirty="0"/>
          </a:p>
        </p:txBody>
      </p:sp>
      <p:pic>
        <p:nvPicPr>
          <p:cNvPr id="17" name="Picture 16" descr="A red circle with a white eye&#10;&#10;Description automatically generated">
            <a:extLst>
              <a:ext uri="{FF2B5EF4-FFF2-40B4-BE49-F238E27FC236}">
                <a16:creationId xmlns:a16="http://schemas.microsoft.com/office/drawing/2014/main" id="{9AC37A61-606E-6D45-9727-0DD1E42FE8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14823" y="5307771"/>
            <a:ext cx="719207" cy="676141"/>
          </a:xfrm>
          <a:prstGeom prst="rect">
            <a:avLst/>
          </a:prstGeom>
        </p:spPr>
      </p:pic>
      <p:pic>
        <p:nvPicPr>
          <p:cNvPr id="19" name="Picture 18" descr="A pink circle with white circles&#10;&#10;Description automatically generated">
            <a:extLst>
              <a:ext uri="{FF2B5EF4-FFF2-40B4-BE49-F238E27FC236}">
                <a16:creationId xmlns:a16="http://schemas.microsoft.com/office/drawing/2014/main" id="{F4BCAE07-0AB0-5543-89E3-0F416EED09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24624" y="6021320"/>
            <a:ext cx="709406" cy="709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5127</TotalTime>
  <Words>470</Words>
  <Application>Microsoft Office PowerPoint</Application>
  <PresentationFormat>A4 Paper (210x297 mm)</PresentationFormat>
  <Paragraphs>75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88</cp:revision>
  <cp:lastPrinted>2017-10-30T10:21:12Z</cp:lastPrinted>
  <dcterms:created xsi:type="dcterms:W3CDTF">2017-10-15T20:56:30Z</dcterms:created>
  <dcterms:modified xsi:type="dcterms:W3CDTF">2024-12-18T17:56:32Z</dcterms:modified>
</cp:coreProperties>
</file>