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9" r:id="rId1"/>
  </p:sldMasterIdLst>
  <p:notesMasterIdLst>
    <p:notesMasterId r:id="rId3"/>
  </p:notesMasterIdLst>
  <p:sldIdLst>
    <p:sldId id="256" r:id="rId2"/>
  </p:sldIdLst>
  <p:sldSz cx="9906000" cy="6858000" type="A4"/>
  <p:notesSz cx="6805613" cy="99441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12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5854" autoAdjust="0"/>
    <p:restoredTop sz="94627"/>
  </p:normalViewPr>
  <p:slideViewPr>
    <p:cSldViewPr snapToGrid="0" snapToObjects="1">
      <p:cViewPr varScale="1">
        <p:scale>
          <a:sx n="111" d="100"/>
          <a:sy n="111" d="100"/>
        </p:scale>
        <p:origin x="1976" y="200"/>
      </p:cViewPr>
      <p:guideLst>
        <p:guide orient="horz" pos="2160"/>
        <p:guide pos="312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9099" cy="498932"/>
          </a:xfrm>
          <a:prstGeom prst="rect">
            <a:avLst/>
          </a:prstGeom>
        </p:spPr>
        <p:txBody>
          <a:bodyPr vert="horz" lIns="91440" tIns="45720" rIns="91440" bIns="45720" numCol="1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4939" y="0"/>
            <a:ext cx="2949099" cy="498932"/>
          </a:xfrm>
          <a:prstGeom prst="rect">
            <a:avLst/>
          </a:prstGeom>
        </p:spPr>
        <p:txBody>
          <a:bodyPr vert="horz" lIns="91440" tIns="45720" rIns="91440" bIns="45720" numCol="1" rtlCol="0"/>
          <a:lstStyle>
            <a:lvl1pPr algn="r">
              <a:defRPr sz="1200"/>
            </a:lvl1pPr>
          </a:lstStyle>
          <a:p>
            <a:fld id="{74DA69C8-F84C-2947-85D9-F4E475966ECC}" type="datetimeFigureOut">
              <a:rPr lang="en-US" smtClean="0"/>
              <a:t>6/15/25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79488" y="1243013"/>
            <a:ext cx="4846637" cy="33559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numCol="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0562" y="4785598"/>
            <a:ext cx="5444490" cy="3915489"/>
          </a:xfrm>
          <a:prstGeom prst="rect">
            <a:avLst/>
          </a:prstGeom>
        </p:spPr>
        <p:txBody>
          <a:bodyPr vert="horz" lIns="91440" tIns="45720" rIns="91440" bIns="45720" numCol="1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45170"/>
            <a:ext cx="2949099" cy="498931"/>
          </a:xfrm>
          <a:prstGeom prst="rect">
            <a:avLst/>
          </a:prstGeom>
        </p:spPr>
        <p:txBody>
          <a:bodyPr vert="horz" lIns="91440" tIns="45720" rIns="91440" bIns="45720" numCol="1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4939" y="9445170"/>
            <a:ext cx="2949099" cy="498931"/>
          </a:xfrm>
          <a:prstGeom prst="rect">
            <a:avLst/>
          </a:prstGeom>
        </p:spPr>
        <p:txBody>
          <a:bodyPr vert="horz" lIns="91440" tIns="45720" rIns="91440" bIns="45720" numCol="1" rtlCol="0" anchor="b"/>
          <a:lstStyle>
            <a:lvl1pPr algn="r">
              <a:defRPr sz="1200"/>
            </a:lvl1pPr>
          </a:lstStyle>
          <a:p>
            <a:fld id="{90C8F01E-995B-8848-96E4-13733EB6AAD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68436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 numCol="1"/>
          <a:lstStyle/>
          <a:p>
            <a:fld id="{9C5789CE-836E-B042-843F-5605E41F5001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728396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numCol="1"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 numCol="1"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6/15/25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6/15/25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numCol="1"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 numCol="1"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6/15/25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6/15/25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6/15/25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6/15/25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6/15/25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numCol="1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 numCol="1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 numCol="1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6/15/25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numCol="1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numCol="1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Drag picture to placeholder or click icon to add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 numCol="1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6/15/25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6/15/25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6/15/25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numCol="1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numCol="1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27089A-8636-F64C-9D23-B4C3EC8D4BA5}" type="datetimeFigureOut">
              <a:rPr lang="en-US" smtClean="0"/>
              <a:t>6/15/25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27629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microsoft.com/office/2007/relationships/hdphoto" Target="../media/hdphoto1.wdp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00650529"/>
              </p:ext>
            </p:extLst>
          </p:nvPr>
        </p:nvGraphicFramePr>
        <p:xfrm>
          <a:off x="65854" y="696850"/>
          <a:ext cx="3326704" cy="570993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2141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08688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81840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278430">
                <a:tc gridSpan="3">
                  <a:txBody>
                    <a:bodyPr/>
                    <a:lstStyle/>
                    <a:p>
                      <a:pPr marL="0" marR="0" lvl="0" indent="0" algn="ctr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b="1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Vocabulary</a:t>
                      </a:r>
                      <a:endParaRPr lang="en-US" sz="1100" dirty="0"/>
                    </a:p>
                  </a:txBody>
                  <a:tcPr marL="74295" marR="74295" marT="37148" marB="37148"/>
                </a:tc>
                <a:tc hMerge="1">
                  <a:txBody>
                    <a:bodyPr/>
                    <a:lstStyle/>
                    <a:p>
                      <a:endParaRPr lang="en-US" sz="1500" dirty="0"/>
                    </a:p>
                  </a:txBody>
                  <a:tcPr marL="74295" marR="74295" marT="37148" marB="37148"/>
                </a:tc>
                <a:tc hMerge="1">
                  <a:txBody>
                    <a:bodyPr/>
                    <a:lstStyle/>
                    <a:p>
                      <a:endParaRPr lang="en-US" sz="1500" dirty="0"/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60755">
                <a:tc>
                  <a:txBody>
                    <a:bodyPr/>
                    <a:lstStyle/>
                    <a:p>
                      <a:r>
                        <a:rPr lang="en-US" sz="1100" dirty="0"/>
                        <a:t>1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100" dirty="0"/>
                        <a:t>Fertilisation</a:t>
                      </a:r>
                      <a:r>
                        <a:rPr lang="en-GB" sz="11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1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dirty="0"/>
                        <a:t>the action or process of fertilizing an egg of a female mammal.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36335">
                <a:tc>
                  <a:txBody>
                    <a:bodyPr/>
                    <a:lstStyle/>
                    <a:p>
                      <a:r>
                        <a:rPr lang="en-US" sz="1100" dirty="0"/>
                        <a:t>2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Reproduce</a:t>
                      </a:r>
                      <a:endParaRPr lang="en-GB" sz="1100" dirty="0"/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dirty="0"/>
                        <a:t>To produce young – make more of the species.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60755">
                <a:tc>
                  <a:txBody>
                    <a:bodyPr/>
                    <a:lstStyle/>
                    <a:p>
                      <a:r>
                        <a:rPr lang="en-US" sz="1100" dirty="0"/>
                        <a:t>3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Gestation </a:t>
                      </a:r>
                      <a:endParaRPr lang="en-GB" sz="1100" dirty="0"/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dirty="0"/>
                        <a:t>The process</a:t>
                      </a:r>
                      <a:r>
                        <a:rPr lang="en-GB" sz="1100" baseline="0" dirty="0"/>
                        <a:t> or time when prenatal development takes place (length of pregnancy.)</a:t>
                      </a:r>
                      <a:endParaRPr lang="en-GB" sz="1100" dirty="0"/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723614">
                <a:tc>
                  <a:txBody>
                    <a:bodyPr/>
                    <a:lstStyle/>
                    <a:p>
                      <a:r>
                        <a:rPr lang="en-US" sz="1100" dirty="0"/>
                        <a:t>4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Mammal </a:t>
                      </a:r>
                      <a:endParaRPr lang="en-GB" sz="1100" dirty="0"/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dirty="0"/>
                        <a:t>A warm-blooded vertebrate animal, with hair or fur, giving birth to live young with mothers who feed them milk.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97896">
                <a:tc>
                  <a:txBody>
                    <a:bodyPr/>
                    <a:lstStyle/>
                    <a:p>
                      <a:r>
                        <a:rPr lang="en-US" sz="1100" dirty="0"/>
                        <a:t>5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100" dirty="0"/>
                        <a:t>Foetus 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dirty="0"/>
                        <a:t>An unborn or unhatched offspring of a mammal.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560755">
                <a:tc>
                  <a:txBody>
                    <a:bodyPr/>
                    <a:lstStyle/>
                    <a:p>
                      <a:r>
                        <a:rPr lang="en-US" sz="1100" dirty="0"/>
                        <a:t>6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dirty="0"/>
                        <a:t>Adolescence</a:t>
                      </a:r>
                    </a:p>
                    <a:p>
                      <a:endParaRPr lang="en-GB" sz="1100" dirty="0"/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dirty="0"/>
                        <a:t>The social and emotional stage of development</a:t>
                      </a:r>
                      <a:r>
                        <a:rPr lang="en-GB" sz="1100" baseline="0" dirty="0"/>
                        <a:t> between childhood and adulthood.</a:t>
                      </a:r>
                      <a:endParaRPr lang="en-GB" sz="1100" dirty="0"/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2332263478"/>
                  </a:ext>
                </a:extLst>
              </a:tr>
              <a:tr h="591271">
                <a:tc>
                  <a:txBody>
                    <a:bodyPr/>
                    <a:lstStyle/>
                    <a:p>
                      <a:r>
                        <a:rPr lang="en-US" sz="1100" dirty="0"/>
                        <a:t>7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dirty="0"/>
                        <a:t>Life expectancy 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dirty="0"/>
                        <a:t>The average period that you may expect to</a:t>
                      </a:r>
                      <a:r>
                        <a:rPr lang="en-GB" sz="1100" baseline="0" dirty="0"/>
                        <a:t> l</a:t>
                      </a:r>
                      <a:r>
                        <a:rPr lang="en-GB" sz="1100" dirty="0"/>
                        <a:t>ive.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68278743"/>
                  </a:ext>
                </a:extLst>
              </a:tr>
              <a:tr h="591271">
                <a:tc>
                  <a:txBody>
                    <a:bodyPr/>
                    <a:lstStyle/>
                    <a:p>
                      <a:r>
                        <a:rPr lang="en-US" sz="1100" dirty="0"/>
                        <a:t>8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dirty="0"/>
                        <a:t>Sperm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dirty="0"/>
                        <a:t>Sperm are the male reproductive cells.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3694246442"/>
                  </a:ext>
                </a:extLst>
              </a:tr>
              <a:tr h="591271">
                <a:tc>
                  <a:txBody>
                    <a:bodyPr/>
                    <a:lstStyle/>
                    <a:p>
                      <a:r>
                        <a:rPr lang="en-US" sz="1100" dirty="0"/>
                        <a:t>9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dirty="0"/>
                        <a:t>Egg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dirty="0"/>
                        <a:t>The female reproductive cell,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3501251036"/>
                  </a:ext>
                </a:extLst>
              </a:tr>
            </a:tbl>
          </a:graphicData>
        </a:graphic>
      </p:graphicFrame>
      <p:cxnSp>
        <p:nvCxnSpPr>
          <p:cNvPr id="5" name="Straight Connector 4"/>
          <p:cNvCxnSpPr/>
          <p:nvPr/>
        </p:nvCxnSpPr>
        <p:spPr>
          <a:xfrm>
            <a:off x="0" y="320283"/>
            <a:ext cx="9906000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96932392"/>
              </p:ext>
            </p:extLst>
          </p:nvPr>
        </p:nvGraphicFramePr>
        <p:xfrm>
          <a:off x="3519345" y="737509"/>
          <a:ext cx="3101477" cy="2740483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310147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618694">
                <a:tc>
                  <a:txBody>
                    <a:bodyPr/>
                    <a:lstStyle/>
                    <a:p>
                      <a:pPr algn="ctr"/>
                      <a:r>
                        <a:rPr lang="en-GB" sz="1800" b="1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What should I already know?</a:t>
                      </a:r>
                      <a:endParaRPr lang="en-GB" altLang="en-GB" dirty="0">
                        <a:latin typeface="+mn-lt"/>
                      </a:endParaRP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37600">
                <a:tc>
                  <a:txBody>
                    <a:bodyPr/>
                    <a:lstStyle/>
                    <a:p>
                      <a:pPr marL="0" lvl="0" indent="0" algn="l">
                        <a:lnSpc>
                          <a:spcPct val="107000"/>
                        </a:lnSpc>
                        <a:spcAft>
                          <a:spcPts val="800"/>
                        </a:spcAft>
                        <a:buFont typeface="Symbol" pitchFamily="2" charset="2"/>
                        <a:buNone/>
                      </a:pPr>
                      <a:r>
                        <a:rPr lang="en-GB" sz="1100" b="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 male gamete must fertilise a female gamete</a:t>
                      </a:r>
                      <a:r>
                        <a:rPr lang="en-GB" sz="1100" b="0" baseline="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in order to reproduce.</a:t>
                      </a:r>
                      <a:endParaRPr lang="en-GB" sz="1100" b="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14300" marR="114300" marT="0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20297">
                <a:tc>
                  <a:txBody>
                    <a:bodyPr/>
                    <a:lstStyle/>
                    <a:p>
                      <a:pPr marL="0" lvl="0" indent="0" algn="l">
                        <a:lnSpc>
                          <a:spcPct val="107000"/>
                        </a:lnSpc>
                        <a:spcAft>
                          <a:spcPts val="800"/>
                        </a:spcAft>
                        <a:buFont typeface="Symbol" pitchFamily="2" charset="2"/>
                        <a:buNone/>
                      </a:pPr>
                      <a:r>
                        <a:rPr lang="en-GB" sz="1100" b="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The human</a:t>
                      </a:r>
                      <a:r>
                        <a:rPr lang="en-GB" sz="1100" b="0" baseline="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life cycle - stages of development.</a:t>
                      </a:r>
                      <a:endParaRPr lang="en-GB" sz="1100" b="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14300" marR="114300" marT="0" marB="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32599">
                <a:tc>
                  <a:txBody>
                    <a:bodyPr/>
                    <a:lstStyle/>
                    <a:p>
                      <a:pPr marL="0" lvl="0" indent="0" algn="l">
                        <a:lnSpc>
                          <a:spcPct val="107000"/>
                        </a:lnSpc>
                        <a:spcAft>
                          <a:spcPts val="800"/>
                        </a:spcAft>
                        <a:buFont typeface="Symbol" pitchFamily="2" charset="2"/>
                        <a:buNone/>
                      </a:pPr>
                      <a:r>
                        <a:rPr lang="en-GB" sz="1100" b="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Humans</a:t>
                      </a:r>
                      <a:r>
                        <a:rPr lang="en-GB" sz="1100" b="0" baseline="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are a species of mammal.</a:t>
                      </a:r>
                      <a:endParaRPr lang="en-GB" sz="1100" b="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14300" marR="114300" marT="0" marB="0"/>
                </a:tc>
                <a:extLst>
                  <a:ext uri="{0D108BD9-81ED-4DB2-BD59-A6C34878D82A}">
                    <a16:rowId xmlns:a16="http://schemas.microsoft.com/office/drawing/2014/main" val="1631331280"/>
                  </a:ext>
                </a:extLst>
              </a:tr>
              <a:tr h="437600">
                <a:tc>
                  <a:txBody>
                    <a:bodyPr/>
                    <a:lstStyle/>
                    <a:p>
                      <a:pPr marL="0" lvl="0" indent="0" algn="l">
                        <a:lnSpc>
                          <a:spcPct val="107000"/>
                        </a:lnSpc>
                        <a:spcAft>
                          <a:spcPts val="800"/>
                        </a:spcAft>
                        <a:buFont typeface="Symbol" pitchFamily="2" charset="2"/>
                        <a:buNone/>
                      </a:pPr>
                      <a:r>
                        <a:rPr lang="en-GB" sz="110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Some of the key changes that take place during adolescence. </a:t>
                      </a:r>
                    </a:p>
                  </a:txBody>
                  <a:tcPr marL="114300" marR="114300" marT="0" marB="0"/>
                </a:tc>
                <a:extLst>
                  <a:ext uri="{0D108BD9-81ED-4DB2-BD59-A6C34878D82A}">
                    <a16:rowId xmlns:a16="http://schemas.microsoft.com/office/drawing/2014/main" val="2519547461"/>
                  </a:ext>
                </a:extLst>
              </a:tr>
              <a:tr h="242919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Tx/>
                        <a:buSzTx/>
                        <a:buFont typeface="Symbol" pitchFamily="2" charset="2"/>
                        <a:buNone/>
                        <a:tabLst/>
                        <a:defRPr/>
                      </a:pPr>
                      <a:r>
                        <a:rPr lang="en-GB" sz="110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 mammal</a:t>
                      </a:r>
                      <a:r>
                        <a:rPr lang="en-GB" sz="1100" baseline="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is fed milk in infancy..</a:t>
                      </a:r>
                      <a:endParaRPr lang="en-GB" sz="11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14300" marR="114300" marT="0" marB="0"/>
                </a:tc>
                <a:extLst>
                  <a:ext uri="{0D108BD9-81ED-4DB2-BD59-A6C34878D82A}">
                    <a16:rowId xmlns:a16="http://schemas.microsoft.com/office/drawing/2014/main" val="2014018732"/>
                  </a:ext>
                </a:extLst>
              </a:tr>
              <a:tr h="242919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Tx/>
                        <a:buSzTx/>
                        <a:buFont typeface="Symbol" pitchFamily="2" charset="2"/>
                        <a:buNone/>
                        <a:tabLst/>
                        <a:defRPr/>
                      </a:pPr>
                      <a:r>
                        <a:rPr lang="en-GB" sz="1100" dirty="0"/>
                        <a:t>Animals, including humans, have offspring which grow into adults. </a:t>
                      </a:r>
                      <a:endParaRPr lang="en-GB" sz="11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14300" marR="114300" marT="0" marB="0"/>
                </a:tc>
                <a:extLst>
                  <a:ext uri="{0D108BD9-81ED-4DB2-BD59-A6C34878D82A}">
                    <a16:rowId xmlns:a16="http://schemas.microsoft.com/office/drawing/2014/main" val="3160991759"/>
                  </a:ext>
                </a:extLst>
              </a:tr>
            </a:tbl>
          </a:graphicData>
        </a:graphic>
      </p:graphicFrame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87A16600-9CE5-7D4D-9238-FE903140D70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39751750"/>
              </p:ext>
            </p:extLst>
          </p:nvPr>
        </p:nvGraphicFramePr>
        <p:xfrm>
          <a:off x="6681756" y="734799"/>
          <a:ext cx="3158390" cy="3945370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340353">
                  <a:extLst>
                    <a:ext uri="{9D8B030D-6E8A-4147-A177-3AD203B41FA5}">
                      <a16:colId xmlns:a16="http://schemas.microsoft.com/office/drawing/2014/main" val="3034729171"/>
                    </a:ext>
                  </a:extLst>
                </a:gridCol>
                <a:gridCol w="2818037">
                  <a:extLst>
                    <a:ext uri="{9D8B030D-6E8A-4147-A177-3AD203B41FA5}">
                      <a16:colId xmlns:a16="http://schemas.microsoft.com/office/drawing/2014/main" val="771789285"/>
                    </a:ext>
                  </a:extLst>
                </a:gridCol>
              </a:tblGrid>
              <a:tr h="352315">
                <a:tc gridSpan="2">
                  <a:txBody>
                    <a:bodyPr/>
                    <a:lstStyle/>
                    <a:p>
                      <a:pPr algn="ctr"/>
                      <a:r>
                        <a:rPr lang="en-GB" sz="1800" b="1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Key</a:t>
                      </a:r>
                      <a:r>
                        <a:rPr lang="en-GB" sz="1800" b="1" kern="1200" baseline="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Knowledge </a:t>
                      </a:r>
                      <a:endParaRPr lang="en-US" sz="1800" dirty="0"/>
                    </a:p>
                  </a:txBody>
                  <a:tcPr marL="74295" marR="74295" marT="37148" marB="37148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06910169"/>
                  </a:ext>
                </a:extLst>
              </a:tr>
              <a:tr h="441095">
                <a:tc>
                  <a:txBody>
                    <a:bodyPr/>
                    <a:lstStyle/>
                    <a:p>
                      <a:r>
                        <a:rPr lang="en-US" sz="1100" b="0" dirty="0"/>
                        <a:t>1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Can name the different stages of the human life cycle.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401584818"/>
                  </a:ext>
                </a:extLst>
              </a:tr>
              <a:tr h="469720">
                <a:tc>
                  <a:txBody>
                    <a:bodyPr/>
                    <a:lstStyle/>
                    <a:p>
                      <a:r>
                        <a:rPr lang="en-US" sz="1100" b="0" dirty="0"/>
                        <a:t>2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Can describe the gestation period of different mammals.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1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075142700"/>
                  </a:ext>
                </a:extLst>
              </a:tr>
              <a:tr h="469720">
                <a:tc>
                  <a:txBody>
                    <a:bodyPr/>
                    <a:lstStyle/>
                    <a:p>
                      <a:r>
                        <a:rPr lang="en-US" sz="1100" b="0" dirty="0"/>
                        <a:t>3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Can explain the changes that take place to the body during puberty.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1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62453625"/>
                  </a:ext>
                </a:extLst>
              </a:tr>
              <a:tr h="469720">
                <a:tc>
                  <a:txBody>
                    <a:bodyPr/>
                    <a:lstStyle/>
                    <a:p>
                      <a:r>
                        <a:rPr lang="en-US" sz="1100" b="0" dirty="0"/>
                        <a:t>4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Can draw conclusions from data relating, for example, to the length or weight of a baby during its first year of life.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1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115756666"/>
                  </a:ext>
                </a:extLst>
              </a:tr>
              <a:tr h="469720">
                <a:tc>
                  <a:txBody>
                    <a:bodyPr/>
                    <a:lstStyle/>
                    <a:p>
                      <a:r>
                        <a:rPr lang="en-US" sz="1100" b="0"/>
                        <a:t>5</a:t>
                      </a:r>
                      <a:endParaRPr lang="en-US" sz="1100" b="0" dirty="0"/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Can explain some of the changes that happen in late adulthood.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1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4269350432"/>
                  </a:ext>
                </a:extLst>
              </a:tr>
              <a:tr h="469720">
                <a:tc>
                  <a:txBody>
                    <a:bodyPr/>
                    <a:lstStyle/>
                    <a:p>
                      <a:r>
                        <a:rPr lang="en-US" sz="1100" b="0" dirty="0"/>
                        <a:t>6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Understand most animals reproduce sexually. </a:t>
                      </a:r>
                      <a:r>
                        <a:rPr lang="en-GB" sz="1100" dirty="0"/>
                        <a:t>A sperm from the male fertilises the female egg. </a:t>
                      </a:r>
                      <a:r>
                        <a:rPr lang="en-GB" sz="11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753657209"/>
                  </a:ext>
                </a:extLst>
              </a:tr>
              <a:tr h="469720">
                <a:tc>
                  <a:txBody>
                    <a:bodyPr/>
                    <a:lstStyle/>
                    <a:p>
                      <a:r>
                        <a:rPr lang="en-US" sz="1100" b="0" dirty="0"/>
                        <a:t>7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1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38238284"/>
                  </a:ext>
                </a:extLst>
              </a:tr>
            </a:tbl>
          </a:graphicData>
        </a:graphic>
      </p:graphicFrame>
      <p:sp>
        <p:nvSpPr>
          <p:cNvPr id="10" name="Rectangle 1"/>
          <p:cNvSpPr>
            <a:spLocks noChangeArrowheads="1"/>
          </p:cNvSpPr>
          <p:nvPr/>
        </p:nvSpPr>
        <p:spPr bwMode="auto">
          <a:xfrm>
            <a:off x="549005" y="62716"/>
            <a:ext cx="8742320" cy="4924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kumimoji="0" lang="en-GB" altLang="en-US" sz="14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Calibri" pitchFamily="34" charset="0"/>
                <a:cs typeface="Arial" panose="020B0604020202020204" pitchFamily="34" charset="0"/>
              </a:rPr>
              <a:t>Science: </a:t>
            </a:r>
            <a:r>
              <a:rPr lang="en-GB" sz="1400" b="1" dirty="0">
                <a:latin typeface="Arial" panose="020B0604020202020204" pitchFamily="34" charset="0"/>
                <a:cs typeface="Arial" panose="020B0604020202020204" pitchFamily="34" charset="0"/>
              </a:rPr>
              <a:t> Animals including Humans     (Summer 2)      YEAR:  5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12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Calibri" pitchFamily="34" charset="0"/>
                <a:cs typeface="Arial" panose="020B0604020202020204" pitchFamily="34" charset="0"/>
              </a:rPr>
              <a:t> </a:t>
            </a:r>
            <a:endParaRPr kumimoji="0" lang="en-GB" altLang="en-US" sz="12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14" name="Picture 13"/>
          <p:cNvPicPr/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98582" l="1961" r="96732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300625" y="20866"/>
            <a:ext cx="518198" cy="510883"/>
          </a:xfrm>
          <a:prstGeom prst="rect">
            <a:avLst/>
          </a:prstGeom>
        </p:spPr>
      </p:pic>
      <p:pic>
        <p:nvPicPr>
          <p:cNvPr id="15" name="Picture 14"/>
          <p:cNvPicPr/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98582" l="1961" r="96732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9140443" y="10985"/>
            <a:ext cx="518198" cy="510883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683985" y="5143986"/>
            <a:ext cx="6222015" cy="1590416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706645" y="3606695"/>
            <a:ext cx="2726875" cy="17546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08953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5607</TotalTime>
  <Words>299</Words>
  <Application>Microsoft Macintosh PowerPoint</Application>
  <PresentationFormat>A4 Paper (210x297 mm)</PresentationFormat>
  <Paragraphs>52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Symbol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Jill Murphy | Year One | Autumn 2</dc:title>
  <dc:creator>Jon Brunskill</dc:creator>
  <cp:lastModifiedBy>Aatka Hussain</cp:lastModifiedBy>
  <cp:revision>88</cp:revision>
  <cp:lastPrinted>2017-10-30T10:21:12Z</cp:lastPrinted>
  <dcterms:created xsi:type="dcterms:W3CDTF">2017-10-15T20:56:30Z</dcterms:created>
  <dcterms:modified xsi:type="dcterms:W3CDTF">2025-06-15T09:53:23Z</dcterms:modified>
</cp:coreProperties>
</file>