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2" r:id="rId4"/>
    <p:sldId id="271" r:id="rId5"/>
    <p:sldId id="258" r:id="rId6"/>
    <p:sldId id="259" r:id="rId7"/>
    <p:sldId id="260" r:id="rId8"/>
    <p:sldId id="261" r:id="rId9"/>
    <p:sldId id="262" r:id="rId10"/>
    <p:sldId id="264" r:id="rId11"/>
    <p:sldId id="268" r:id="rId12"/>
    <p:sldId id="269" r:id="rId13"/>
    <p:sldId id="270" r:id="rId1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2" roundtripDataSignature="AMtx7mgX+V31Gwd07ida8ABgopzcAUKG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12ABF61-7107-45EF-9F5C-08C2821832D0}">
  <a:tblStyle styleId="{412ABF61-7107-45EF-9F5C-08C2821832D0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EF0EF"/>
          </a:solidFill>
        </a:fill>
      </a:tcStyle>
    </a:wholeTbl>
    <a:band1H>
      <a:tcTxStyle/>
      <a:tcStyle>
        <a:tcBdr/>
        <a:fill>
          <a:solidFill>
            <a:srgbClr val="DBDFDD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BDFDD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7cbbb2622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7cbbb2622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g27cbbb2622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  <a:defRPr sz="54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2040"/>
              <a:buNone/>
              <a:defRPr>
                <a:solidFill>
                  <a:srgbClr val="55556F"/>
                </a:solidFill>
              </a:defRPr>
            </a:lvl1pPr>
            <a:lvl2pPr lvl="1" algn="ctr">
              <a:spcBef>
                <a:spcPts val="400"/>
              </a:spcBef>
              <a:spcAft>
                <a:spcPts val="0"/>
              </a:spcAft>
              <a:buSzPts val="1700"/>
              <a:buNone/>
              <a:defRPr>
                <a:solidFill>
                  <a:srgbClr val="8B8B8D"/>
                </a:solidFill>
              </a:defRPr>
            </a:lvl2pPr>
            <a:lvl3pPr lvl="2" algn="ctr">
              <a:spcBef>
                <a:spcPts val="360"/>
              </a:spcBef>
              <a:spcAft>
                <a:spcPts val="0"/>
              </a:spcAft>
              <a:buSzPts val="1620"/>
              <a:buNone/>
              <a:defRPr>
                <a:solidFill>
                  <a:srgbClr val="8B8B8D"/>
                </a:solidFill>
              </a:defRPr>
            </a:lvl3pPr>
            <a:lvl4pPr lvl="3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B8B8D"/>
                </a:solidFill>
              </a:defRPr>
            </a:lvl4pPr>
            <a:lvl5pPr lvl="4" algn="ctr">
              <a:spcBef>
                <a:spcPts val="280"/>
              </a:spcBef>
              <a:spcAft>
                <a:spcPts val="0"/>
              </a:spcAft>
              <a:buSzPts val="1400"/>
              <a:buNone/>
              <a:defRPr>
                <a:solidFill>
                  <a:srgbClr val="8B8B8D"/>
                </a:solidFill>
              </a:defRPr>
            </a:lvl5pPr>
            <a:lvl6pPr lvl="5" algn="ctr">
              <a:spcBef>
                <a:spcPts val="260"/>
              </a:spcBef>
              <a:spcAft>
                <a:spcPts val="0"/>
              </a:spcAft>
              <a:buSzPts val="1300"/>
              <a:buNone/>
              <a:defRPr>
                <a:solidFill>
                  <a:srgbClr val="8B8B8D"/>
                </a:solidFill>
              </a:defRPr>
            </a:lvl6pPr>
            <a:lvl7pPr lvl="6" algn="ctr">
              <a:spcBef>
                <a:spcPts val="260"/>
              </a:spcBef>
              <a:spcAft>
                <a:spcPts val="0"/>
              </a:spcAft>
              <a:buSzPts val="1300"/>
              <a:buNone/>
              <a:defRPr>
                <a:solidFill>
                  <a:srgbClr val="8B8B8D"/>
                </a:solidFill>
              </a:defRPr>
            </a:lvl7pPr>
            <a:lvl8pPr lvl="7" algn="ctr">
              <a:spcBef>
                <a:spcPts val="260"/>
              </a:spcBef>
              <a:spcAft>
                <a:spcPts val="0"/>
              </a:spcAft>
              <a:buSzPts val="1300"/>
              <a:buNone/>
              <a:defRPr>
                <a:solidFill>
                  <a:srgbClr val="8B8B8D"/>
                </a:solidFill>
              </a:defRPr>
            </a:lvl8pPr>
            <a:lvl9pPr lvl="8" algn="ctr">
              <a:spcBef>
                <a:spcPts val="260"/>
              </a:spcBef>
              <a:spcAft>
                <a:spcPts val="0"/>
              </a:spcAft>
              <a:buSzPts val="1300"/>
              <a:buNone/>
              <a:defRPr>
                <a:solidFill>
                  <a:srgbClr val="8B8B8D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23" name="Google Shape;23;p16"/>
          <p:cNvCxnSpPr/>
          <p:nvPr/>
        </p:nvCxnSpPr>
        <p:spPr>
          <a:xfrm>
            <a:off x="685800" y="3398520"/>
            <a:ext cx="7848600" cy="1588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7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8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9"/>
          <p:cNvSpPr txBox="1"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Arial"/>
              <a:buNone/>
              <a:defRPr sz="4800" b="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040"/>
              <a:buNone/>
              <a:defRPr sz="2400">
                <a:solidFill>
                  <a:schemeClr val="lt2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40" name="Google Shape;40;p19"/>
          <p:cNvCxnSpPr/>
          <p:nvPr/>
        </p:nvCxnSpPr>
        <p:spPr>
          <a:xfrm>
            <a:off x="731520" y="4599432"/>
            <a:ext cx="7848600" cy="1588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457200" y="1673352"/>
            <a:ext cx="4038600" cy="4718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79730" algn="l">
              <a:spcBef>
                <a:spcPts val="560"/>
              </a:spcBef>
              <a:spcAft>
                <a:spcPts val="0"/>
              </a:spcAft>
              <a:buSzPts val="2380"/>
              <a:buChar char="•"/>
              <a:defRPr sz="28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•"/>
              <a:defRPr sz="24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body" idx="2"/>
          </p:nvPr>
        </p:nvSpPr>
        <p:spPr>
          <a:xfrm>
            <a:off x="4648200" y="1673352"/>
            <a:ext cx="4038600" cy="4718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79730" algn="l">
              <a:spcBef>
                <a:spcPts val="560"/>
              </a:spcBef>
              <a:spcAft>
                <a:spcPts val="0"/>
              </a:spcAft>
              <a:buSzPts val="2380"/>
              <a:buChar char="•"/>
              <a:defRPr sz="2800"/>
            </a:lvl1pPr>
            <a:lvl2pPr marL="914400" lvl="1" indent="-358140" algn="l">
              <a:spcBef>
                <a:spcPts val="480"/>
              </a:spcBef>
              <a:spcAft>
                <a:spcPts val="0"/>
              </a:spcAft>
              <a:buSzPts val="2040"/>
              <a:buChar char="•"/>
              <a:defRPr sz="24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1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body" idx="2"/>
          </p:nvPr>
        </p:nvSpPr>
        <p:spPr>
          <a:xfrm>
            <a:off x="457200" y="2438400"/>
            <a:ext cx="3931920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8140" algn="l">
              <a:spcBef>
                <a:spcPts val="480"/>
              </a:spcBef>
              <a:spcAft>
                <a:spcPts val="0"/>
              </a:spcAft>
              <a:buSzPts val="2040"/>
              <a:buChar char="•"/>
              <a:defRPr sz="24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•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body" idx="3"/>
          </p:nvPr>
        </p:nvSpPr>
        <p:spPr>
          <a:xfrm>
            <a:off x="4754880" y="1676400"/>
            <a:ext cx="3931920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body" idx="4"/>
          </p:nvPr>
        </p:nvSpPr>
        <p:spPr>
          <a:xfrm>
            <a:off x="4754880" y="2438400"/>
            <a:ext cx="3931920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8140" algn="l">
              <a:spcBef>
                <a:spcPts val="480"/>
              </a:spcBef>
              <a:spcAft>
                <a:spcPts val="0"/>
              </a:spcAft>
              <a:buSzPts val="2040"/>
              <a:buChar char="•"/>
              <a:defRPr sz="2400"/>
            </a:lvl1pPr>
            <a:lvl2pPr marL="914400" lvl="1" indent="-336550" algn="l">
              <a:spcBef>
                <a:spcPts val="400"/>
              </a:spcBef>
              <a:spcAft>
                <a:spcPts val="0"/>
              </a:spcAft>
              <a:buSzPts val="1700"/>
              <a:buChar char="•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57" name="Google Shape;57;p21"/>
          <p:cNvCxnSpPr/>
          <p:nvPr/>
        </p:nvCxnSpPr>
        <p:spPr>
          <a:xfrm rot="5400000">
            <a:off x="2217817" y="4045823"/>
            <a:ext cx="4709160" cy="794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  <a:defRPr sz="24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body" idx="1"/>
          </p:nvPr>
        </p:nvSpPr>
        <p:spPr>
          <a:xfrm>
            <a:off x="2971800" y="792080"/>
            <a:ext cx="5715000" cy="557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1320" algn="l">
              <a:spcBef>
                <a:spcPts val="640"/>
              </a:spcBef>
              <a:spcAft>
                <a:spcPts val="0"/>
              </a:spcAft>
              <a:buSzPts val="2720"/>
              <a:buChar char="•"/>
              <a:defRPr sz="3200"/>
            </a:lvl1pPr>
            <a:lvl2pPr marL="914400" lvl="1" indent="-379730" algn="l">
              <a:spcBef>
                <a:spcPts val="560"/>
              </a:spcBef>
              <a:spcAft>
                <a:spcPts val="0"/>
              </a:spcAft>
              <a:buSzPts val="2380"/>
              <a:buChar char="•"/>
              <a:defRPr sz="2800"/>
            </a:lvl2pPr>
            <a:lvl3pPr marL="1371600" lvl="2" indent="-365760" algn="l">
              <a:spcBef>
                <a:spcPts val="480"/>
              </a:spcBef>
              <a:spcAft>
                <a:spcPts val="0"/>
              </a:spcAft>
              <a:buSzPts val="216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body" idx="2"/>
          </p:nvPr>
        </p:nvSpPr>
        <p:spPr>
          <a:xfrm>
            <a:off x="457201" y="2130552"/>
            <a:ext cx="2139696" cy="4243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19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3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0" name="Google Shape;70;p23"/>
          <p:cNvCxnSpPr/>
          <p:nvPr/>
        </p:nvCxnSpPr>
        <p:spPr>
          <a:xfrm rot="5400000">
            <a:off x="-13116" y="3580206"/>
            <a:ext cx="5577840" cy="1588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4"/>
          <p:cNvSpPr txBox="1"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  <a:defRPr sz="24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>
            <a:spLocks noGrp="1"/>
          </p:cNvSpPr>
          <p:nvPr>
            <p:ph type="pic" idx="2"/>
          </p:nvPr>
        </p:nvSpPr>
        <p:spPr>
          <a:xfrm>
            <a:off x="2858610" y="838201"/>
            <a:ext cx="5904390" cy="5500456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12700" dir="5400000" algn="t" rotWithShape="0">
              <a:srgbClr val="000000">
                <a:alpha val="58823"/>
              </a:srgbClr>
            </a:outerShdw>
          </a:effectLst>
        </p:spPr>
      </p:sp>
      <p:sp>
        <p:nvSpPr>
          <p:cNvPr id="74" name="Google Shape;74;p24"/>
          <p:cNvSpPr txBox="1">
            <a:spLocks noGrp="1"/>
          </p:cNvSpPr>
          <p:nvPr>
            <p:ph type="body" idx="1"/>
          </p:nvPr>
        </p:nvSpPr>
        <p:spPr>
          <a:xfrm>
            <a:off x="457200" y="2133600"/>
            <a:ext cx="2139696" cy="424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19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02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5" name="Google Shape;75;p24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body" idx="1"/>
          </p:nvPr>
        </p:nvSpPr>
        <p:spPr>
          <a:xfrm rot="5400000">
            <a:off x="2133600" y="-76200"/>
            <a:ext cx="48768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5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6"/>
          <p:cNvSpPr txBox="1">
            <a:spLocks noGrp="1"/>
          </p:cNvSpPr>
          <p:nvPr>
            <p:ph type="title"/>
          </p:nvPr>
        </p:nvSpPr>
        <p:spPr>
          <a:xfrm rot="5400000">
            <a:off x="4724400" y="2514600"/>
            <a:ext cx="58674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6"/>
          <p:cNvSpPr txBox="1">
            <a:spLocks noGrp="1"/>
          </p:cNvSpPr>
          <p:nvPr>
            <p:ph type="body" idx="1"/>
          </p:nvPr>
        </p:nvSpPr>
        <p:spPr>
          <a:xfrm rot="5400000">
            <a:off x="533400" y="533400"/>
            <a:ext cx="58674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1pPr>
            <a:lvl2pPr marL="914400" lvl="1" indent="-325755" algn="l">
              <a:spcBef>
                <a:spcPts val="360"/>
              </a:spcBef>
              <a:spcAft>
                <a:spcPts val="0"/>
              </a:spcAft>
              <a:buSzPts val="1530"/>
              <a:buChar char="•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26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6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6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5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  <a:defRPr sz="4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814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04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65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7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31469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62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1150" algn="l" rtl="0">
              <a:spcBef>
                <a:spcPts val="26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1150" algn="l" rtl="0">
              <a:spcBef>
                <a:spcPts val="26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1150" algn="l" rtl="0">
              <a:spcBef>
                <a:spcPts val="26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1150" algn="l" rtl="0">
              <a:spcBef>
                <a:spcPts val="26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Arial"/>
              <a:buChar char="•"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5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4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dorneyschoolpta@gmail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mailto:office@dorneyschool.co.uk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"/>
          <p:cNvSpPr/>
          <p:nvPr/>
        </p:nvSpPr>
        <p:spPr>
          <a:xfrm>
            <a:off x="852189" y="2113395"/>
            <a:ext cx="751151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DORNEY SCHOOL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solidFill>
                  <a:srgbClr val="FFFFFF"/>
                </a:solidFill>
              </a:rPr>
              <a:t>We are a Forest school</a:t>
            </a:r>
            <a:endParaRPr sz="3600" dirty="0"/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8770" y="548680"/>
            <a:ext cx="1428949" cy="1428949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"/>
          <p:cNvSpPr txBox="1">
            <a:spLocks noGrp="1"/>
          </p:cNvSpPr>
          <p:nvPr>
            <p:ph type="subTitle" idx="1"/>
          </p:nvPr>
        </p:nvSpPr>
        <p:spPr>
          <a:xfrm>
            <a:off x="685800" y="3505200"/>
            <a:ext cx="7076535" cy="2212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3060"/>
              <a:buNone/>
            </a:pPr>
            <a:r>
              <a:rPr lang="en-GB" sz="6600" dirty="0">
                <a:solidFill>
                  <a:srgbClr val="FFFF00"/>
                </a:solidFill>
                <a:latin typeface="Baguet Script"/>
              </a:rPr>
              <a:t>Welcome to Year 2</a:t>
            </a:r>
            <a:endParaRPr lang="en-US" sz="6600" dirty="0">
              <a:solidFill>
                <a:srgbClr val="FFFF00"/>
              </a:solidFill>
              <a:latin typeface="Baguet Script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SzPts val="3060"/>
              <a:buNone/>
            </a:pPr>
            <a:r>
              <a:rPr lang="en-GB" sz="6600" dirty="0">
                <a:solidFill>
                  <a:srgbClr val="FFFF00"/>
                </a:solidFill>
                <a:latin typeface="Baguet Script"/>
              </a:rPr>
              <a:t>2024-25</a:t>
            </a:r>
            <a:endParaRPr sz="6600" dirty="0">
              <a:solidFill>
                <a:srgbClr val="FFFF00"/>
              </a:solidFill>
              <a:latin typeface="Baguet Scrip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00B050"/>
              </a:buClr>
              <a:buSzPts val="4000"/>
            </a:pPr>
            <a:r>
              <a:rPr lang="en-GB" sz="6000" b="1" u="sng" dirty="0">
                <a:solidFill>
                  <a:srgbClr val="00B050"/>
                </a:solidFill>
                <a:latin typeface="Baguet Script"/>
              </a:rPr>
              <a:t>Welcome back!</a:t>
            </a:r>
            <a:endParaRPr lang="en-US" sz="6000" dirty="0">
              <a:latin typeface="Baguet Script"/>
            </a:endParaRPr>
          </a:p>
        </p:txBody>
      </p:sp>
      <p:sp>
        <p:nvSpPr>
          <p:cNvPr id="102" name="Google Shape;102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indent="-192405">
              <a:spcBef>
                <a:spcPts val="0"/>
              </a:spcBef>
              <a:buSzPts val="2040"/>
            </a:pPr>
            <a:r>
              <a:rPr lang="en-GB" sz="2800" dirty="0">
                <a:latin typeface="Aptos"/>
              </a:rPr>
              <a:t>Your children have made a great start to what I know will be a fabulous year.</a:t>
            </a:r>
          </a:p>
          <a:p>
            <a:pPr marL="0" lvl="0" indent="0" algn="l" rtl="0">
              <a:spcBef>
                <a:spcPts val="444"/>
              </a:spcBef>
              <a:spcAft>
                <a:spcPts val="0"/>
              </a:spcAft>
              <a:buSzPts val="2040"/>
              <a:buNone/>
            </a:pPr>
            <a:endParaRPr sz="2800" dirty="0">
              <a:latin typeface="Aptos"/>
            </a:endParaRPr>
          </a:p>
          <a:p>
            <a:pPr marL="182880" lvl="0" indent="-192405" algn="l" rtl="0">
              <a:spcBef>
                <a:spcPts val="444"/>
              </a:spcBef>
              <a:spcAft>
                <a:spcPts val="0"/>
              </a:spcAft>
              <a:buSzPts val="2040"/>
              <a:buChar char="•"/>
            </a:pPr>
            <a:r>
              <a:rPr lang="en-GB" sz="2800" dirty="0">
                <a:latin typeface="Aptos"/>
              </a:rPr>
              <a:t>The team working in your child’s year group includes:</a:t>
            </a:r>
          </a:p>
          <a:p>
            <a:pPr marL="640080" lvl="1">
              <a:spcBef>
                <a:spcPts val="444"/>
              </a:spcBef>
              <a:buSzPts val="2040"/>
            </a:pPr>
            <a:r>
              <a:rPr lang="en-GB" sz="2400" dirty="0">
                <a:latin typeface="Aptos"/>
              </a:rPr>
              <a:t>Mrs. Kumar</a:t>
            </a:r>
          </a:p>
          <a:p>
            <a:pPr marL="640080" lvl="1">
              <a:spcBef>
                <a:spcPts val="444"/>
              </a:spcBef>
              <a:buSzPts val="2040"/>
            </a:pPr>
            <a:r>
              <a:rPr lang="en-GB" sz="2400" dirty="0">
                <a:latin typeface="Aptos"/>
              </a:rPr>
              <a:t>Mrs </a:t>
            </a:r>
            <a:r>
              <a:rPr lang="en-GB" sz="2400" dirty="0" err="1">
                <a:latin typeface="Aptos"/>
              </a:rPr>
              <a:t>Khakh</a:t>
            </a:r>
            <a:endParaRPr lang="en-GB" sz="2400" dirty="0">
              <a:latin typeface="Aptos"/>
            </a:endParaRPr>
          </a:p>
          <a:p>
            <a:pPr marL="640080" lvl="1">
              <a:spcBef>
                <a:spcPts val="444"/>
              </a:spcBef>
              <a:buSzPts val="2040"/>
            </a:pPr>
            <a:r>
              <a:rPr lang="en-GB" sz="2400" dirty="0">
                <a:latin typeface="Aptos"/>
              </a:rPr>
              <a:t>Mrs. Minhas</a:t>
            </a:r>
          </a:p>
          <a:p>
            <a:pPr marL="640080" lvl="1">
              <a:spcBef>
                <a:spcPts val="444"/>
              </a:spcBef>
              <a:buSzPts val="2040"/>
            </a:pPr>
            <a:r>
              <a:rPr lang="en-GB" sz="2400" dirty="0">
                <a:latin typeface="Aptos"/>
              </a:rPr>
              <a:t>Mrs Hughes/Mrs Lee (Fridays)</a:t>
            </a:r>
          </a:p>
          <a:p>
            <a:pPr marL="182880" indent="-62865">
              <a:spcBef>
                <a:spcPts val="444"/>
              </a:spcBef>
              <a:buSzPts val="2040"/>
              <a:buNone/>
            </a:pPr>
            <a:endParaRPr lang="en-GB" sz="2800" dirty="0">
              <a:latin typeface="Apto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B5DFB-6C90-4BB2-9015-2EC067969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Values and Ethos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6FA04-C46F-4B29-B122-D0BE2C688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2B2331E-E123-446C-99DD-D9657AE91AD0}"/>
              </a:ext>
            </a:extLst>
          </p:cNvPr>
          <p:cNvCxnSpPr/>
          <p:nvPr/>
        </p:nvCxnSpPr>
        <p:spPr>
          <a:xfrm>
            <a:off x="588397" y="2130950"/>
            <a:ext cx="80984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6A78818-F043-4355-BC11-21A0F1993878}"/>
              </a:ext>
            </a:extLst>
          </p:cNvPr>
          <p:cNvCxnSpPr/>
          <p:nvPr/>
        </p:nvCxnSpPr>
        <p:spPr>
          <a:xfrm flipV="1">
            <a:off x="576469" y="2600077"/>
            <a:ext cx="8110331" cy="556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8751BF2-9F8E-4E93-90FC-2F1FD6D67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195"/>
            <a:ext cx="9203631" cy="194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690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403C6D-4EB7-4EAA-BD52-B8E8724DF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765" y="2552128"/>
            <a:ext cx="8484819" cy="40713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F3B595C-0955-4A3B-9EF9-E51511629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80" y="713695"/>
            <a:ext cx="800169" cy="78645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213F4A-DBD0-45AF-9EE3-720DA7FCD0F6}"/>
              </a:ext>
            </a:extLst>
          </p:cNvPr>
          <p:cNvSpPr/>
          <p:nvPr/>
        </p:nvSpPr>
        <p:spPr>
          <a:xfrm>
            <a:off x="1121134" y="1073426"/>
            <a:ext cx="7378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At Dorney School, ours is an education of: equality, empathy, enquiry, energy and excellence</a:t>
            </a:r>
          </a:p>
        </p:txBody>
      </p:sp>
    </p:spTree>
    <p:extLst>
      <p:ext uri="{BB962C8B-B14F-4D97-AF65-F5344CB8AC3E}">
        <p14:creationId xmlns:p14="http://schemas.microsoft.com/office/powerpoint/2010/main" val="313192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000"/>
              <a:buFont typeface="Arial"/>
              <a:buNone/>
            </a:pPr>
            <a:r>
              <a:rPr lang="en-GB" sz="6000" b="1" u="sng" dirty="0">
                <a:solidFill>
                  <a:srgbClr val="00B050"/>
                </a:solidFill>
                <a:latin typeface="Baguet Script"/>
              </a:rPr>
              <a:t>Working Together</a:t>
            </a:r>
            <a:endParaRPr lang="en-US" sz="6000">
              <a:latin typeface="Baguet Script"/>
            </a:endParaRPr>
          </a:p>
        </p:txBody>
      </p:sp>
      <p:sp>
        <p:nvSpPr>
          <p:cNvPr id="108" name="Google Shape;108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182880" indent="-192405">
              <a:spcBef>
                <a:spcPts val="0"/>
              </a:spcBef>
              <a:buSzPts val="2040"/>
            </a:pPr>
            <a:r>
              <a:rPr lang="en-GB" dirty="0">
                <a:latin typeface="Aptos"/>
              </a:rPr>
              <a:t>All staff at Dorney are committed to providing the very best for your child. We ask that pupils support us by working their hardest and doing their best every day – they have made an excellent start to this already ☺ </a:t>
            </a:r>
            <a:endParaRPr lang="en-US">
              <a:latin typeface="Aptos"/>
            </a:endParaRPr>
          </a:p>
          <a:p>
            <a:pPr marL="0" lvl="0" indent="0" algn="l" rtl="0">
              <a:spcBef>
                <a:spcPts val="444"/>
              </a:spcBef>
              <a:spcAft>
                <a:spcPts val="0"/>
              </a:spcAft>
              <a:buSzPts val="2040"/>
              <a:buNone/>
            </a:pPr>
            <a:endParaRPr dirty="0">
              <a:latin typeface="Aptos"/>
            </a:endParaRPr>
          </a:p>
          <a:p>
            <a:pPr marL="182880" lvl="0" indent="-192405" algn="l" rtl="0">
              <a:spcBef>
                <a:spcPts val="444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We ask that parents and families support us by encouraging your children to be the best they can be at Dorney, by fostering a growth mindset, understanding that there may be occasions where things don’t go to plan and being positive about the school and learning.</a:t>
            </a:r>
            <a:endParaRPr dirty="0">
              <a:latin typeface="Aptos"/>
            </a:endParaRPr>
          </a:p>
          <a:p>
            <a:pPr marL="0" lvl="0" indent="0" algn="l" rtl="0">
              <a:spcBef>
                <a:spcPts val="444"/>
              </a:spcBef>
              <a:spcAft>
                <a:spcPts val="0"/>
              </a:spcAft>
              <a:buSzPts val="2040"/>
              <a:buNone/>
            </a:pPr>
            <a:endParaRPr dirty="0">
              <a:latin typeface="Aptos"/>
            </a:endParaRPr>
          </a:p>
          <a:p>
            <a:pPr marL="182880" lvl="0" indent="-192405" algn="l" rtl="0">
              <a:spcBef>
                <a:spcPts val="444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The class teacher is always the first port of call for any ideas, queries or concerns (we will return to how best get in touch later in the meeting.)</a:t>
            </a:r>
            <a:endParaRPr dirty="0">
              <a:latin typeface="Apto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>
            <a:spLocks noGrp="1"/>
          </p:cNvSpPr>
          <p:nvPr>
            <p:ph type="title"/>
          </p:nvPr>
        </p:nvSpPr>
        <p:spPr>
          <a:xfrm>
            <a:off x="457200" y="662796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00B050"/>
              </a:buClr>
              <a:buSzPct val="100000"/>
            </a:pPr>
            <a:r>
              <a:rPr lang="en-GB" sz="5400" b="1" u="sng" dirty="0">
                <a:solidFill>
                  <a:srgbClr val="00B050"/>
                </a:solidFill>
                <a:latin typeface="Baguet Script"/>
              </a:rPr>
              <a:t>What to expect in Year 2 - Organisation </a:t>
            </a:r>
            <a:endParaRPr lang="en-US" sz="5400">
              <a:latin typeface="Baguet Script"/>
            </a:endParaRPr>
          </a:p>
        </p:txBody>
      </p:sp>
      <p:sp>
        <p:nvSpPr>
          <p:cNvPr id="114" name="Google Shape;114;p4"/>
          <p:cNvSpPr txBox="1">
            <a:spLocks noGrp="1"/>
          </p:cNvSpPr>
          <p:nvPr>
            <p:ph type="body" idx="1"/>
          </p:nvPr>
        </p:nvSpPr>
        <p:spPr>
          <a:xfrm>
            <a:off x="198408" y="2002767"/>
            <a:ext cx="8847825" cy="477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indent="-182880">
              <a:spcBef>
                <a:spcPts val="0"/>
              </a:spcBef>
              <a:buSzPct val="85000"/>
            </a:pPr>
            <a:r>
              <a:rPr lang="en-GB" dirty="0">
                <a:latin typeface="Aptos"/>
              </a:rPr>
              <a:t>Gentle reminder of full school uniform (this includes hair accessories, and appropriate shoes).</a:t>
            </a: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PE days are </a:t>
            </a:r>
            <a:r>
              <a:rPr lang="en-GB" b="1" dirty="0">
                <a:latin typeface="Aptos"/>
              </a:rPr>
              <a:t>Monday </a:t>
            </a:r>
            <a:r>
              <a:rPr lang="en-GB" dirty="0">
                <a:latin typeface="Aptos"/>
              </a:rPr>
              <a:t>and </a:t>
            </a:r>
            <a:r>
              <a:rPr lang="en-GB" b="1" dirty="0">
                <a:latin typeface="Aptos"/>
              </a:rPr>
              <a:t>Friday</a:t>
            </a:r>
            <a:r>
              <a:rPr lang="en-GB" dirty="0">
                <a:latin typeface="Aptos"/>
              </a:rPr>
              <a:t>. </a:t>
            </a: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Water bottles should be named and filled with plain water only</a:t>
            </a: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Healthy snack (please be aware that we are a </a:t>
            </a:r>
            <a:r>
              <a:rPr lang="en-GB" b="1" dirty="0">
                <a:latin typeface="Aptos"/>
              </a:rPr>
              <a:t>nut free school</a:t>
            </a:r>
            <a:r>
              <a:rPr lang="en-GB" dirty="0">
                <a:latin typeface="Aptos"/>
              </a:rPr>
              <a:t>)</a:t>
            </a:r>
            <a:endParaRPr dirty="0">
              <a:latin typeface="Aptos"/>
            </a:endParaRP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Pencil case – basic equipment as requested. </a:t>
            </a:r>
            <a:endParaRPr dirty="0">
              <a:latin typeface="Aptos"/>
            </a:endParaRPr>
          </a:p>
          <a:p>
            <a:pPr marL="182880" lvl="0" indent="-182880" algn="l" rtl="0">
              <a:spcBef>
                <a:spcPts val="444"/>
              </a:spcBef>
              <a:spcAft>
                <a:spcPts val="0"/>
              </a:spcAft>
              <a:buSzPct val="85000"/>
              <a:buChar char="•"/>
            </a:pPr>
            <a:r>
              <a:rPr lang="en-GB" dirty="0">
                <a:latin typeface="Aptos"/>
              </a:rPr>
              <a:t>Healthy packed lunch if not booked for school lunch</a:t>
            </a:r>
            <a:endParaRPr dirty="0">
              <a:latin typeface="Aptos"/>
            </a:endParaRP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Reading books – changing day is </a:t>
            </a:r>
            <a:r>
              <a:rPr lang="en-GB" b="1" dirty="0">
                <a:latin typeface="Aptos"/>
              </a:rPr>
              <a:t>Thursday </a:t>
            </a:r>
            <a:r>
              <a:rPr lang="en-GB" dirty="0">
                <a:latin typeface="Aptos"/>
              </a:rPr>
              <a:t>– please have books in school every day with reading records. </a:t>
            </a:r>
          </a:p>
          <a:p>
            <a:pPr marL="182880" indent="-182880">
              <a:spcBef>
                <a:spcPts val="444"/>
              </a:spcBef>
              <a:buSzPct val="85000"/>
            </a:pPr>
            <a:r>
              <a:rPr lang="en-GB" dirty="0">
                <a:latin typeface="Aptos"/>
              </a:rPr>
              <a:t>Book swap /library day will be Monday – so book(s) will need to be brought in on this day.</a:t>
            </a:r>
            <a:endParaRPr dirty="0">
              <a:latin typeface="Aptos"/>
            </a:endParaRPr>
          </a:p>
          <a:p>
            <a:pPr marL="0" lvl="0" indent="0" algn="l" rtl="0">
              <a:spcBef>
                <a:spcPts val="444"/>
              </a:spcBef>
              <a:spcAft>
                <a:spcPts val="0"/>
              </a:spcAft>
              <a:buSzPct val="85000"/>
              <a:buNone/>
            </a:pPr>
            <a:endParaRPr dirty="0">
              <a:latin typeface="Apto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>
            <a:spLocks noGrp="1"/>
          </p:cNvSpPr>
          <p:nvPr>
            <p:ph type="title"/>
          </p:nvPr>
        </p:nvSpPr>
        <p:spPr>
          <a:xfrm>
            <a:off x="457200" y="677174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00B050"/>
              </a:buClr>
              <a:buSzPct val="100000"/>
            </a:pPr>
            <a:r>
              <a:rPr lang="en-GB" sz="5400" b="1" u="sng" dirty="0">
                <a:solidFill>
                  <a:srgbClr val="00B050"/>
                </a:solidFill>
                <a:latin typeface="Baguet Script"/>
              </a:rPr>
              <a:t>What to expect in Year 2 - Reading </a:t>
            </a:r>
            <a:endParaRPr lang="en-US" sz="5400" dirty="0">
              <a:latin typeface="Baguet Script"/>
            </a:endParaRPr>
          </a:p>
        </p:txBody>
      </p:sp>
      <p:sp>
        <p:nvSpPr>
          <p:cNvPr id="120" name="Google Shape;120;p5"/>
          <p:cNvSpPr txBox="1">
            <a:spLocks noGrp="1"/>
          </p:cNvSpPr>
          <p:nvPr>
            <p:ph type="body" idx="1"/>
          </p:nvPr>
        </p:nvSpPr>
        <p:spPr>
          <a:xfrm>
            <a:off x="457200" y="1930880"/>
            <a:ext cx="8229600" cy="4919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182880" indent="-172085">
              <a:spcBef>
                <a:spcPts val="0"/>
              </a:spcBef>
              <a:buSzPct val="85000"/>
            </a:pPr>
            <a:r>
              <a:rPr lang="en-GB" sz="2600" dirty="0">
                <a:latin typeface="Aptos"/>
              </a:rPr>
              <a:t>Reading books will be given out on a </a:t>
            </a:r>
            <a:r>
              <a:rPr lang="en-GB" sz="2600" b="1" dirty="0">
                <a:latin typeface="Aptos"/>
              </a:rPr>
              <a:t>Thursday </a:t>
            </a:r>
            <a:r>
              <a:rPr lang="en-GB" sz="2600" dirty="0">
                <a:latin typeface="Aptos"/>
              </a:rPr>
              <a:t>and will be changed the following week.</a:t>
            </a:r>
          </a:p>
          <a:p>
            <a:pPr marL="182880" indent="-172085">
              <a:spcBef>
                <a:spcPts val="364"/>
              </a:spcBef>
              <a:buSzPct val="85000"/>
            </a:pPr>
            <a:r>
              <a:rPr lang="en-GB" sz="2600" dirty="0">
                <a:latin typeface="Aptos"/>
              </a:rPr>
              <a:t>If you need more reading material, then children are welcome to ask and we will facilitate this.</a:t>
            </a:r>
            <a:endParaRPr dirty="0">
              <a:latin typeface="Aptos"/>
            </a:endParaRPr>
          </a:p>
          <a:p>
            <a:pPr marL="182880" indent="-172085">
              <a:spcBef>
                <a:spcPts val="364"/>
              </a:spcBef>
              <a:buSzPct val="85000"/>
            </a:pPr>
            <a:r>
              <a:rPr lang="en-GB" sz="2600" dirty="0">
                <a:latin typeface="Aptos"/>
              </a:rPr>
              <a:t>Try to aim to read with your child </a:t>
            </a:r>
            <a:r>
              <a:rPr lang="en-GB" sz="2600" b="1" dirty="0">
                <a:latin typeface="Aptos"/>
              </a:rPr>
              <a:t>at least </a:t>
            </a:r>
            <a:r>
              <a:rPr lang="en-GB" sz="2600" dirty="0">
                <a:latin typeface="Aptos"/>
              </a:rPr>
              <a:t>4 times a week. This will greatly support your child’s progress. </a:t>
            </a:r>
          </a:p>
          <a:p>
            <a:pPr marL="182880" lvl="0" indent="-172085" algn="l" rtl="0">
              <a:spcBef>
                <a:spcPts val="364"/>
              </a:spcBef>
              <a:spcAft>
                <a:spcPts val="0"/>
              </a:spcAft>
              <a:buSzPct val="85000"/>
              <a:buChar char="•"/>
            </a:pPr>
            <a:r>
              <a:rPr lang="en-GB" sz="2600" dirty="0">
                <a:latin typeface="Aptos"/>
              </a:rPr>
              <a:t>Do read </a:t>
            </a:r>
            <a:r>
              <a:rPr lang="en-GB" sz="2600" b="1" dirty="0">
                <a:latin typeface="Aptos"/>
              </a:rPr>
              <a:t>to</a:t>
            </a:r>
            <a:r>
              <a:rPr lang="en-GB" sz="2600" dirty="0">
                <a:latin typeface="Aptos"/>
              </a:rPr>
              <a:t> your child, and visit the local library </a:t>
            </a:r>
            <a:endParaRPr sz="2600" dirty="0">
              <a:latin typeface="Aptos"/>
            </a:endParaRPr>
          </a:p>
          <a:p>
            <a:pPr marL="182880" indent="-172085">
              <a:spcBef>
                <a:spcPts val="364"/>
              </a:spcBef>
              <a:buSzPct val="85000"/>
            </a:pPr>
            <a:r>
              <a:rPr lang="en-GB" sz="2600" dirty="0">
                <a:latin typeface="Aptos"/>
              </a:rPr>
              <a:t>In Year 2 we are continuing to decode words and focusing on reading with fluency and expression – this is why we ask children to read texts more than once. </a:t>
            </a:r>
          </a:p>
          <a:p>
            <a:pPr marL="182880" indent="-172085">
              <a:spcBef>
                <a:spcPts val="364"/>
              </a:spcBef>
              <a:buSzPct val="85000"/>
            </a:pPr>
            <a:r>
              <a:rPr lang="en-GB" sz="2600" dirty="0">
                <a:latin typeface="Aptos"/>
              </a:rPr>
              <a:t>Please record reading at home by writing comments on your child’s fluency or if they found the book particularly challenging.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>
            <a:spLocks noGrp="1"/>
          </p:cNvSpPr>
          <p:nvPr>
            <p:ph type="title"/>
          </p:nvPr>
        </p:nvSpPr>
        <p:spPr>
          <a:xfrm>
            <a:off x="457200" y="677174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00B050"/>
              </a:buClr>
              <a:buSzPct val="100000"/>
            </a:pPr>
            <a:r>
              <a:rPr lang="en-GB" sz="5400" b="1" u="sng" dirty="0">
                <a:solidFill>
                  <a:srgbClr val="00B050"/>
                </a:solidFill>
                <a:latin typeface="Baguet Script"/>
              </a:rPr>
              <a:t>What to expect in Year 2 – Home learning </a:t>
            </a:r>
            <a:endParaRPr lang="en-US" sz="5400" dirty="0">
              <a:latin typeface="Baguet Script"/>
            </a:endParaRPr>
          </a:p>
        </p:txBody>
      </p:sp>
      <p:sp>
        <p:nvSpPr>
          <p:cNvPr id="126" name="Google Shape;126;p6"/>
          <p:cNvSpPr txBox="1">
            <a:spLocks noGrp="1"/>
          </p:cNvSpPr>
          <p:nvPr>
            <p:ph type="body" idx="1"/>
          </p:nvPr>
        </p:nvSpPr>
        <p:spPr>
          <a:xfrm>
            <a:off x="457200" y="2017143"/>
            <a:ext cx="8229600" cy="4459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40080" lvl="1">
              <a:spcBef>
                <a:spcPts val="0"/>
              </a:spcBef>
              <a:buSzPct val="85000"/>
            </a:pPr>
            <a:endParaRPr lang="en-GB" sz="2200" dirty="0">
              <a:latin typeface="Aptos"/>
            </a:endParaRPr>
          </a:p>
          <a:p>
            <a:pPr marL="467360" lvl="0" indent="-457200" algn="l" rtl="0">
              <a:spcBef>
                <a:spcPts val="480"/>
              </a:spcBef>
              <a:spcAft>
                <a:spcPts val="0"/>
              </a:spcAft>
              <a:buSzPct val="85000"/>
            </a:pPr>
            <a:r>
              <a:rPr lang="en-GB" sz="2600" dirty="0">
                <a:latin typeface="Aptos"/>
              </a:rPr>
              <a:t>Home learning will be set on a Friday via Purple Mash (it will mainly be English and Maths, with occasional other subjects/topics), This will be due in the following Wednesday, again via Purple Mash.</a:t>
            </a:r>
            <a:endParaRPr sz="2600" dirty="0">
              <a:latin typeface="Aptos"/>
            </a:endParaRPr>
          </a:p>
          <a:p>
            <a:pPr marL="467360" indent="-457200">
              <a:spcBef>
                <a:spcPts val="480"/>
              </a:spcBef>
              <a:buSzPct val="85000"/>
            </a:pPr>
            <a:r>
              <a:rPr lang="en-GB" sz="2600" dirty="0">
                <a:latin typeface="Aptos"/>
              </a:rPr>
              <a:t>Spellings will be set on a Friday via Purple Mash. </a:t>
            </a:r>
          </a:p>
          <a:p>
            <a:pPr marL="467360" indent="-457200">
              <a:spcBef>
                <a:spcPts val="480"/>
              </a:spcBef>
              <a:buSzPct val="85000"/>
            </a:pPr>
            <a:r>
              <a:rPr lang="en-GB" sz="2600" dirty="0">
                <a:latin typeface="Aptos"/>
              </a:rPr>
              <a:t>Please also try to access TTRS regularly to build multiplication knowledge.</a:t>
            </a:r>
          </a:p>
          <a:p>
            <a:pPr marL="182880" lvl="0" indent="-52705" algn="l" rtl="0">
              <a:spcBef>
                <a:spcPts val="480"/>
              </a:spcBef>
              <a:spcAft>
                <a:spcPts val="0"/>
              </a:spcAft>
              <a:buSzPct val="85000"/>
            </a:pPr>
            <a:endParaRPr sz="2600" dirty="0">
              <a:latin typeface="Aptos"/>
            </a:endParaRPr>
          </a:p>
          <a:p>
            <a:pPr lvl="0" indent="-457200" algn="l" rtl="0">
              <a:spcBef>
                <a:spcPts val="480"/>
              </a:spcBef>
              <a:spcAft>
                <a:spcPts val="0"/>
              </a:spcAft>
              <a:buSzPct val="85000"/>
            </a:pPr>
            <a:endParaRPr sz="2600" dirty="0">
              <a:latin typeface="Apto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ct val="100000"/>
              <a:buFont typeface="Arial"/>
              <a:buNone/>
            </a:pPr>
            <a:r>
              <a:rPr lang="en-GB" sz="4400" b="1" u="sng" dirty="0">
                <a:solidFill>
                  <a:srgbClr val="00B050"/>
                </a:solidFill>
                <a:latin typeface="Baguet Script"/>
              </a:rPr>
              <a:t>Curriculum - Autumn Overview</a:t>
            </a:r>
            <a:endParaRPr sz="4400" b="1" u="sng" dirty="0">
              <a:solidFill>
                <a:srgbClr val="00B050"/>
              </a:solidFill>
              <a:latin typeface="Baguet Script"/>
            </a:endParaRPr>
          </a:p>
        </p:txBody>
      </p:sp>
      <p:sp>
        <p:nvSpPr>
          <p:cNvPr id="132" name="Google Shape;132;p7"/>
          <p:cNvSpPr txBox="1">
            <a:spLocks noGrp="1"/>
          </p:cNvSpPr>
          <p:nvPr>
            <p:ph type="body" idx="1"/>
          </p:nvPr>
        </p:nvSpPr>
        <p:spPr>
          <a:xfrm>
            <a:off x="311085" y="1524000"/>
            <a:ext cx="8375715" cy="49530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0" indent="0">
              <a:spcBef>
                <a:spcPts val="0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English</a:t>
            </a:r>
            <a:r>
              <a:rPr lang="en-GB" sz="3100" dirty="0">
                <a:latin typeface="Aptos"/>
              </a:rPr>
              <a:t> – </a:t>
            </a:r>
            <a:r>
              <a:rPr lang="en-GB" sz="2600" dirty="0"/>
              <a:t>We are Water Protectors by Carole Lindstrom and Michaela </a:t>
            </a:r>
            <a:r>
              <a:rPr lang="en-GB" sz="2600" dirty="0" err="1"/>
              <a:t>Goade</a:t>
            </a:r>
            <a:r>
              <a:rPr lang="en-GB" sz="2600" dirty="0"/>
              <a:t>, The Journey Home by </a:t>
            </a:r>
            <a:r>
              <a:rPr lang="en-GB" sz="2600" dirty="0" err="1"/>
              <a:t>Frann</a:t>
            </a:r>
            <a:r>
              <a:rPr lang="en-GB" sz="2600" dirty="0"/>
              <a:t> Preston-Gannon</a:t>
            </a:r>
          </a:p>
          <a:p>
            <a:pPr marL="0" indent="0">
              <a:spcBef>
                <a:spcPts val="0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Maths</a:t>
            </a:r>
            <a:r>
              <a:rPr lang="en-GB" sz="3100" dirty="0">
                <a:latin typeface="Aptos"/>
              </a:rPr>
              <a:t> – Place Value, Addition and Subtraction, Shape</a:t>
            </a:r>
          </a:p>
          <a:p>
            <a:pPr marL="0" indent="0">
              <a:spcBef>
                <a:spcPts val="0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Science</a:t>
            </a:r>
            <a:r>
              <a:rPr lang="en-GB" sz="3100" dirty="0">
                <a:latin typeface="Aptos"/>
              </a:rPr>
              <a:t> –</a:t>
            </a:r>
            <a:r>
              <a:rPr lang="en-GB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Animals Needs for survival , Humans</a:t>
            </a:r>
            <a:endParaRPr lang="en-GB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spcBef>
                <a:spcPts val="352"/>
              </a:spcBef>
              <a:buNone/>
            </a:pPr>
            <a:r>
              <a:rPr lang="en-GB" sz="3100" b="1" dirty="0" err="1">
                <a:latin typeface="Aptos"/>
              </a:rPr>
              <a:t>Geog</a:t>
            </a:r>
            <a:r>
              <a:rPr lang="en-GB" sz="3100" b="1" dirty="0">
                <a:latin typeface="Aptos"/>
              </a:rPr>
              <a:t>/History </a:t>
            </a:r>
            <a:r>
              <a:rPr lang="en-GB" sz="3100" dirty="0">
                <a:latin typeface="Aptos"/>
              </a:rPr>
              <a:t>– Seasons / Bonfire Night and the Great Fire of London </a:t>
            </a:r>
            <a:endParaRPr sz="2300" dirty="0">
              <a:latin typeface="Aptos"/>
            </a:endParaRPr>
          </a:p>
          <a:p>
            <a:pPr marL="0" lvl="0" indent="0" algn="l" rtl="0">
              <a:spcBef>
                <a:spcPts val="352"/>
              </a:spcBef>
              <a:spcAft>
                <a:spcPts val="0"/>
              </a:spcAft>
              <a:buSzPct val="85000"/>
              <a:buNone/>
            </a:pPr>
            <a:r>
              <a:rPr lang="en-GB" sz="3100" b="1" dirty="0">
                <a:latin typeface="Aptos"/>
              </a:rPr>
              <a:t>P.E. </a:t>
            </a:r>
            <a:r>
              <a:rPr lang="en-GB" sz="3100" dirty="0">
                <a:latin typeface="Aptos"/>
              </a:rPr>
              <a:t>– Fundamental movement skills (games), gym and dance</a:t>
            </a:r>
            <a:endParaRPr sz="2300" dirty="0">
              <a:latin typeface="Aptos"/>
            </a:endParaRPr>
          </a:p>
          <a:p>
            <a:pPr marL="0" indent="0">
              <a:spcBef>
                <a:spcPts val="352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Art/D.T </a:t>
            </a:r>
            <a:r>
              <a:rPr lang="en-GB" sz="3100" dirty="0">
                <a:latin typeface="Aptos"/>
              </a:rPr>
              <a:t>– ROAR project and viewfinders</a:t>
            </a:r>
            <a:endParaRPr lang="en-GB" sz="2300" dirty="0">
              <a:latin typeface="Aptos"/>
            </a:endParaRPr>
          </a:p>
          <a:p>
            <a:pPr marL="0" lvl="0" indent="0" algn="l" rtl="0">
              <a:spcBef>
                <a:spcPts val="352"/>
              </a:spcBef>
              <a:spcAft>
                <a:spcPts val="0"/>
              </a:spcAft>
              <a:buSzPct val="85000"/>
              <a:buNone/>
            </a:pPr>
            <a:r>
              <a:rPr lang="en-GB" sz="3100" b="1" dirty="0">
                <a:latin typeface="Aptos"/>
              </a:rPr>
              <a:t>PSHE</a:t>
            </a:r>
            <a:r>
              <a:rPr lang="en-GB" sz="3100" dirty="0">
                <a:latin typeface="Aptos"/>
              </a:rPr>
              <a:t> – Respectful relationships</a:t>
            </a:r>
            <a:endParaRPr sz="2300" dirty="0">
              <a:latin typeface="Aptos"/>
            </a:endParaRPr>
          </a:p>
          <a:p>
            <a:pPr marL="0" indent="0">
              <a:spcBef>
                <a:spcPts val="352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R.E. </a:t>
            </a:r>
            <a:r>
              <a:rPr lang="en-GB" sz="3100" dirty="0">
                <a:latin typeface="Aptos"/>
              </a:rPr>
              <a:t>– Christianity (Jesus's teachings and Christmas)</a:t>
            </a:r>
          </a:p>
          <a:p>
            <a:pPr marL="0" indent="0">
              <a:spcBef>
                <a:spcPts val="352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Computing</a:t>
            </a:r>
            <a:r>
              <a:rPr lang="en-GB" sz="3100" dirty="0">
                <a:latin typeface="Aptos"/>
              </a:rPr>
              <a:t> – Online safety and Coding</a:t>
            </a:r>
          </a:p>
          <a:p>
            <a:pPr marL="0" indent="0">
              <a:spcBef>
                <a:spcPts val="352"/>
              </a:spcBef>
              <a:buSzPct val="85000"/>
              <a:buNone/>
            </a:pPr>
            <a:r>
              <a:rPr lang="en-GB" sz="3100" b="1" dirty="0">
                <a:latin typeface="Aptos"/>
              </a:rPr>
              <a:t>Music </a:t>
            </a:r>
            <a:r>
              <a:rPr lang="en-GB" sz="3100">
                <a:latin typeface="Aptos"/>
              </a:rPr>
              <a:t>– Charanga </a:t>
            </a:r>
            <a:endParaRPr sz="2300" dirty="0">
              <a:latin typeface="Aptos"/>
            </a:endParaRPr>
          </a:p>
          <a:p>
            <a:pPr marL="0" lvl="0" indent="0" algn="l" rtl="0">
              <a:spcBef>
                <a:spcPts val="352"/>
              </a:spcBef>
              <a:spcAft>
                <a:spcPts val="0"/>
              </a:spcAft>
              <a:buSzPct val="85000"/>
              <a:buNone/>
            </a:pPr>
            <a:endParaRPr sz="3200" dirty="0">
              <a:latin typeface="Apto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457200" y="720306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ct val="100000"/>
              <a:buFont typeface="Arial"/>
              <a:buNone/>
            </a:pPr>
            <a:r>
              <a:rPr lang="en-GB" sz="5400" b="1" u="sng" dirty="0">
                <a:solidFill>
                  <a:srgbClr val="00B050"/>
                </a:solidFill>
                <a:latin typeface="Baguet Script"/>
              </a:rPr>
              <a:t>Curriculum – Knowledge Organisers</a:t>
            </a:r>
            <a:endParaRPr lang="en-US" sz="5400">
              <a:latin typeface="Baguet Script"/>
            </a:endParaRPr>
          </a:p>
        </p:txBody>
      </p:sp>
      <p:sp>
        <p:nvSpPr>
          <p:cNvPr id="144" name="Google Shape;144;p9"/>
          <p:cNvSpPr txBox="1">
            <a:spLocks noGrp="1"/>
          </p:cNvSpPr>
          <p:nvPr>
            <p:ph type="body" idx="1"/>
          </p:nvPr>
        </p:nvSpPr>
        <p:spPr>
          <a:xfrm>
            <a:off x="457200" y="1988389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82880" indent="-182880">
              <a:spcBef>
                <a:spcPts val="0"/>
              </a:spcBef>
              <a:buSzPts val="2040"/>
            </a:pPr>
            <a:r>
              <a:rPr lang="en-GB" dirty="0">
                <a:latin typeface="Aptos"/>
              </a:rPr>
              <a:t>We have been working hard in school to create knowledge organisers which are summaries of the key learning points and vocabulary connected to a topic. </a:t>
            </a:r>
            <a:endParaRPr lang="en-US">
              <a:latin typeface="Aptos"/>
            </a:endParaRPr>
          </a:p>
          <a:p>
            <a:pPr marL="182880" indent="-182880">
              <a:spcBef>
                <a:spcPts val="480"/>
              </a:spcBef>
              <a:buSzPts val="2040"/>
            </a:pPr>
            <a:r>
              <a:rPr lang="en-GB" dirty="0">
                <a:latin typeface="Aptos"/>
              </a:rPr>
              <a:t>We are currently using them to drive teaching in Science, Geography, History and RE (please see website) and are a great way for children to have a summary of their learning to look at during and after the topic. They are also a useful tool for you to see what children will be learning and how they may be supported at home.</a:t>
            </a:r>
            <a:endParaRPr dirty="0">
              <a:latin typeface="Apto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3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000"/>
              <a:buFont typeface="Arial"/>
              <a:buNone/>
            </a:pPr>
            <a:r>
              <a:rPr lang="en-GB" sz="6000" b="1" u="sng" dirty="0">
                <a:solidFill>
                  <a:srgbClr val="00B050"/>
                </a:solidFill>
                <a:latin typeface="Baguet Script"/>
              </a:rPr>
              <a:t>Communication</a:t>
            </a:r>
            <a:endParaRPr lang="en-US" sz="6000">
              <a:latin typeface="Baguet Script"/>
            </a:endParaRPr>
          </a:p>
        </p:txBody>
      </p:sp>
      <p:sp>
        <p:nvSpPr>
          <p:cNvPr id="185" name="Google Shape;185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182880" lvl="0" indent="-182880" algn="l" rtl="0">
              <a:spcBef>
                <a:spcPts val="0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We encourage you to raise any concern or pass on suggestions as early as possible, so we can work as a team to support your child.</a:t>
            </a:r>
            <a:endParaRPr lang="en-US" dirty="0">
              <a:latin typeface="Aptos"/>
            </a:endParaRPr>
          </a:p>
          <a:p>
            <a:pPr marL="182880" lvl="0" indent="-182880" algn="l" rtl="0">
              <a:spcBef>
                <a:spcPts val="480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The first port of call if you have a worry is the class teacher where possible.</a:t>
            </a:r>
            <a:endParaRPr dirty="0">
              <a:latin typeface="Aptos"/>
            </a:endParaRPr>
          </a:p>
          <a:p>
            <a:pPr marL="182880" indent="-182880">
              <a:spcBef>
                <a:spcPts val="480"/>
              </a:spcBef>
              <a:buSzPts val="2040"/>
            </a:pPr>
            <a:r>
              <a:rPr lang="en-GB" dirty="0">
                <a:latin typeface="Aptos"/>
              </a:rPr>
              <a:t>Best time to catch us face to face is at the end of the day for a quick query or we can arrange a time to sit down and meet if more appropriate. </a:t>
            </a:r>
            <a:endParaRPr>
              <a:latin typeface="Aptos"/>
            </a:endParaRPr>
          </a:p>
          <a:p>
            <a:pPr marL="182880" lvl="0" indent="-182880" algn="l" rtl="0">
              <a:spcBef>
                <a:spcPts val="480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You can also reach us by emailing the school office or leaving a message on the school voicemail service. We will get back to you as soon as we can</a:t>
            </a:r>
            <a:endParaRPr dirty="0">
              <a:latin typeface="Aptos"/>
            </a:endParaRPr>
          </a:p>
          <a:p>
            <a:pPr marL="182880" lvl="0" indent="-182880" algn="l" rtl="0">
              <a:spcBef>
                <a:spcPts val="480"/>
              </a:spcBef>
              <a:spcAft>
                <a:spcPts val="0"/>
              </a:spcAft>
              <a:buSzPts val="2040"/>
              <a:buChar char="•"/>
            </a:pPr>
            <a:r>
              <a:rPr lang="en-GB" dirty="0">
                <a:latin typeface="Aptos"/>
              </a:rPr>
              <a:t>We are committed to building a positive partnership, so please do get in touch if you think it could be helpful</a:t>
            </a:r>
            <a:endParaRPr dirty="0">
              <a:latin typeface="Apto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7cbbb2622b_0_0"/>
          <p:cNvSpPr txBox="1"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Baguet Script"/>
              </a:rPr>
              <a:t>Parent-Teacher Association</a:t>
            </a:r>
            <a:endParaRPr lang="en-US" sz="4800">
              <a:latin typeface="Baguet Script"/>
            </a:endParaRPr>
          </a:p>
        </p:txBody>
      </p:sp>
      <p:sp>
        <p:nvSpPr>
          <p:cNvPr id="192" name="Google Shape;192;g27cbbb2622b_0_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r>
              <a:rPr lang="en-GB" dirty="0">
                <a:latin typeface="Aptos"/>
              </a:rPr>
              <a:t>Friendly and welcoming group</a:t>
            </a:r>
            <a:endParaRPr lang="en-US"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All parents are automatically members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Organises events for vital fundraising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Vacancies for roles or general help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Can you offer additional help for events?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We need you!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Infrequent meetings are mainly virtual</a:t>
            </a:r>
            <a:endParaRPr dirty="0">
              <a:latin typeface="Aptos"/>
            </a:endParaRPr>
          </a:p>
          <a:p>
            <a:pPr marL="457200" lvl="0" indent="-325755" algn="l" rtl="0">
              <a:spcBef>
                <a:spcPts val="0"/>
              </a:spcBef>
              <a:spcAft>
                <a:spcPts val="0"/>
              </a:spcAft>
              <a:buSzPts val="1530"/>
              <a:buChar char="•"/>
            </a:pPr>
            <a:r>
              <a:rPr lang="en-GB" dirty="0">
                <a:latin typeface="Aptos"/>
              </a:rPr>
              <a:t>Get in touch:</a:t>
            </a:r>
            <a:endParaRPr dirty="0">
              <a:latin typeface="Aptos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latin typeface="Apto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dorneyschoolpta@gmail.com</a:t>
            </a:r>
            <a:endParaRPr dirty="0">
              <a:solidFill>
                <a:schemeClr val="hlink"/>
              </a:solidFill>
              <a:latin typeface="Aptos"/>
            </a:endParaRPr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latin typeface="Apto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office@dorneyschool.co.uk</a:t>
            </a:r>
            <a:endParaRPr dirty="0">
              <a:solidFill>
                <a:schemeClr val="hlink"/>
              </a:solidFill>
              <a:latin typeface="Aptos"/>
            </a:endParaRPr>
          </a:p>
          <a:p>
            <a:r>
              <a:rPr lang="en-GB" dirty="0">
                <a:latin typeface="Aptos"/>
              </a:rPr>
              <a:t>Would be amazing to get parents from underrepresented groups</a:t>
            </a:r>
            <a:endParaRPr dirty="0">
              <a:latin typeface="Aptos"/>
            </a:endParaRPr>
          </a:p>
        </p:txBody>
      </p:sp>
      <p:pic>
        <p:nvPicPr>
          <p:cNvPr id="193" name="Google Shape;193;g27cbbb2622b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47733" y="1402444"/>
            <a:ext cx="1887926" cy="21023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4"/>
          <p:cNvSpPr txBox="1">
            <a:spLocks noGrp="1"/>
          </p:cNvSpPr>
          <p:nvPr>
            <p:ph type="title"/>
          </p:nvPr>
        </p:nvSpPr>
        <p:spPr>
          <a:xfrm>
            <a:off x="529087" y="1439175"/>
            <a:ext cx="8229600" cy="2629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000"/>
              <a:buFont typeface="Arial"/>
              <a:buNone/>
            </a:pPr>
            <a:r>
              <a:rPr lang="en-GB" sz="9600" b="1" dirty="0">
                <a:solidFill>
                  <a:srgbClr val="00B050"/>
                </a:solidFill>
                <a:latin typeface="Baguet Script"/>
              </a:rPr>
              <a:t>Thank you for listening</a:t>
            </a:r>
            <a:endParaRPr lang="en-US" sz="9600">
              <a:latin typeface="Baguet Scrip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928</Words>
  <Application>Microsoft Office PowerPoint</Application>
  <PresentationFormat>On-screen Show (4:3)</PresentationFormat>
  <Paragraphs>75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Baguet Script</vt:lpstr>
      <vt:lpstr>Calibri</vt:lpstr>
      <vt:lpstr>Clarity</vt:lpstr>
      <vt:lpstr>PowerPoint Presentation</vt:lpstr>
      <vt:lpstr>Welcome back!</vt:lpstr>
      <vt:lpstr>Values and Ethos</vt:lpstr>
      <vt:lpstr>PowerPoint Presentation</vt:lpstr>
      <vt:lpstr>Working Together</vt:lpstr>
      <vt:lpstr>What to expect in Year 2 - Organisation </vt:lpstr>
      <vt:lpstr>What to expect in Year 2 - Reading </vt:lpstr>
      <vt:lpstr>What to expect in Year 2 – Home learning </vt:lpstr>
      <vt:lpstr>Curriculum - Autumn Overview</vt:lpstr>
      <vt:lpstr>Curriculum – Knowledge Organisers</vt:lpstr>
      <vt:lpstr>Communication</vt:lpstr>
      <vt:lpstr>Parent-Teacher Association</vt:lpstr>
      <vt:lpstr>Thank you for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Owen Lloyd</dc:creator>
  <cp:lastModifiedBy>Sharifah Jelany-Lee (Staff)</cp:lastModifiedBy>
  <cp:revision>190</cp:revision>
  <dcterms:created xsi:type="dcterms:W3CDTF">2019-09-08T09:58:26Z</dcterms:created>
  <dcterms:modified xsi:type="dcterms:W3CDTF">2024-09-26T11:03:22Z</dcterms:modified>
</cp:coreProperties>
</file>