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4"/>
  </p:notesMasterIdLst>
  <p:sldIdLst>
    <p:sldId id="256" r:id="rId2"/>
    <p:sldId id="257" r:id="rId3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6090" autoAdjust="0"/>
    <p:restoredTop sz="94627"/>
  </p:normalViewPr>
  <p:slideViewPr>
    <p:cSldViewPr snapToGrid="0" snapToObjects="1">
      <p:cViewPr varScale="1">
        <p:scale>
          <a:sx n="109" d="100"/>
          <a:sy n="109" d="100"/>
        </p:scale>
        <p:origin x="196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11/1/2021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294" tIns="45647" rIns="91294" bIns="45647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83974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11/1/2021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79545" y="529378"/>
            <a:ext cx="7429500" cy="273090"/>
          </a:xfrm>
        </p:spPr>
        <p:txBody>
          <a:bodyPr numCol="1">
            <a:noAutofit/>
          </a:bodyPr>
          <a:lstStyle/>
          <a:p>
            <a:r>
              <a:rPr lang="en-US" sz="1800" b="1" dirty="0"/>
              <a:t>Year 3  History Knowledge </a:t>
            </a:r>
            <a:r>
              <a:rPr lang="en-US" sz="1800" b="1" dirty="0" err="1"/>
              <a:t>Organiser</a:t>
            </a:r>
            <a:r>
              <a:rPr lang="en-US" sz="1800" b="1" dirty="0"/>
              <a:t> - Stone Age to Iron Age – Autumn 2 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2529176"/>
              </p:ext>
            </p:extLst>
          </p:nvPr>
        </p:nvGraphicFramePr>
        <p:xfrm>
          <a:off x="258546" y="886413"/>
          <a:ext cx="6135345" cy="36861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353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19986"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kern="1200" dirty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Key Knowledge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5755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omic Sans MS" panose="030F0702030302020204" pitchFamily="66" charset="0"/>
                        </a:rPr>
                        <a:t>B.C. means before Christ. A date such as 3000BC means 3000 years before the year 1 AD (there was no year zero)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omic Sans MS" panose="030F0702030302020204" pitchFamily="66" charset="0"/>
                        </a:rPr>
                        <a:t>A.D. – means Anno Domini in Latin which means ‘in the year of our lord’. A date 2021 mean 2021 years after Jesus is believed to have been born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u="none" dirty="0">
                          <a:latin typeface="Comic Sans MS" panose="030F0702030302020204" pitchFamily="66" charset="0"/>
                        </a:rPr>
                        <a:t>Important Time Periods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1" u="none" dirty="0"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u="none" dirty="0">
                          <a:latin typeface="Comic Sans MS" panose="030F0702030302020204" pitchFamily="66" charset="0"/>
                        </a:rPr>
                        <a:t>Stone Age </a:t>
                      </a:r>
                      <a:r>
                        <a:rPr lang="en-GB" sz="1200" b="0" u="none" dirty="0">
                          <a:latin typeface="Comic Sans MS" panose="030F0702030302020204" pitchFamily="66" charset="0"/>
                        </a:rPr>
                        <a:t>– When the first humans began to live in Europe. They used stones as tools. This time period was split into 3 eras - </a:t>
                      </a:r>
                      <a:r>
                        <a:rPr lang="en-GB" sz="1200" b="1" u="none" kern="1200" dirty="0" err="1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Paleolithic</a:t>
                      </a:r>
                      <a:r>
                        <a:rPr lang="en-GB" sz="1200" b="0" u="none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200" b="0" u="none" kern="1200" dirty="0" smtClean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(Old </a:t>
                      </a:r>
                      <a:r>
                        <a:rPr lang="en-GB" sz="1200" b="0" u="none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Stone Age), </a:t>
                      </a:r>
                      <a:r>
                        <a:rPr lang="en-GB" sz="1200" b="1" u="none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Mesolithic</a:t>
                      </a:r>
                      <a:r>
                        <a:rPr lang="en-GB" sz="1200" b="0" u="none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200" b="0" u="none" kern="1200" dirty="0" smtClean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(Middle </a:t>
                      </a:r>
                      <a:r>
                        <a:rPr lang="en-GB" sz="1200" b="0" u="none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Stone Age), and </a:t>
                      </a:r>
                      <a:r>
                        <a:rPr lang="en-GB" sz="1200" b="1" u="none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Neolithic</a:t>
                      </a:r>
                      <a:r>
                        <a:rPr lang="en-GB" sz="1200" b="0" u="none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200" b="0" u="none" kern="1200" dirty="0" smtClean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(New </a:t>
                      </a:r>
                      <a:r>
                        <a:rPr lang="en-GB" sz="1200" b="0" u="none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Stone </a:t>
                      </a:r>
                      <a:r>
                        <a:rPr lang="en-GB" sz="1200" b="0" u="none" kern="1200" dirty="0" smtClean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Age)</a:t>
                      </a:r>
                      <a:endParaRPr lang="en-GB" sz="1200" b="0" u="none" kern="1200" dirty="0">
                        <a:solidFill>
                          <a:schemeClr val="dk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u="none" dirty="0"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u="none" dirty="0">
                          <a:latin typeface="Comic Sans MS" panose="030F0702030302020204" pitchFamily="66" charset="0"/>
                        </a:rPr>
                        <a:t>Bronze Age </a:t>
                      </a:r>
                      <a:r>
                        <a:rPr lang="en-GB" sz="1200" b="0" u="none" dirty="0">
                          <a:latin typeface="Comic Sans MS" panose="030F0702030302020204" pitchFamily="66" charset="0"/>
                        </a:rPr>
                        <a:t>– In this era, metals were used to make hunting tools. Humans also began to farm.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u="none" dirty="0"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u="none" dirty="0">
                          <a:latin typeface="Comic Sans MS" panose="030F0702030302020204" pitchFamily="66" charset="0"/>
                        </a:rPr>
                        <a:t>Iron Age </a:t>
                      </a:r>
                      <a:r>
                        <a:rPr lang="en-GB" sz="1200" b="0" u="none" dirty="0">
                          <a:latin typeface="Comic Sans MS" panose="030F0702030302020204" pitchFamily="66" charset="0"/>
                        </a:rPr>
                        <a:t>– Humans now used iron to make tools, and farmed instead of hunting. They lived in communities.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u="none" dirty="0">
                          <a:latin typeface="Comic Sans MS" panose="030F0702030302020204" pitchFamily="66" charset="0"/>
                        </a:rPr>
                        <a:t>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0442" y="292771"/>
            <a:ext cx="518205" cy="51210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86093" y="292771"/>
            <a:ext cx="518205" cy="51210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76A4EA7-6418-4B9E-B3A9-BB8E35171A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91063" y="840979"/>
            <a:ext cx="3156391" cy="6012889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771EDE70-8A4D-42F1-878C-DC7811A20C9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8546" y="4601165"/>
            <a:ext cx="3345891" cy="1204077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05455D50-3D49-4974-B83D-8450BD6F276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8545" y="5724695"/>
            <a:ext cx="3260831" cy="1129173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CE1BBB9-7A21-45A9-9330-E661E55F59B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09316" y="4732737"/>
            <a:ext cx="1551210" cy="1983915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D14EF7A8-E028-46CE-AF9A-7D65BACBC4B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38354" y="4763386"/>
            <a:ext cx="1355537" cy="195326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858000" y="962744"/>
            <a:ext cx="114300" cy="15266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7710128" y="2266936"/>
            <a:ext cx="114300" cy="15266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7771718" y="4524834"/>
            <a:ext cx="114300" cy="15266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0" y="365316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E2EE518C-6102-49BE-B008-574283E84812}"/>
              </a:ext>
            </a:extLst>
          </p:cNvPr>
          <p:cNvSpPr txBox="1"/>
          <p:nvPr/>
        </p:nvSpPr>
        <p:spPr>
          <a:xfrm>
            <a:off x="3296159" y="438624"/>
            <a:ext cx="3892750" cy="36933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800" b="1" kern="1200" dirty="0">
                <a:solidFill>
                  <a:schemeClr val="bg1"/>
                </a:solidFill>
                <a:latin typeface="Comic Sans MS" panose="030F0702030302020204" pitchFamily="66" charset="0"/>
                <a:ea typeface="+mn-ea"/>
                <a:cs typeface="+mn-cs"/>
              </a:rPr>
              <a:t>Key Diagrams/Pictures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A8B232C9-E51F-4A01-9423-99A5845F82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876" y="6048028"/>
            <a:ext cx="9684248" cy="704886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DA96825B-66F7-4CD0-B579-EA6C6A36D97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96159" y="812506"/>
            <a:ext cx="3892750" cy="1695537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82AC270F-7B25-4D8D-9FFA-14B99DCC23A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51564" y="399453"/>
            <a:ext cx="2654436" cy="4007056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1DB66AEF-F602-43F3-9528-B7A3BE9FC7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88093" y="4406509"/>
            <a:ext cx="1438680" cy="1664355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D3DBD484-8C18-4C48-BDAA-2D6B8028F84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96159" y="2508043"/>
            <a:ext cx="3955405" cy="1856734"/>
          </a:xfrm>
          <a:prstGeom prst="rect">
            <a:avLst/>
          </a:prstGeom>
        </p:spPr>
      </p:pic>
      <p:graphicFrame>
        <p:nvGraphicFramePr>
          <p:cNvPr id="37" name="Table 37">
            <a:extLst>
              <a:ext uri="{FF2B5EF4-FFF2-40B4-BE49-F238E27FC236}">
                <a16:creationId xmlns:a16="http://schemas.microsoft.com/office/drawing/2014/main" id="{F599D3EB-C1A6-4818-9E86-5A7B860EBE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6220718"/>
              </p:ext>
            </p:extLst>
          </p:nvPr>
        </p:nvGraphicFramePr>
        <p:xfrm>
          <a:off x="82748" y="438623"/>
          <a:ext cx="3150756" cy="55900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9485">
                  <a:extLst>
                    <a:ext uri="{9D8B030D-6E8A-4147-A177-3AD203B41FA5}">
                      <a16:colId xmlns:a16="http://schemas.microsoft.com/office/drawing/2014/main" val="3643924576"/>
                    </a:ext>
                  </a:extLst>
                </a:gridCol>
                <a:gridCol w="1851271">
                  <a:extLst>
                    <a:ext uri="{9D8B030D-6E8A-4147-A177-3AD203B41FA5}">
                      <a16:colId xmlns:a16="http://schemas.microsoft.com/office/drawing/2014/main" val="2969569125"/>
                    </a:ext>
                  </a:extLst>
                </a:gridCol>
              </a:tblGrid>
              <a:tr h="459634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800" b="1" kern="1200" dirty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Key Vocabulary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6550080"/>
                  </a:ext>
                </a:extLst>
              </a:tr>
              <a:tr h="459634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chronology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Comic Sans MS" panose="030F0702030302020204" pitchFamily="66" charset="0"/>
                        </a:rPr>
                        <a:t>in time order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58213615"/>
                  </a:ext>
                </a:extLst>
              </a:tr>
              <a:tr h="459634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era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period of time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0209488"/>
                  </a:ext>
                </a:extLst>
              </a:tr>
              <a:tr h="585741"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archaeologist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 person who learns about the past by digging up artefacts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05196227"/>
                  </a:ext>
                </a:extLst>
              </a:tr>
              <a:tr h="459634">
                <a:tc>
                  <a:txBody>
                    <a:bodyPr/>
                    <a:lstStyle/>
                    <a:p>
                      <a:r>
                        <a:rPr lang="en-GB" sz="1200" dirty="0"/>
                        <a:t>artefact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An object made by a human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58507542"/>
                  </a:ext>
                </a:extLst>
              </a:tr>
              <a:tr h="459634"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flint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 type of stone that can be shaped into blades, knives and spears for hunting.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39195502"/>
                  </a:ext>
                </a:extLst>
              </a:tr>
              <a:tr h="534397"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settlement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 place where a group of people live together in many buildings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43429583"/>
                  </a:ext>
                </a:extLst>
              </a:tr>
              <a:tr h="459634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bronze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 metal alloy made from a mixture of copper and tin. It is a much harder and more long-lasting material than stone.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8826137"/>
                  </a:ext>
                </a:extLst>
              </a:tr>
              <a:tr h="459634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iron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 metal stronger than bronze.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3180683"/>
                  </a:ext>
                </a:extLst>
              </a:tr>
            </a:tbl>
          </a:graphicData>
        </a:graphic>
      </p:graphicFrame>
      <p:graphicFrame>
        <p:nvGraphicFramePr>
          <p:cNvPr id="38" name="Table 38">
            <a:extLst>
              <a:ext uri="{FF2B5EF4-FFF2-40B4-BE49-F238E27FC236}">
                <a16:creationId xmlns:a16="http://schemas.microsoft.com/office/drawing/2014/main" id="{71382B79-F9ED-4CB2-B441-72AD4E69F6C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6315242"/>
              </p:ext>
            </p:extLst>
          </p:nvPr>
        </p:nvGraphicFramePr>
        <p:xfrm>
          <a:off x="3317795" y="4406509"/>
          <a:ext cx="4686006" cy="1097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43003">
                  <a:extLst>
                    <a:ext uri="{9D8B030D-6E8A-4147-A177-3AD203B41FA5}">
                      <a16:colId xmlns:a16="http://schemas.microsoft.com/office/drawing/2014/main" val="3253000494"/>
                    </a:ext>
                  </a:extLst>
                </a:gridCol>
                <a:gridCol w="2343003">
                  <a:extLst>
                    <a:ext uri="{9D8B030D-6E8A-4147-A177-3AD203B41FA5}">
                      <a16:colId xmlns:a16="http://schemas.microsoft.com/office/drawing/2014/main" val="291999676"/>
                    </a:ext>
                  </a:extLst>
                </a:gridCol>
              </a:tblGrid>
              <a:tr h="214475">
                <a:tc>
                  <a:txBody>
                    <a:bodyPr/>
                    <a:lstStyle/>
                    <a:p>
                      <a:r>
                        <a:rPr lang="en-GB" sz="1200" b="0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agriculture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The practice of farming and growing crops (plants.)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2758445"/>
                  </a:ext>
                </a:extLst>
              </a:tr>
              <a:tr h="391654">
                <a:tc>
                  <a:txBody>
                    <a:bodyPr/>
                    <a:lstStyle/>
                    <a:p>
                      <a:r>
                        <a:rPr lang="en-GB" sz="1200" b="0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hunter gatherer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kern="1200" dirty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 member of a nomadic group who hunt or harvest food that grows in the wild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700875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824238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5574</TotalTime>
  <Words>293</Words>
  <Application>Microsoft Office PowerPoint</Application>
  <PresentationFormat>A4 Paper (210x297 mm)</PresentationFormat>
  <Paragraphs>38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Comic Sans MS</vt:lpstr>
      <vt:lpstr>Office Theme</vt:lpstr>
      <vt:lpstr>Year 3  History Knowledge Organiser - Stone Age to Iron Age – Autumn 2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Jcox</cp:lastModifiedBy>
  <cp:revision>86</cp:revision>
  <cp:lastPrinted>2021-09-06T15:24:57Z</cp:lastPrinted>
  <dcterms:created xsi:type="dcterms:W3CDTF">2017-10-15T20:56:30Z</dcterms:created>
  <dcterms:modified xsi:type="dcterms:W3CDTF">2021-11-01T10:46:10Z</dcterms:modified>
</cp:coreProperties>
</file>