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35C239-595B-9512-FA4F-2F65587D0032}" v="614" dt="2021-09-05T10:08:01.183"/>
    <p1510:client id="{95B96456-B3E6-A85E-CCAE-E91CA14D0D10}" v="903" dt="2022-09-01T16:09:34.431"/>
    <p1510:client id="{2DC4DB99-8B83-9A73-2CD5-AEFDBB2DA0B3}" v="1802" dt="2021-08-31T11:11:24.387"/>
    <p1510:client id="{E00E87A3-DC01-35D7-7709-4F724D635E0C}" v="130" dt="2022-09-09T15:16:17.4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DA37D80-6434-44D0-A028-1B22A696006F}" styleName="Light Style 3 –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–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–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7292A2E-F333-43FB-9621-5CBBE7FDCDCB}" styleName="Light Style 2 –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1E171933-4619-4E11-9A3F-F7608DF75F80}" styleName="Medium Style 1 –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108" d="100"/>
          <a:sy n="108" d="100"/>
        </p:scale>
        <p:origin x="100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4330" y="94818"/>
            <a:ext cx="8624878" cy="273090"/>
          </a:xfrm>
        </p:spPr>
        <p:txBody>
          <a:bodyPr numCol="1">
            <a:noAutofit/>
          </a:bodyPr>
          <a:lstStyle/>
          <a:p>
            <a:r>
              <a:rPr lang="en-US" sz="1600" b="1" dirty="0">
                <a:latin typeface="Comic Sans MS"/>
              </a:rPr>
              <a:t>Year One – Autumn Term 1 – Science Knowledge Organiser – Human Bodies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252782"/>
              </p:ext>
            </p:extLst>
          </p:nvPr>
        </p:nvGraphicFramePr>
        <p:xfrm>
          <a:off x="249609" y="507491"/>
          <a:ext cx="2539071" cy="5732191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25390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8167">
                <a:tc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/>
                        </a:rPr>
                        <a:t>loud - when a sound is easy to hear 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/>
                        </a:rPr>
                        <a:t>quiet – when a sound is hard to hear 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/>
                        </a:rPr>
                        <a:t>sweet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/>
                        </a:rPr>
                        <a:t>salty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bitter</a:t>
                      </a:r>
                    </a:p>
                  </a:txBody>
                  <a:tcPr marL="74295" marR="74295" marT="37147" marB="37147" anchor="ctr"/>
                </a:tc>
                <a:extLst>
                  <a:ext uri="{0D108BD9-81ED-4DB2-BD59-A6C34878D82A}">
                    <a16:rowId xmlns:a16="http://schemas.microsoft.com/office/drawing/2014/main" val="385831763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/>
                        </a:rPr>
                        <a:t>sour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>
                          <a:latin typeface="Comic Sans MS"/>
                        </a:rPr>
                        <a:t>savoury</a:t>
                      </a:r>
                      <a:r>
                        <a:rPr lang="en-US" sz="1400" dirty="0">
                          <a:latin typeface="Comic Sans MS"/>
                        </a:rPr>
                        <a:t> 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u="none" strike="noStrike" noProof="0" dirty="0">
                          <a:latin typeface="Comic Sans MS"/>
                        </a:rPr>
                        <a:t>rough – an uneven surface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78248664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u="none" strike="noStrike" noProof="0" dirty="0">
                          <a:latin typeface="Comic Sans MS"/>
                        </a:rPr>
                        <a:t> soft – doesn’t feel rough or hard 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405212988"/>
                  </a:ext>
                </a:extLst>
              </a:tr>
              <a:tr h="3586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noProof="0" dirty="0">
                          <a:latin typeface="Comic Sans MS"/>
                        </a:rPr>
                        <a:t>smooth – an even surface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60517951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noProof="0" dirty="0">
                          <a:latin typeface="Comic Sans MS"/>
                        </a:rPr>
                        <a:t>scent – a smell left by an object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21014566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noProof="0" dirty="0">
                          <a:latin typeface="Comic Sans MS"/>
                        </a:rPr>
                        <a:t>sniff – to breathe in a smell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11869825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noProof="0" dirty="0">
                          <a:latin typeface="Comic Sans MS"/>
                        </a:rPr>
                        <a:t>stench – a smell that is strong and unpleasant 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481783287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7240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55ED1AC-D946-40CC-A4D5-863BC8A4FD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589399"/>
              </p:ext>
            </p:extLst>
          </p:nvPr>
        </p:nvGraphicFramePr>
        <p:xfrm>
          <a:off x="4282499" y="5024184"/>
          <a:ext cx="4984794" cy="154673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984794">
                  <a:extLst>
                    <a:ext uri="{9D8B030D-6E8A-4147-A177-3AD203B41FA5}">
                      <a16:colId xmlns:a16="http://schemas.microsoft.com/office/drawing/2014/main" val="2853453628"/>
                    </a:ext>
                  </a:extLst>
                </a:gridCol>
              </a:tblGrid>
              <a:tr h="40728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/>
                        </a:rPr>
                        <a:t>Key Science Skills in this unit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52049098"/>
                  </a:ext>
                </a:extLst>
              </a:tr>
              <a:tr h="1139452"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234732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2C0072B-83BB-F35E-E7C7-616740EC02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872050"/>
              </p:ext>
            </p:extLst>
          </p:nvPr>
        </p:nvGraphicFramePr>
        <p:xfrm>
          <a:off x="4038601" y="834235"/>
          <a:ext cx="3078722" cy="404812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710876">
                  <a:extLst>
                    <a:ext uri="{9D8B030D-6E8A-4147-A177-3AD203B41FA5}">
                      <a16:colId xmlns:a16="http://schemas.microsoft.com/office/drawing/2014/main" val="3590516805"/>
                    </a:ext>
                  </a:extLst>
                </a:gridCol>
                <a:gridCol w="710876">
                  <a:extLst>
                    <a:ext uri="{9D8B030D-6E8A-4147-A177-3AD203B41FA5}">
                      <a16:colId xmlns:a16="http://schemas.microsoft.com/office/drawing/2014/main" val="2888146810"/>
                    </a:ext>
                  </a:extLst>
                </a:gridCol>
                <a:gridCol w="1656970">
                  <a:extLst>
                    <a:ext uri="{9D8B030D-6E8A-4147-A177-3AD203B41FA5}">
                      <a16:colId xmlns:a16="http://schemas.microsoft.com/office/drawing/2014/main" val="40873506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effectLst/>
                        <a:latin typeface="Comic Sans MS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/>
                      <a:r>
                        <a:rPr lang="en-GB" sz="1400" dirty="0">
                          <a:effectLst/>
                          <a:latin typeface="Comic Sans MS"/>
                        </a:rPr>
                        <a:t>Our five senses​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3800428937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200" dirty="0">
                          <a:effectLst/>
                          <a:latin typeface="Comic Sans MS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sight​</a:t>
                      </a:r>
                      <a:endParaRPr lang="en-GB" sz="1200">
                        <a:effectLst/>
                        <a:latin typeface="Comic Sans M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Your eyes help you to see what is around you.​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1815640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200" dirty="0">
                          <a:effectLst/>
                          <a:latin typeface="Comic Sans MS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hearing​</a:t>
                      </a:r>
                      <a:endParaRPr lang="en-GB" sz="1200">
                        <a:effectLst/>
                        <a:latin typeface="Comic Sans M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Your ears detect sounds around you.​</a:t>
                      </a:r>
                      <a:endParaRPr lang="en-GB" sz="1200">
                        <a:effectLst/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6555253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200" dirty="0">
                          <a:effectLst/>
                          <a:latin typeface="Comic Sans MS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touch​</a:t>
                      </a:r>
                      <a:endParaRPr lang="en-GB" sz="1200">
                        <a:effectLst/>
                        <a:latin typeface="Comic Sans M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Your skin and brain work together to tell you how something feels, without you having to see it.​</a:t>
                      </a:r>
                      <a:endParaRPr lang="en-GB" sz="1200">
                        <a:effectLst/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2212091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200" dirty="0">
                          <a:effectLst/>
                          <a:latin typeface="Comic Sans MS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taste​</a:t>
                      </a:r>
                      <a:endParaRPr lang="en-GB" sz="1200">
                        <a:effectLst/>
                        <a:latin typeface="Comic Sans M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You use your tongue to experience taste.​</a:t>
                      </a:r>
                      <a:endParaRPr lang="en-GB" sz="1200">
                        <a:effectLst/>
                        <a:latin typeface="Comic Sans M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2424317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3200" dirty="0">
                          <a:effectLst/>
                          <a:latin typeface="Comic Sans MS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smell​</a:t>
                      </a:r>
                      <a:endParaRPr lang="en-GB" sz="1200">
                        <a:effectLst/>
                        <a:latin typeface="Comic Sans M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dirty="0">
                          <a:effectLst/>
                          <a:latin typeface="Comic Sans MS"/>
                        </a:rPr>
                        <a:t>You can smell using your nose.​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1005015"/>
                  </a:ext>
                </a:extLst>
              </a:tr>
            </a:tbl>
          </a:graphicData>
        </a:graphic>
      </p:graphicFrame>
      <p:pic>
        <p:nvPicPr>
          <p:cNvPr id="24" name="Graphic 24" descr="Eyes with solid fill">
            <a:extLst>
              <a:ext uri="{FF2B5EF4-FFF2-40B4-BE49-F238E27FC236}">
                <a16:creationId xmlns:a16="http://schemas.microsoft.com/office/drawing/2014/main" id="{47CA86F4-3D59-754F-403A-DE6EB205FE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00738" y="981807"/>
            <a:ext cx="914400" cy="914400"/>
          </a:xfrm>
          <a:prstGeom prst="rect">
            <a:avLst/>
          </a:prstGeom>
        </p:spPr>
      </p:pic>
      <p:pic>
        <p:nvPicPr>
          <p:cNvPr id="25" name="Graphic 25" descr="Ear outline">
            <a:extLst>
              <a:ext uri="{FF2B5EF4-FFF2-40B4-BE49-F238E27FC236}">
                <a16:creationId xmlns:a16="http://schemas.microsoft.com/office/drawing/2014/main" id="{A265CBEB-6530-8651-7B76-D1FB70C238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980754" y="1685925"/>
            <a:ext cx="914400" cy="914400"/>
          </a:xfrm>
          <a:prstGeom prst="rect">
            <a:avLst/>
          </a:prstGeom>
        </p:spPr>
      </p:pic>
      <p:pic>
        <p:nvPicPr>
          <p:cNvPr id="26" name="Graphic 26" descr="Sign language outline">
            <a:extLst>
              <a:ext uri="{FF2B5EF4-FFF2-40B4-BE49-F238E27FC236}">
                <a16:creationId xmlns:a16="http://schemas.microsoft.com/office/drawing/2014/main" id="{C745668A-651C-9D8B-4C9E-9362034AFC5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22557" y="2627279"/>
            <a:ext cx="704850" cy="704850"/>
          </a:xfrm>
          <a:prstGeom prst="rect">
            <a:avLst/>
          </a:prstGeom>
        </p:spPr>
      </p:pic>
      <p:pic>
        <p:nvPicPr>
          <p:cNvPr id="27" name="Graphic 27" descr="Tongue outline">
            <a:extLst>
              <a:ext uri="{FF2B5EF4-FFF2-40B4-BE49-F238E27FC236}">
                <a16:creationId xmlns:a16="http://schemas.microsoft.com/office/drawing/2014/main" id="{714AB9FC-41E0-FFD2-03C4-A7D8E929A3D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028379" y="3429000"/>
            <a:ext cx="914400" cy="914400"/>
          </a:xfrm>
          <a:prstGeom prst="rect">
            <a:avLst/>
          </a:prstGeom>
        </p:spPr>
      </p:pic>
      <p:pic>
        <p:nvPicPr>
          <p:cNvPr id="28" name="Graphic 28" descr="Nose outline">
            <a:extLst>
              <a:ext uri="{FF2B5EF4-FFF2-40B4-BE49-F238E27FC236}">
                <a16:creationId xmlns:a16="http://schemas.microsoft.com/office/drawing/2014/main" id="{7804A047-DC88-2AF3-A17D-AB707DC292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180779" y="4323967"/>
            <a:ext cx="609600" cy="609600"/>
          </a:xfrm>
          <a:prstGeom prst="rect">
            <a:avLst/>
          </a:prstGeom>
        </p:spPr>
      </p:pic>
      <p:pic>
        <p:nvPicPr>
          <p:cNvPr id="6" name="Picture 6" descr="Icon&#10;&#10;Description automatically generated">
            <a:extLst>
              <a:ext uri="{FF2B5EF4-FFF2-40B4-BE49-F238E27FC236}">
                <a16:creationId xmlns:a16="http://schemas.microsoft.com/office/drawing/2014/main" id="{9FE09BEB-BB5E-9E65-D066-92920CA36CC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06321" y="5665670"/>
            <a:ext cx="693358" cy="693079"/>
          </a:xfrm>
          <a:prstGeom prst="rect">
            <a:avLst/>
          </a:prstGeom>
        </p:spPr>
      </p:pic>
      <p:pic>
        <p:nvPicPr>
          <p:cNvPr id="7" name="Picture 7" descr="Icon&#10;&#10;Description automatically generated">
            <a:extLst>
              <a:ext uri="{FF2B5EF4-FFF2-40B4-BE49-F238E27FC236}">
                <a16:creationId xmlns:a16="http://schemas.microsoft.com/office/drawing/2014/main" id="{407C9E9D-3965-92AD-621F-EEFA5F2C7DD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28216" y="5665670"/>
            <a:ext cx="693359" cy="648099"/>
          </a:xfrm>
          <a:prstGeom prst="rect">
            <a:avLst/>
          </a:prstGeom>
        </p:spPr>
      </p:pic>
      <p:pic>
        <p:nvPicPr>
          <p:cNvPr id="8" name="Picture 8" descr="Icon&#10;&#10;Description automatically generated">
            <a:extLst>
              <a:ext uri="{FF2B5EF4-FFF2-40B4-BE49-F238E27FC236}">
                <a16:creationId xmlns:a16="http://schemas.microsoft.com/office/drawing/2014/main" id="{EA962A5C-38E0-D847-4EA8-1F99622C211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30893" y="5635841"/>
            <a:ext cx="684090" cy="70775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9709B9-5D43-C08B-DA1F-FFA0EDE1D90A}"/>
              </a:ext>
            </a:extLst>
          </p:cNvPr>
          <p:cNvSpPr txBox="1"/>
          <p:nvPr/>
        </p:nvSpPr>
        <p:spPr>
          <a:xfrm>
            <a:off x="4497148" y="5457563"/>
            <a:ext cx="4678750" cy="2000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700" dirty="0">
                <a:latin typeface="Comic Sans MS"/>
                <a:cs typeface="Calibri"/>
              </a:rPr>
              <a:t>Identifying and grouping                               Observation                              Research (asking questions)</a:t>
            </a:r>
            <a:endParaRPr lang="en-GB" sz="700" dirty="0">
              <a:latin typeface="Comic Sans MS"/>
            </a:endParaRPr>
          </a:p>
        </p:txBody>
      </p:sp>
      <p:pic>
        <p:nvPicPr>
          <p:cNvPr id="10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8741210F-BF45-F571-B5BD-C660122C208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5199" y="91119"/>
            <a:ext cx="523932" cy="523875"/>
          </a:xfrm>
          <a:prstGeom prst="rect">
            <a:avLst/>
          </a:prstGeom>
        </p:spPr>
      </p:pic>
      <p:pic>
        <p:nvPicPr>
          <p:cNvPr id="11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53E55A36-22D9-C258-E009-77AFB1E51AE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267293" y="91119"/>
            <a:ext cx="523932" cy="5238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7F52ACA-DE09-41C8-BBBA-9FA0546935C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22099" y="649190"/>
            <a:ext cx="2730587" cy="3989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5062</TotalTime>
  <Words>185</Words>
  <Application>Microsoft Office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Year One – Autumn Term 1 – Science Knowledge Organiser – Human Bodies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366</cp:revision>
  <cp:lastPrinted>2017-10-30T10:21:12Z</cp:lastPrinted>
  <dcterms:created xsi:type="dcterms:W3CDTF">2017-10-15T20:56:30Z</dcterms:created>
  <dcterms:modified xsi:type="dcterms:W3CDTF">2024-12-18T17:54:11Z</dcterms:modified>
</cp:coreProperties>
</file>