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4"/>
  </p:notesMasterIdLst>
  <p:sldIdLst>
    <p:sldId id="256" r:id="rId2"/>
    <p:sldId id="257" r:id="rId3"/>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D2D16B-9BB6-47C6-8242-D15BBC9F9DE4}" v="31" dt="2022-02-21T15:02:42.8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098" autoAdjust="0"/>
    <p:restoredTop sz="94626"/>
  </p:normalViewPr>
  <p:slideViewPr>
    <p:cSldViewPr snapToGrid="0" snapToObjects="1">
      <p:cViewPr varScale="1">
        <p:scale>
          <a:sx n="105" d="100"/>
          <a:sy n="105" d="100"/>
        </p:scale>
        <p:origin x="213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notesMaster" Target="notesMasters/notes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 Moyle" userId="c8f68134d591b56f" providerId="LiveId" clId="{E6D2D16B-9BB6-47C6-8242-D15BBC9F9DE4}"/>
    <pc:docChg chg="undo custSel modSld">
      <pc:chgData name="Jo Moyle" userId="c8f68134d591b56f" providerId="LiveId" clId="{E6D2D16B-9BB6-47C6-8242-D15BBC9F9DE4}" dt="2022-02-25T14:25:23.985" v="1673" actId="20577"/>
      <pc:docMkLst>
        <pc:docMk/>
      </pc:docMkLst>
      <pc:sldChg chg="addSp delSp modSp mod">
        <pc:chgData name="Jo Moyle" userId="c8f68134d591b56f" providerId="LiveId" clId="{E6D2D16B-9BB6-47C6-8242-D15BBC9F9DE4}" dt="2022-02-21T14:27:04.925" v="827" actId="14100"/>
        <pc:sldMkLst>
          <pc:docMk/>
          <pc:sldMk cId="123089539" sldId="256"/>
        </pc:sldMkLst>
        <pc:spChg chg="add del mod">
          <ac:chgData name="Jo Moyle" userId="c8f68134d591b56f" providerId="LiveId" clId="{E6D2D16B-9BB6-47C6-8242-D15BBC9F9DE4}" dt="2022-02-21T11:44:24.234" v="29" actId="20577"/>
          <ac:spMkLst>
            <pc:docMk/>
            <pc:sldMk cId="123089539" sldId="256"/>
            <ac:spMk id="2" creationId="{00000000-0000-0000-0000-000000000000}"/>
          </ac:spMkLst>
        </pc:spChg>
        <pc:spChg chg="add del mod">
          <ac:chgData name="Jo Moyle" userId="c8f68134d591b56f" providerId="LiveId" clId="{E6D2D16B-9BB6-47C6-8242-D15BBC9F9DE4}" dt="2022-02-21T11:43:46.286" v="1" actId="478"/>
          <ac:spMkLst>
            <pc:docMk/>
            <pc:sldMk cId="123089539" sldId="256"/>
            <ac:spMk id="9" creationId="{7F506406-A3FB-4508-8A3B-16BAC499C613}"/>
          </ac:spMkLst>
        </pc:spChg>
        <pc:spChg chg="add del mod">
          <ac:chgData name="Jo Moyle" userId="c8f68134d591b56f" providerId="LiveId" clId="{E6D2D16B-9BB6-47C6-8242-D15BBC9F9DE4}" dt="2022-02-21T11:50:06.870" v="120" actId="478"/>
          <ac:spMkLst>
            <pc:docMk/>
            <pc:sldMk cId="123089539" sldId="256"/>
            <ac:spMk id="13" creationId="{263CEDBD-B149-43E8-B1CA-B6342F1FE927}"/>
          </ac:spMkLst>
        </pc:spChg>
        <pc:spChg chg="add del mod">
          <ac:chgData name="Jo Moyle" userId="c8f68134d591b56f" providerId="LiveId" clId="{E6D2D16B-9BB6-47C6-8242-D15BBC9F9DE4}" dt="2022-02-21T11:54:29.185" v="206" actId="478"/>
          <ac:spMkLst>
            <pc:docMk/>
            <pc:sldMk cId="123089539" sldId="256"/>
            <ac:spMk id="16" creationId="{BE3606DD-0F02-409F-AB41-198B9CE410CF}"/>
          </ac:spMkLst>
        </pc:spChg>
        <pc:graphicFrameChg chg="mod modGraphic">
          <ac:chgData name="Jo Moyle" userId="c8f68134d591b56f" providerId="LiveId" clId="{E6D2D16B-9BB6-47C6-8242-D15BBC9F9DE4}" dt="2022-02-21T14:27:04.925" v="827" actId="14100"/>
          <ac:graphicFrameMkLst>
            <pc:docMk/>
            <pc:sldMk cId="123089539" sldId="256"/>
            <ac:graphicFrameMk id="3" creationId="{00000000-0000-0000-0000-000000000000}"/>
          </ac:graphicFrameMkLst>
        </pc:graphicFrameChg>
        <pc:graphicFrameChg chg="mod modGraphic">
          <ac:chgData name="Jo Moyle" userId="c8f68134d591b56f" providerId="LiveId" clId="{E6D2D16B-9BB6-47C6-8242-D15BBC9F9DE4}" dt="2022-02-21T14:17:38.619" v="427" actId="20577"/>
          <ac:graphicFrameMkLst>
            <pc:docMk/>
            <pc:sldMk cId="123089539" sldId="256"/>
            <ac:graphicFrameMk id="4" creationId="{00000000-0000-0000-0000-000000000000}"/>
          </ac:graphicFrameMkLst>
        </pc:graphicFrameChg>
        <pc:graphicFrameChg chg="mod modGraphic">
          <ac:chgData name="Jo Moyle" userId="c8f68134d591b56f" providerId="LiveId" clId="{E6D2D16B-9BB6-47C6-8242-D15BBC9F9DE4}" dt="2022-02-21T14:16:28.598" v="415" actId="404"/>
          <ac:graphicFrameMkLst>
            <pc:docMk/>
            <pc:sldMk cId="123089539" sldId="256"/>
            <ac:graphicFrameMk id="6" creationId="{B2BE3CF2-2B23-426E-A6D5-73D8ABEB1BC6}"/>
          </ac:graphicFrameMkLst>
        </pc:graphicFrameChg>
        <pc:picChg chg="del">
          <ac:chgData name="Jo Moyle" userId="c8f68134d591b56f" providerId="LiveId" clId="{E6D2D16B-9BB6-47C6-8242-D15BBC9F9DE4}" dt="2022-02-21T11:47:05.905" v="62" actId="478"/>
          <ac:picMkLst>
            <pc:docMk/>
            <pc:sldMk cId="123089539" sldId="256"/>
            <ac:picMk id="10" creationId="{F144C191-AFDB-4AA4-9350-525F909D70F4}"/>
          </ac:picMkLst>
        </pc:picChg>
        <pc:picChg chg="del">
          <ac:chgData name="Jo Moyle" userId="c8f68134d591b56f" providerId="LiveId" clId="{E6D2D16B-9BB6-47C6-8242-D15BBC9F9DE4}" dt="2022-02-21T11:46:41.244" v="33" actId="478"/>
          <ac:picMkLst>
            <pc:docMk/>
            <pc:sldMk cId="123089539" sldId="256"/>
            <ac:picMk id="15" creationId="{76B81C59-3A4C-4B1C-A3E0-160EFAC2FFF2}"/>
          </ac:picMkLst>
        </pc:picChg>
        <pc:picChg chg="add mod">
          <ac:chgData name="Jo Moyle" userId="c8f68134d591b56f" providerId="LiveId" clId="{E6D2D16B-9BB6-47C6-8242-D15BBC9F9DE4}" dt="2022-02-21T14:18:05.439" v="431" actId="14100"/>
          <ac:picMkLst>
            <pc:docMk/>
            <pc:sldMk cId="123089539" sldId="256"/>
            <ac:picMk id="17" creationId="{AF0A62FF-6E48-4DE3-84A8-D8F39E6BC814}"/>
          </ac:picMkLst>
        </pc:picChg>
        <pc:picChg chg="add mod">
          <ac:chgData name="Jo Moyle" userId="c8f68134d591b56f" providerId="LiveId" clId="{E6D2D16B-9BB6-47C6-8242-D15BBC9F9DE4}" dt="2022-02-21T14:21:36.951" v="634" actId="1076"/>
          <ac:picMkLst>
            <pc:docMk/>
            <pc:sldMk cId="123089539" sldId="256"/>
            <ac:picMk id="19" creationId="{D68F4589-985E-4C1D-88D2-743FE8F86E8C}"/>
          </ac:picMkLst>
        </pc:picChg>
      </pc:sldChg>
      <pc:sldChg chg="addSp delSp modSp mod">
        <pc:chgData name="Jo Moyle" userId="c8f68134d591b56f" providerId="LiveId" clId="{E6D2D16B-9BB6-47C6-8242-D15BBC9F9DE4}" dt="2022-02-25T14:25:23.985" v="1673" actId="20577"/>
        <pc:sldMkLst>
          <pc:docMk/>
          <pc:sldMk cId="3382423899" sldId="257"/>
        </pc:sldMkLst>
        <pc:spChg chg="add mod">
          <ac:chgData name="Jo Moyle" userId="c8f68134d591b56f" providerId="LiveId" clId="{E6D2D16B-9BB6-47C6-8242-D15BBC9F9DE4}" dt="2022-02-21T14:02:00.702" v="330" actId="21"/>
          <ac:spMkLst>
            <pc:docMk/>
            <pc:sldMk cId="3382423899" sldId="257"/>
            <ac:spMk id="11" creationId="{19F3798C-09F0-421A-B602-591DE587C56C}"/>
          </ac:spMkLst>
        </pc:spChg>
        <pc:spChg chg="add mod">
          <ac:chgData name="Jo Moyle" userId="c8f68134d591b56f" providerId="LiveId" clId="{E6D2D16B-9BB6-47C6-8242-D15BBC9F9DE4}" dt="2022-02-21T14:37:03.026" v="924" actId="1076"/>
          <ac:spMkLst>
            <pc:docMk/>
            <pc:sldMk cId="3382423899" sldId="257"/>
            <ac:spMk id="12" creationId="{F3E69966-6055-4298-8E73-08A27287145F}"/>
          </ac:spMkLst>
        </pc:spChg>
        <pc:spChg chg="del mod">
          <ac:chgData name="Jo Moyle" userId="c8f68134d591b56f" providerId="LiveId" clId="{E6D2D16B-9BB6-47C6-8242-D15BBC9F9DE4}" dt="2022-02-21T14:01:08.240" v="324" actId="21"/>
          <ac:spMkLst>
            <pc:docMk/>
            <pc:sldMk cId="3382423899" sldId="257"/>
            <ac:spMk id="14" creationId="{08149FD6-9E7C-4322-A75C-92D4E660AD52}"/>
          </ac:spMkLst>
        </pc:spChg>
        <pc:graphicFrameChg chg="mod modGraphic">
          <ac:chgData name="Jo Moyle" userId="c8f68134d591b56f" providerId="LiveId" clId="{E6D2D16B-9BB6-47C6-8242-D15BBC9F9DE4}" dt="2022-02-21T14:49:57.460" v="1402" actId="2164"/>
          <ac:graphicFrameMkLst>
            <pc:docMk/>
            <pc:sldMk cId="3382423899" sldId="257"/>
            <ac:graphicFrameMk id="2" creationId="{95ED8077-2AAC-483A-9FBD-DB1591231A91}"/>
          </ac:graphicFrameMkLst>
        </pc:graphicFrameChg>
        <pc:graphicFrameChg chg="add mod modGraphic">
          <ac:chgData name="Jo Moyle" userId="c8f68134d591b56f" providerId="LiveId" clId="{E6D2D16B-9BB6-47C6-8242-D15BBC9F9DE4}" dt="2022-02-21T15:03:59.555" v="1470" actId="255"/>
          <ac:graphicFrameMkLst>
            <pc:docMk/>
            <pc:sldMk cId="3382423899" sldId="257"/>
            <ac:graphicFrameMk id="4" creationId="{B0943F0D-F4DA-4E5A-A83C-A48E42991B18}"/>
          </ac:graphicFrameMkLst>
        </pc:graphicFrameChg>
        <pc:graphicFrameChg chg="mod modGraphic">
          <ac:chgData name="Jo Moyle" userId="c8f68134d591b56f" providerId="LiveId" clId="{E6D2D16B-9BB6-47C6-8242-D15BBC9F9DE4}" dt="2022-02-21T15:02:42.859" v="1464"/>
          <ac:graphicFrameMkLst>
            <pc:docMk/>
            <pc:sldMk cId="3382423899" sldId="257"/>
            <ac:graphicFrameMk id="6" creationId="{5DAF951A-0B2C-408F-9B3C-8C56A4F9A11C}"/>
          </ac:graphicFrameMkLst>
        </pc:graphicFrameChg>
        <pc:graphicFrameChg chg="mod modGraphic">
          <ac:chgData name="Jo Moyle" userId="c8f68134d591b56f" providerId="LiveId" clId="{E6D2D16B-9BB6-47C6-8242-D15BBC9F9DE4}" dt="2022-02-25T14:25:23.985" v="1673" actId="20577"/>
          <ac:graphicFrameMkLst>
            <pc:docMk/>
            <pc:sldMk cId="3382423899" sldId="257"/>
            <ac:graphicFrameMk id="8" creationId="{00000000-0000-0000-0000-000000000000}"/>
          </ac:graphicFrameMkLst>
        </pc:graphicFrameChg>
        <pc:picChg chg="add mod">
          <ac:chgData name="Jo Moyle" userId="c8f68134d591b56f" providerId="LiveId" clId="{E6D2D16B-9BB6-47C6-8242-D15BBC9F9DE4}" dt="2022-02-21T15:05:04.067" v="1479" actId="1076"/>
          <ac:picMkLst>
            <pc:docMk/>
            <pc:sldMk cId="3382423899" sldId="257"/>
            <ac:picMk id="9" creationId="{9EFFAEE6-2AD1-4419-A565-A05C8007C7C8}"/>
          </ac:picMkLst>
        </pc:picChg>
        <pc:picChg chg="del">
          <ac:chgData name="Jo Moyle" userId="c8f68134d591b56f" providerId="LiveId" clId="{E6D2D16B-9BB6-47C6-8242-D15BBC9F9DE4}" dt="2022-02-21T13:59:29.071" v="308" actId="478"/>
          <ac:picMkLst>
            <pc:docMk/>
            <pc:sldMk cId="3382423899" sldId="257"/>
            <ac:picMk id="10" creationId="{6044892C-D627-43C1-B319-11F6C00B7E49}"/>
          </ac:picMkLst>
        </pc:picChg>
        <pc:picChg chg="del">
          <ac:chgData name="Jo Moyle" userId="c8f68134d591b56f" providerId="LiveId" clId="{E6D2D16B-9BB6-47C6-8242-D15BBC9F9DE4}" dt="2022-02-21T14:06:33.594" v="355" actId="478"/>
          <ac:picMkLst>
            <pc:docMk/>
            <pc:sldMk cId="3382423899" sldId="257"/>
            <ac:picMk id="13" creationId="{10102E65-2806-4F50-9EFA-405C721F746E}"/>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6/15/25</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2</a:t>
            </a:fld>
            <a:endParaRPr lang="en-US"/>
          </a:p>
        </p:txBody>
      </p:sp>
    </p:spTree>
    <p:extLst>
      <p:ext uri="{BB962C8B-B14F-4D97-AF65-F5344CB8AC3E}">
        <p14:creationId xmlns:p14="http://schemas.microsoft.com/office/powerpoint/2010/main" val="12783974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6/15/25</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6/15/25</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79545" y="529378"/>
            <a:ext cx="7429500" cy="273090"/>
          </a:xfrm>
        </p:spPr>
        <p:txBody>
          <a:bodyPr numCol="1">
            <a:noAutofit/>
          </a:bodyPr>
          <a:lstStyle/>
          <a:p>
            <a:r>
              <a:rPr lang="en-US" sz="1800" b="1" dirty="0"/>
              <a:t>Year 3 - Science Knowledge Organiser Forces And Magnets – Summer 2</a:t>
            </a:r>
          </a:p>
        </p:txBody>
      </p:sp>
      <p:graphicFrame>
        <p:nvGraphicFramePr>
          <p:cNvPr id="4" name="Table 3"/>
          <p:cNvGraphicFramePr>
            <a:graphicFrameLocks noGrp="1"/>
          </p:cNvGraphicFramePr>
          <p:nvPr>
            <p:extLst>
              <p:ext uri="{D42A27DB-BD31-4B8C-83A1-F6EECF244321}">
                <p14:modId xmlns:p14="http://schemas.microsoft.com/office/powerpoint/2010/main" val="2786348924"/>
              </p:ext>
            </p:extLst>
          </p:nvPr>
        </p:nvGraphicFramePr>
        <p:xfrm>
          <a:off x="305739" y="1737326"/>
          <a:ext cx="4882949" cy="2392487"/>
        </p:xfrm>
        <a:graphic>
          <a:graphicData uri="http://schemas.openxmlformats.org/drawingml/2006/table">
            <a:tbl>
              <a:tblPr firstRow="1" bandRow="1">
                <a:tableStyleId>{5C22544A-7EE6-4342-B048-85BDC9FD1C3A}</a:tableStyleId>
              </a:tblPr>
              <a:tblGrid>
                <a:gridCol w="4882949">
                  <a:extLst>
                    <a:ext uri="{9D8B030D-6E8A-4147-A177-3AD203B41FA5}">
                      <a16:colId xmlns:a16="http://schemas.microsoft.com/office/drawing/2014/main" val="20002"/>
                    </a:ext>
                  </a:extLst>
                </a:gridCol>
              </a:tblGrid>
              <a:tr h="322717">
                <a:tc>
                  <a:txBody>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Key Le</a:t>
                      </a:r>
                      <a:r>
                        <a:rPr lang="en-US" sz="1800" b="1" kern="1200" dirty="0">
                          <a:solidFill>
                            <a:schemeClr val="bg1"/>
                          </a:solidFill>
                          <a:latin typeface="Comic Sans MS" panose="030F0702030302020204" pitchFamily="66" charset="0"/>
                          <a:ea typeface="+mn-ea"/>
                          <a:cs typeface="+mn-cs"/>
                        </a:rPr>
                        <a:t>arni</a:t>
                      </a:r>
                      <a:r>
                        <a:rPr lang="en-US" sz="1800" kern="1200" dirty="0">
                          <a:solidFill>
                            <a:schemeClr val="bg1"/>
                          </a:solidFill>
                          <a:latin typeface="Comic Sans MS" panose="030F0702030302020204" pitchFamily="66" charset="0"/>
                          <a:ea typeface="+mn-ea"/>
                          <a:cs typeface="+mn-cs"/>
                        </a:rPr>
                        <a:t>ng – Forces and Magnets</a:t>
                      </a:r>
                    </a:p>
                  </a:txBody>
                  <a:tcPr marL="74295" marR="74295" marT="37148" marB="37148"/>
                </a:tc>
                <a:extLst>
                  <a:ext uri="{0D108BD9-81ED-4DB2-BD59-A6C34878D82A}">
                    <a16:rowId xmlns:a16="http://schemas.microsoft.com/office/drawing/2014/main" val="10000"/>
                  </a:ext>
                </a:extLst>
              </a:tr>
              <a:tr h="20438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A force is a </a:t>
                      </a:r>
                      <a:r>
                        <a:rPr lang="en-GB" sz="1400" b="1" dirty="0"/>
                        <a:t>push</a:t>
                      </a:r>
                      <a:r>
                        <a:rPr lang="en-GB" sz="1400" dirty="0"/>
                        <a:t> or a </a:t>
                      </a:r>
                      <a:r>
                        <a:rPr lang="en-GB" sz="1400" b="1" dirty="0"/>
                        <a:t>pull</a:t>
                      </a:r>
                      <a:r>
                        <a:rPr lang="en-GB" sz="1400" dirty="0"/>
                        <a:t>. When an object moves on a </a:t>
                      </a:r>
                      <a:r>
                        <a:rPr lang="en-GB" sz="1400" b="1" dirty="0"/>
                        <a:t>surface</a:t>
                      </a:r>
                      <a:r>
                        <a:rPr lang="en-GB" sz="1400" dirty="0"/>
                        <a:t>, the texture of the surface and the object affect how it moves. It may help the object to move better or it may hinder its movement e.g. ice skater compared to walking on ice in normal shoes.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For some forces to act, there must be </a:t>
                      </a:r>
                      <a:r>
                        <a:rPr lang="en-GB" sz="1400" b="1" dirty="0"/>
                        <a:t>contact</a:t>
                      </a:r>
                      <a:r>
                        <a:rPr lang="en-GB" sz="1400" dirty="0"/>
                        <a:t> e.g. a hand opening a door, the wind pushing the trees. Some forces can act at a distance e.g. </a:t>
                      </a:r>
                      <a:r>
                        <a:rPr lang="en-GB" sz="1400" b="1" dirty="0"/>
                        <a:t>magnetism</a:t>
                      </a:r>
                      <a:r>
                        <a:rPr lang="en-GB" sz="1400" dirty="0"/>
                        <a:t>. The </a:t>
                      </a:r>
                      <a:r>
                        <a:rPr lang="en-GB" sz="1400" b="1" dirty="0"/>
                        <a:t>magnet</a:t>
                      </a:r>
                      <a:r>
                        <a:rPr lang="en-GB" sz="1400" dirty="0"/>
                        <a:t> does not need to touch the object that it </a:t>
                      </a:r>
                      <a:r>
                        <a:rPr lang="en-GB" sz="1400" b="1" dirty="0"/>
                        <a:t>attracts</a:t>
                      </a:r>
                      <a:r>
                        <a:rPr lang="en-GB" sz="1400" dirty="0"/>
                        <a:t>.</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2985036148"/>
              </p:ext>
            </p:extLst>
          </p:nvPr>
        </p:nvGraphicFramePr>
        <p:xfrm>
          <a:off x="5188687" y="1747776"/>
          <a:ext cx="4494163" cy="2548896"/>
        </p:xfrm>
        <a:graphic>
          <a:graphicData uri="http://schemas.openxmlformats.org/drawingml/2006/table">
            <a:tbl>
              <a:tblPr firstRow="1" bandRow="1">
                <a:tableStyleId>{93296810-A885-4BE3-A3E7-6D5BEEA58F35}</a:tableStyleId>
              </a:tblPr>
              <a:tblGrid>
                <a:gridCol w="737551">
                  <a:extLst>
                    <a:ext uri="{9D8B030D-6E8A-4147-A177-3AD203B41FA5}">
                      <a16:colId xmlns:a16="http://schemas.microsoft.com/office/drawing/2014/main" val="20000"/>
                    </a:ext>
                  </a:extLst>
                </a:gridCol>
                <a:gridCol w="3756612">
                  <a:extLst>
                    <a:ext uri="{9D8B030D-6E8A-4147-A177-3AD203B41FA5}">
                      <a16:colId xmlns:a16="http://schemas.microsoft.com/office/drawing/2014/main" val="3827066675"/>
                    </a:ext>
                  </a:extLst>
                </a:gridCol>
              </a:tblGrid>
              <a:tr h="344961">
                <a:tc gridSpan="2">
                  <a:txBody>
                    <a:bodyPr/>
                    <a:lstStyle/>
                    <a:p>
                      <a:pPr algn="ctr"/>
                      <a:r>
                        <a:rPr lang="en-GB" altLang="en-GB" sz="1800" b="1" kern="1200" dirty="0">
                          <a:solidFill>
                            <a:schemeClr val="bg1"/>
                          </a:solidFill>
                          <a:latin typeface="Comic Sans MS" panose="030F0702030302020204" pitchFamily="66" charset="0"/>
                          <a:ea typeface="+mn-ea"/>
                          <a:cs typeface="+mn-cs"/>
                        </a:rPr>
                        <a:t>Key Vocabulary</a:t>
                      </a:r>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238100">
                <a:tc>
                  <a:txBody>
                    <a:bodyPr/>
                    <a:lstStyle/>
                    <a:p>
                      <a:r>
                        <a:rPr lang="en-GB" sz="1200" dirty="0">
                          <a:latin typeface="Comic Sans MS" panose="030F0702030302020204" pitchFamily="66" charset="0"/>
                        </a:rPr>
                        <a:t>force</a:t>
                      </a:r>
                    </a:p>
                  </a:txBody>
                  <a:tcPr marL="74295" marR="74295" marT="37148" marB="37148"/>
                </a:tc>
                <a:tc>
                  <a:txBody>
                    <a:bodyPr/>
                    <a:lstStyle/>
                    <a:p>
                      <a:r>
                        <a:rPr lang="en-GB" sz="1200" b="0" dirty="0">
                          <a:latin typeface="Comic Sans MS" panose="030F0702030302020204" pitchFamily="66" charset="0"/>
                        </a:rPr>
                        <a:t>A push or pull</a:t>
                      </a:r>
                    </a:p>
                  </a:txBody>
                  <a:tcPr marL="68580" marR="68580" marT="0" marB="0"/>
                </a:tc>
                <a:extLst>
                  <a:ext uri="{0D108BD9-81ED-4DB2-BD59-A6C34878D82A}">
                    <a16:rowId xmlns:a16="http://schemas.microsoft.com/office/drawing/2014/main" val="10001"/>
                  </a:ext>
                </a:extLst>
              </a:tr>
              <a:tr h="338630">
                <a:tc>
                  <a:txBody>
                    <a:bodyPr/>
                    <a:lstStyle/>
                    <a:p>
                      <a:r>
                        <a:rPr lang="en-GB" sz="1200" dirty="0">
                          <a:latin typeface="Comic Sans MS" panose="030F0702030302020204" pitchFamily="66" charset="0"/>
                        </a:rPr>
                        <a:t>gravity</a:t>
                      </a:r>
                    </a:p>
                  </a:txBody>
                  <a:tcPr marL="74295" marR="74295" marT="37148" marB="37148"/>
                </a:tc>
                <a:tc>
                  <a:txBody>
                    <a:bodyPr/>
                    <a:lstStyle/>
                    <a:p>
                      <a:r>
                        <a:rPr lang="en-GB" sz="1200" b="0" dirty="0">
                          <a:latin typeface="Comic Sans MS" panose="030F0702030302020204" pitchFamily="66" charset="0"/>
                        </a:rPr>
                        <a:t>A force that pulls objects towards the centre of earth or large size mass</a:t>
                      </a:r>
                    </a:p>
                  </a:txBody>
                  <a:tcPr marL="68580" marR="68580" marT="0" marB="0"/>
                </a:tc>
                <a:extLst>
                  <a:ext uri="{0D108BD9-81ED-4DB2-BD59-A6C34878D82A}">
                    <a16:rowId xmlns:a16="http://schemas.microsoft.com/office/drawing/2014/main" val="10003"/>
                  </a:ext>
                </a:extLst>
              </a:tr>
              <a:tr h="338630">
                <a:tc>
                  <a:txBody>
                    <a:bodyPr/>
                    <a:lstStyle/>
                    <a:p>
                      <a:r>
                        <a:rPr lang="en-GB" sz="1200" dirty="0">
                          <a:latin typeface="Comic Sans MS" panose="030F0702030302020204" pitchFamily="66" charset="0"/>
                        </a:rPr>
                        <a:t>friction</a:t>
                      </a:r>
                    </a:p>
                  </a:txBody>
                  <a:tcPr marL="74295" marR="74295" marT="37148" marB="37148"/>
                </a:tc>
                <a:tc>
                  <a:txBody>
                    <a:bodyPr/>
                    <a:lstStyle/>
                    <a:p>
                      <a:r>
                        <a:rPr lang="en-GB" sz="1200" b="0" dirty="0">
                          <a:latin typeface="Comic Sans MS" panose="030F0702030302020204" pitchFamily="66" charset="0"/>
                        </a:rPr>
                        <a:t>A force that acts between two surfaces that are moving, or trying to move</a:t>
                      </a:r>
                    </a:p>
                  </a:txBody>
                  <a:tcPr marL="68580" marR="68580" marT="0" marB="0"/>
                </a:tc>
                <a:extLst>
                  <a:ext uri="{0D108BD9-81ED-4DB2-BD59-A6C34878D82A}">
                    <a16:rowId xmlns:a16="http://schemas.microsoft.com/office/drawing/2014/main" val="10004"/>
                  </a:ext>
                </a:extLst>
              </a:tr>
              <a:tr h="238100">
                <a:tc>
                  <a:txBody>
                    <a:bodyPr/>
                    <a:lstStyle/>
                    <a:p>
                      <a:r>
                        <a:rPr lang="en-GB" sz="1200" dirty="0">
                          <a:latin typeface="Comic Sans MS" panose="030F0702030302020204" pitchFamily="66" charset="0"/>
                        </a:rPr>
                        <a:t>surface</a:t>
                      </a:r>
                    </a:p>
                  </a:txBody>
                  <a:tcPr marL="74295" marR="74295" marT="37148" marB="37148"/>
                </a:tc>
                <a:tc>
                  <a:txBody>
                    <a:bodyPr/>
                    <a:lstStyle/>
                    <a:p>
                      <a:r>
                        <a:rPr lang="en-GB" sz="1200" b="0" dirty="0">
                          <a:latin typeface="Comic Sans MS" panose="030F0702030302020204" pitchFamily="66" charset="0"/>
                        </a:rPr>
                        <a:t>The top layer of something</a:t>
                      </a:r>
                    </a:p>
                  </a:txBody>
                  <a:tcPr marL="68580" marR="68580" marT="0" marB="0"/>
                </a:tc>
                <a:extLst>
                  <a:ext uri="{0D108BD9-81ED-4DB2-BD59-A6C34878D82A}">
                    <a16:rowId xmlns:a16="http://schemas.microsoft.com/office/drawing/2014/main" val="149854629"/>
                  </a:ext>
                </a:extLst>
              </a:tr>
              <a:tr h="238100">
                <a:tc>
                  <a:txBody>
                    <a:bodyPr/>
                    <a:lstStyle/>
                    <a:p>
                      <a:r>
                        <a:rPr lang="en-GB" sz="1200" dirty="0">
                          <a:latin typeface="Comic Sans MS" panose="030F0702030302020204" pitchFamily="66" charset="0"/>
                        </a:rPr>
                        <a:t>contact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latin typeface="Comic Sans MS" panose="030F0702030302020204" pitchFamily="66" charset="0"/>
                        </a:rPr>
                        <a:t>When two surfaces touch </a:t>
                      </a:r>
                    </a:p>
                  </a:txBody>
                  <a:tcPr marL="68580" marR="68580" marT="0" marB="0"/>
                </a:tc>
                <a:extLst>
                  <a:ext uri="{0D108BD9-81ED-4DB2-BD59-A6C34878D82A}">
                    <a16:rowId xmlns:a16="http://schemas.microsoft.com/office/drawing/2014/main" val="1068151070"/>
                  </a:ext>
                </a:extLst>
              </a:tr>
              <a:tr h="407415">
                <a:tc>
                  <a:txBody>
                    <a:bodyPr/>
                    <a:lstStyle/>
                    <a:p>
                      <a:r>
                        <a:rPr lang="en-GB" sz="1200" dirty="0">
                          <a:latin typeface="Comic Sans MS" panose="030F0702030302020204" pitchFamily="66" charset="0"/>
                        </a:rPr>
                        <a:t>fair test</a:t>
                      </a: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latin typeface="Comic Sans MS" panose="030F0702030302020204" pitchFamily="66" charset="0"/>
                        </a:rPr>
                        <a:t>An investigation where only one variable changes, and the others stay the same</a:t>
                      </a:r>
                    </a:p>
                  </a:txBody>
                  <a:tcPr marL="68580" marR="68580" marT="0" marB="0"/>
                </a:tc>
                <a:extLst>
                  <a:ext uri="{0D108BD9-81ED-4DB2-BD59-A6C34878D82A}">
                    <a16:rowId xmlns:a16="http://schemas.microsoft.com/office/drawing/2014/main" val="3584207171"/>
                  </a:ext>
                </a:extLst>
              </a:tr>
              <a:tr h="238100">
                <a:tc>
                  <a:txBody>
                    <a:bodyPr/>
                    <a:lstStyle/>
                    <a:p>
                      <a:endParaRPr lang="en-GB" sz="1200" dirty="0">
                        <a:latin typeface="Comic Sans MS" panose="030F0702030302020204" pitchFamily="66" charset="0"/>
                      </a:endParaRPr>
                    </a:p>
                  </a:txBody>
                  <a:tcPr marL="74295" marR="74295" marT="37148" marB="37148"/>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dirty="0">
                        <a:latin typeface="Comic Sans MS" panose="030F0702030302020204" pitchFamily="66" charset="0"/>
                      </a:endParaRPr>
                    </a:p>
                  </a:txBody>
                  <a:tcPr marL="68580" marR="68580" marT="0" marB="0"/>
                </a:tc>
                <a:extLst>
                  <a:ext uri="{0D108BD9-81ED-4DB2-BD59-A6C34878D82A}">
                    <a16:rowId xmlns:a16="http://schemas.microsoft.com/office/drawing/2014/main" val="1888725724"/>
                  </a:ext>
                </a:extLst>
              </a:tr>
            </a:tbl>
          </a:graphicData>
        </a:graphic>
      </p:graphicFrame>
      <p:graphicFrame>
        <p:nvGraphicFramePr>
          <p:cNvPr id="6" name="Table 6">
            <a:extLst>
              <a:ext uri="{FF2B5EF4-FFF2-40B4-BE49-F238E27FC236}">
                <a16:creationId xmlns:a16="http://schemas.microsoft.com/office/drawing/2014/main" id="{B2BE3CF2-2B23-426E-A6D5-73D8ABEB1BC6}"/>
              </a:ext>
            </a:extLst>
          </p:cNvPr>
          <p:cNvGraphicFramePr>
            <a:graphicFrameLocks noGrp="1"/>
          </p:cNvGraphicFramePr>
          <p:nvPr>
            <p:extLst>
              <p:ext uri="{D42A27DB-BD31-4B8C-83A1-F6EECF244321}">
                <p14:modId xmlns:p14="http://schemas.microsoft.com/office/powerpoint/2010/main" val="2391891423"/>
              </p:ext>
            </p:extLst>
          </p:nvPr>
        </p:nvGraphicFramePr>
        <p:xfrm>
          <a:off x="305739" y="786631"/>
          <a:ext cx="9377112" cy="950695"/>
        </p:xfrm>
        <a:graphic>
          <a:graphicData uri="http://schemas.openxmlformats.org/drawingml/2006/table">
            <a:tbl>
              <a:tblPr firstRow="1" bandRow="1">
                <a:tableStyleId>{5C22544A-7EE6-4342-B048-85BDC9FD1C3A}</a:tableStyleId>
              </a:tblPr>
              <a:tblGrid>
                <a:gridCol w="9377112">
                  <a:extLst>
                    <a:ext uri="{9D8B030D-6E8A-4147-A177-3AD203B41FA5}">
                      <a16:colId xmlns:a16="http://schemas.microsoft.com/office/drawing/2014/main" val="2375488609"/>
                    </a:ext>
                  </a:extLst>
                </a:gridCol>
              </a:tblGrid>
              <a:tr h="32991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bg1"/>
                          </a:solidFill>
                          <a:latin typeface="Comic Sans MS" panose="030F0702030302020204" pitchFamily="66" charset="0"/>
                          <a:ea typeface="+mn-ea"/>
                          <a:cs typeface="+mn-cs"/>
                        </a:rPr>
                        <a:t>What should I already know?</a:t>
                      </a:r>
                    </a:p>
                  </a:txBody>
                  <a:tcPr>
                    <a:solidFill>
                      <a:schemeClr val="accent6">
                        <a:lumMod val="60000"/>
                        <a:lumOff val="40000"/>
                      </a:schemeClr>
                    </a:solidFill>
                  </a:tcPr>
                </a:tc>
                <a:extLst>
                  <a:ext uri="{0D108BD9-81ED-4DB2-BD59-A6C34878D82A}">
                    <a16:rowId xmlns:a16="http://schemas.microsoft.com/office/drawing/2014/main" val="3649108592"/>
                  </a:ext>
                </a:extLst>
              </a:tr>
              <a:tr h="584935">
                <a:tc>
                  <a:txBody>
                    <a:bodyPr/>
                    <a:lstStyle/>
                    <a:p>
                      <a:r>
                        <a:rPr lang="en-GB" sz="1600" dirty="0"/>
                        <a:t>Find out how the shapes of solid objects made from some materials can be changed by squashing, bending, twisting and stretching. (Y2 - Uses of everyday materials) </a:t>
                      </a:r>
                    </a:p>
                  </a:txBody>
                  <a:tcPr>
                    <a:solidFill>
                      <a:schemeClr val="accent4">
                        <a:lumMod val="40000"/>
                        <a:lumOff val="60000"/>
                      </a:schemeClr>
                    </a:solidFill>
                  </a:tcPr>
                </a:tc>
                <a:extLst>
                  <a:ext uri="{0D108BD9-81ED-4DB2-BD59-A6C34878D82A}">
                    <a16:rowId xmlns:a16="http://schemas.microsoft.com/office/drawing/2014/main" val="2911128037"/>
                  </a:ext>
                </a:extLst>
              </a:tr>
            </a:tbl>
          </a:graphicData>
        </a:graphic>
      </p:graphicFrame>
      <p:pic>
        <p:nvPicPr>
          <p:cNvPr id="7" name="Picture 6"/>
          <p:cNvPicPr>
            <a:picLocks noChangeAspect="1"/>
          </p:cNvPicPr>
          <p:nvPr/>
        </p:nvPicPr>
        <p:blipFill>
          <a:blip r:embed="rId3"/>
          <a:stretch>
            <a:fillRect/>
          </a:stretch>
        </p:blipFill>
        <p:spPr>
          <a:xfrm>
            <a:off x="1020442" y="292771"/>
            <a:ext cx="518205" cy="512108"/>
          </a:xfrm>
          <a:prstGeom prst="rect">
            <a:avLst/>
          </a:prstGeom>
        </p:spPr>
      </p:pic>
      <p:pic>
        <p:nvPicPr>
          <p:cNvPr id="8" name="Picture 7"/>
          <p:cNvPicPr>
            <a:picLocks noChangeAspect="1"/>
          </p:cNvPicPr>
          <p:nvPr/>
        </p:nvPicPr>
        <p:blipFill>
          <a:blip r:embed="rId3"/>
          <a:stretch>
            <a:fillRect/>
          </a:stretch>
        </p:blipFill>
        <p:spPr>
          <a:xfrm>
            <a:off x="8486093" y="292771"/>
            <a:ext cx="518205" cy="512108"/>
          </a:xfrm>
          <a:prstGeom prst="rect">
            <a:avLst/>
          </a:prstGeom>
        </p:spPr>
      </p:pic>
      <p:pic>
        <p:nvPicPr>
          <p:cNvPr id="17" name="Picture 16">
            <a:extLst>
              <a:ext uri="{FF2B5EF4-FFF2-40B4-BE49-F238E27FC236}">
                <a16:creationId xmlns:a16="http://schemas.microsoft.com/office/drawing/2014/main" id="{AF0A62FF-6E48-4DE3-84A8-D8F39E6BC814}"/>
              </a:ext>
            </a:extLst>
          </p:cNvPr>
          <p:cNvPicPr>
            <a:picLocks noChangeAspect="1"/>
          </p:cNvPicPr>
          <p:nvPr/>
        </p:nvPicPr>
        <p:blipFill>
          <a:blip r:embed="rId4"/>
          <a:stretch>
            <a:fillRect/>
          </a:stretch>
        </p:blipFill>
        <p:spPr>
          <a:xfrm>
            <a:off x="303170" y="4129813"/>
            <a:ext cx="4936890" cy="2294136"/>
          </a:xfrm>
          <a:prstGeom prst="rect">
            <a:avLst/>
          </a:prstGeom>
        </p:spPr>
      </p:pic>
      <p:pic>
        <p:nvPicPr>
          <p:cNvPr id="19" name="Picture 18">
            <a:extLst>
              <a:ext uri="{FF2B5EF4-FFF2-40B4-BE49-F238E27FC236}">
                <a16:creationId xmlns:a16="http://schemas.microsoft.com/office/drawing/2014/main" id="{D68F4589-985E-4C1D-88D2-743FE8F86E8C}"/>
              </a:ext>
            </a:extLst>
          </p:cNvPr>
          <p:cNvPicPr>
            <a:picLocks noChangeAspect="1"/>
          </p:cNvPicPr>
          <p:nvPr/>
        </p:nvPicPr>
        <p:blipFill>
          <a:blip r:embed="rId5"/>
          <a:stretch>
            <a:fillRect/>
          </a:stretch>
        </p:blipFill>
        <p:spPr>
          <a:xfrm>
            <a:off x="5188688" y="4129813"/>
            <a:ext cx="4502833" cy="2392280"/>
          </a:xfrm>
          <a:prstGeom prst="rect">
            <a:avLst/>
          </a:prstGeom>
        </p:spPr>
      </p:pic>
    </p:spTree>
    <p:extLst>
      <p:ext uri="{BB962C8B-B14F-4D97-AF65-F5344CB8AC3E}">
        <p14:creationId xmlns:p14="http://schemas.microsoft.com/office/powerpoint/2010/main" val="1230895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p:cNvCxnSpPr/>
          <p:nvPr/>
        </p:nvCxnSpPr>
        <p:spPr>
          <a:xfrm>
            <a:off x="0" y="365316"/>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 name="Table 6">
            <a:extLst>
              <a:ext uri="{FF2B5EF4-FFF2-40B4-BE49-F238E27FC236}">
                <a16:creationId xmlns:a16="http://schemas.microsoft.com/office/drawing/2014/main" id="{5DAF951A-0B2C-408F-9B3C-8C56A4F9A11C}"/>
              </a:ext>
            </a:extLst>
          </p:cNvPr>
          <p:cNvGraphicFramePr>
            <a:graphicFrameLocks noGrp="1"/>
          </p:cNvGraphicFramePr>
          <p:nvPr>
            <p:extLst>
              <p:ext uri="{D42A27DB-BD31-4B8C-83A1-F6EECF244321}">
                <p14:modId xmlns:p14="http://schemas.microsoft.com/office/powerpoint/2010/main" val="2643469242"/>
              </p:ext>
            </p:extLst>
          </p:nvPr>
        </p:nvGraphicFramePr>
        <p:xfrm>
          <a:off x="5895211" y="4252539"/>
          <a:ext cx="3967691" cy="2299125"/>
        </p:xfrm>
        <a:graphic>
          <a:graphicData uri="http://schemas.openxmlformats.org/drawingml/2006/table">
            <a:tbl>
              <a:tblPr firstRow="1" bandRow="1">
                <a:tableStyleId>{5C22544A-7EE6-4342-B048-85BDC9FD1C3A}</a:tableStyleId>
              </a:tblPr>
              <a:tblGrid>
                <a:gridCol w="3967691">
                  <a:extLst>
                    <a:ext uri="{9D8B030D-6E8A-4147-A177-3AD203B41FA5}">
                      <a16:colId xmlns:a16="http://schemas.microsoft.com/office/drawing/2014/main" val="3035657080"/>
                    </a:ext>
                  </a:extLst>
                </a:gridCol>
              </a:tblGrid>
              <a:tr h="3980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Scientific Enquiry and Skills</a:t>
                      </a:r>
                    </a:p>
                  </a:txBody>
                  <a:tcPr>
                    <a:solidFill>
                      <a:schemeClr val="accent4">
                        <a:lumMod val="60000"/>
                        <a:lumOff val="40000"/>
                      </a:schemeClr>
                    </a:solidFill>
                  </a:tcPr>
                </a:tc>
                <a:extLst>
                  <a:ext uri="{0D108BD9-81ED-4DB2-BD59-A6C34878D82A}">
                    <a16:rowId xmlns:a16="http://schemas.microsoft.com/office/drawing/2014/main" val="4096738290"/>
                  </a:ext>
                </a:extLst>
              </a:tr>
              <a:tr h="1901120">
                <a:tc>
                  <a:txBody>
                    <a:bodyPr/>
                    <a:lstStyle/>
                    <a:p>
                      <a:r>
                        <a:rPr lang="en-GB" sz="1200" dirty="0"/>
                        <a:t>Carry out investigations to explore how objects move on different surfaces • Explore what materials are attracted to a magnet. • Classify materials according to whether they are magnetic. • Explore the way </a:t>
                      </a:r>
                      <a:r>
                        <a:rPr lang="en-GB" sz="1200" kern="1200" dirty="0">
                          <a:solidFill>
                            <a:schemeClr val="dk1"/>
                          </a:solidFill>
                          <a:latin typeface="+mn-lt"/>
                          <a:ea typeface="+mn-ea"/>
                          <a:cs typeface="+mn-cs"/>
                        </a:rPr>
                        <a:t>that magnets behave in relation to each other. • Use a marked magnet to find </a:t>
                      </a:r>
                      <a:r>
                        <a:rPr lang="en-GB" sz="1200" dirty="0"/>
                        <a:t>the unmarked poles on other types of magnets. • Explore how magnets work at a distance e.g. through the table, in water, jumping paper clips up off the table. • Devise an investigation to test the strength of magnets.</a:t>
                      </a:r>
                      <a:endParaRPr lang="en-GB" sz="1200" b="0" dirty="0"/>
                    </a:p>
                  </a:txBody>
                  <a:tcPr>
                    <a:solidFill>
                      <a:schemeClr val="accent4">
                        <a:lumMod val="40000"/>
                        <a:lumOff val="60000"/>
                      </a:schemeClr>
                    </a:solidFill>
                  </a:tcPr>
                </a:tc>
                <a:extLst>
                  <a:ext uri="{0D108BD9-81ED-4DB2-BD59-A6C34878D82A}">
                    <a16:rowId xmlns:a16="http://schemas.microsoft.com/office/drawing/2014/main" val="2951170187"/>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105183680"/>
              </p:ext>
            </p:extLst>
          </p:nvPr>
        </p:nvGraphicFramePr>
        <p:xfrm>
          <a:off x="43099" y="5643790"/>
          <a:ext cx="5852112" cy="907873"/>
        </p:xfrm>
        <a:graphic>
          <a:graphicData uri="http://schemas.openxmlformats.org/drawingml/2006/table">
            <a:tbl>
              <a:tblPr firstRow="1" bandRow="1">
                <a:tableStyleId>{00A15C55-8517-42AA-B614-E9B94910E393}</a:tableStyleId>
              </a:tblPr>
              <a:tblGrid>
                <a:gridCol w="5852112">
                  <a:extLst>
                    <a:ext uri="{9D8B030D-6E8A-4147-A177-3AD203B41FA5}">
                      <a16:colId xmlns:a16="http://schemas.microsoft.com/office/drawing/2014/main" val="3260413799"/>
                    </a:ext>
                  </a:extLst>
                </a:gridCol>
              </a:tblGrid>
              <a:tr h="384100">
                <a:tc>
                  <a:txBody>
                    <a:bodyPr/>
                    <a:lstStyle/>
                    <a:p>
                      <a:r>
                        <a:rPr lang="en-GB" sz="1600" dirty="0">
                          <a:solidFill>
                            <a:schemeClr val="bg1"/>
                          </a:solidFill>
                        </a:rPr>
                        <a:t>Scientist: </a:t>
                      </a:r>
                      <a:r>
                        <a:rPr lang="en-GB" sz="1600" dirty="0" err="1">
                          <a:solidFill>
                            <a:schemeClr val="bg1"/>
                          </a:solidFill>
                        </a:rPr>
                        <a:t>Issac</a:t>
                      </a:r>
                      <a:r>
                        <a:rPr lang="en-GB" sz="1600" dirty="0">
                          <a:solidFill>
                            <a:schemeClr val="bg1"/>
                          </a:solidFill>
                        </a:rPr>
                        <a:t> Newton</a:t>
                      </a:r>
                    </a:p>
                  </a:txBody>
                  <a:tcPr>
                    <a:solidFill>
                      <a:schemeClr val="accent5">
                        <a:lumMod val="60000"/>
                        <a:lumOff val="40000"/>
                      </a:schemeClr>
                    </a:solidFill>
                  </a:tcPr>
                </a:tc>
                <a:extLst>
                  <a:ext uri="{0D108BD9-81ED-4DB2-BD59-A6C34878D82A}">
                    <a16:rowId xmlns:a16="http://schemas.microsoft.com/office/drawing/2014/main" val="3164065866"/>
                  </a:ext>
                </a:extLst>
              </a:tr>
              <a:tr h="523773">
                <a:tc>
                  <a:txBody>
                    <a:bodyPr/>
                    <a:lstStyle/>
                    <a:p>
                      <a:r>
                        <a:rPr lang="en-GB" sz="1200" kern="1200" dirty="0" err="1">
                          <a:solidFill>
                            <a:schemeClr val="dk1"/>
                          </a:solidFill>
                          <a:latin typeface="+mn-lt"/>
                          <a:ea typeface="+mn-ea"/>
                          <a:cs typeface="+mn-cs"/>
                        </a:rPr>
                        <a:t>Issac</a:t>
                      </a:r>
                      <a:r>
                        <a:rPr lang="en-GB" sz="1200" kern="1200" dirty="0">
                          <a:solidFill>
                            <a:schemeClr val="dk1"/>
                          </a:solidFill>
                          <a:latin typeface="+mn-lt"/>
                          <a:ea typeface="+mn-ea"/>
                          <a:cs typeface="+mn-cs"/>
                        </a:rPr>
                        <a:t> Newton was an English physicist who discovered gravity. A Newton metre which is a gadget which measures forces is named after him. Forces are measures </a:t>
                      </a:r>
                      <a:r>
                        <a:rPr lang="en-GB" sz="1200" kern="1200">
                          <a:solidFill>
                            <a:schemeClr val="dk1"/>
                          </a:solidFill>
                          <a:latin typeface="+mn-lt"/>
                          <a:ea typeface="+mn-ea"/>
                          <a:cs typeface="+mn-cs"/>
                        </a:rPr>
                        <a:t>in Newtons. </a:t>
                      </a:r>
                      <a:endParaRPr lang="en-GB" sz="1200" kern="1200" dirty="0">
                        <a:solidFill>
                          <a:schemeClr val="dk1"/>
                        </a:solidFill>
                        <a:latin typeface="+mn-lt"/>
                        <a:ea typeface="+mn-ea"/>
                        <a:cs typeface="+mn-cs"/>
                      </a:endParaRPr>
                    </a:p>
                  </a:txBody>
                  <a:tcPr>
                    <a:solidFill>
                      <a:schemeClr val="accent5">
                        <a:lumMod val="20000"/>
                        <a:lumOff val="80000"/>
                      </a:schemeClr>
                    </a:solidFill>
                  </a:tcPr>
                </a:tc>
                <a:extLst>
                  <a:ext uri="{0D108BD9-81ED-4DB2-BD59-A6C34878D82A}">
                    <a16:rowId xmlns:a16="http://schemas.microsoft.com/office/drawing/2014/main" val="2250630823"/>
                  </a:ext>
                </a:extLst>
              </a:tr>
            </a:tbl>
          </a:graphicData>
        </a:graphic>
      </p:graphicFrame>
      <p:graphicFrame>
        <p:nvGraphicFramePr>
          <p:cNvPr id="2" name="Table 6">
            <a:extLst>
              <a:ext uri="{FF2B5EF4-FFF2-40B4-BE49-F238E27FC236}">
                <a16:creationId xmlns:a16="http://schemas.microsoft.com/office/drawing/2014/main" id="{95ED8077-2AAC-483A-9FBD-DB1591231A91}"/>
              </a:ext>
            </a:extLst>
          </p:cNvPr>
          <p:cNvGraphicFramePr>
            <a:graphicFrameLocks noGrp="1"/>
          </p:cNvGraphicFramePr>
          <p:nvPr>
            <p:extLst>
              <p:ext uri="{D42A27DB-BD31-4B8C-83A1-F6EECF244321}">
                <p14:modId xmlns:p14="http://schemas.microsoft.com/office/powerpoint/2010/main" val="2669766934"/>
              </p:ext>
            </p:extLst>
          </p:nvPr>
        </p:nvGraphicFramePr>
        <p:xfrm>
          <a:off x="5895209" y="397098"/>
          <a:ext cx="3967693" cy="3840480"/>
        </p:xfrm>
        <a:graphic>
          <a:graphicData uri="http://schemas.openxmlformats.org/drawingml/2006/table">
            <a:tbl>
              <a:tblPr firstRow="1" bandRow="1">
                <a:tableStyleId>{93296810-A885-4BE3-A3E7-6D5BEEA58F35}</a:tableStyleId>
              </a:tblPr>
              <a:tblGrid>
                <a:gridCol w="1188497">
                  <a:extLst>
                    <a:ext uri="{9D8B030D-6E8A-4147-A177-3AD203B41FA5}">
                      <a16:colId xmlns:a16="http://schemas.microsoft.com/office/drawing/2014/main" val="123533815"/>
                    </a:ext>
                  </a:extLst>
                </a:gridCol>
                <a:gridCol w="2779196">
                  <a:extLst>
                    <a:ext uri="{9D8B030D-6E8A-4147-A177-3AD203B41FA5}">
                      <a16:colId xmlns:a16="http://schemas.microsoft.com/office/drawing/2014/main" val="1050476119"/>
                    </a:ext>
                  </a:extLst>
                </a:gridCol>
              </a:tblGrid>
              <a:tr h="284734">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altLang="en-GB" sz="1800" b="1" kern="1200" dirty="0">
                          <a:solidFill>
                            <a:schemeClr val="bg1"/>
                          </a:solidFill>
                          <a:latin typeface="Comic Sans MS" panose="030F0702030302020204" pitchFamily="66" charset="0"/>
                          <a:ea typeface="+mn-ea"/>
                          <a:cs typeface="+mn-cs"/>
                        </a:rPr>
                        <a:t>Key Vocabulary - Magnets</a:t>
                      </a:r>
                    </a:p>
                  </a:txBody>
                  <a:tcPr/>
                </a:tc>
                <a:tc hMerge="1">
                  <a:txBody>
                    <a:bodyPr/>
                    <a:lstStyle/>
                    <a:p>
                      <a:endParaRPr lang="en-GB" dirty="0"/>
                    </a:p>
                  </a:txBody>
                  <a:tcPr/>
                </a:tc>
                <a:extLst>
                  <a:ext uri="{0D108BD9-81ED-4DB2-BD59-A6C34878D82A}">
                    <a16:rowId xmlns:a16="http://schemas.microsoft.com/office/drawing/2014/main" val="1989941459"/>
                  </a:ext>
                </a:extLst>
              </a:tr>
              <a:tr h="28473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magnet</a:t>
                      </a:r>
                      <a:endParaRPr kumimoji="0" lang="en-GB" sz="1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a:tc>
                <a:tc>
                  <a:txBody>
                    <a:bodyPr/>
                    <a:lstStyle/>
                    <a:p>
                      <a:r>
                        <a:rPr lang="en-GB" sz="1200" b="0" kern="1200" dirty="0">
                          <a:solidFill>
                            <a:schemeClr val="dk1"/>
                          </a:solidFill>
                          <a:latin typeface="Comic Sans MS" panose="030F0702030302020204" pitchFamily="66" charset="0"/>
                          <a:ea typeface="+mn-ea"/>
                          <a:cs typeface="+mn-cs"/>
                        </a:rPr>
                        <a:t>An object that produces a magnetic field and pulls certain objects towards it</a:t>
                      </a:r>
                    </a:p>
                  </a:txBody>
                  <a:tcPr/>
                </a:tc>
                <a:extLst>
                  <a:ext uri="{0D108BD9-81ED-4DB2-BD59-A6C34878D82A}">
                    <a16:rowId xmlns:a16="http://schemas.microsoft.com/office/drawing/2014/main" val="173567094"/>
                  </a:ext>
                </a:extLst>
              </a:tr>
              <a:tr h="2022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magnetic</a:t>
                      </a:r>
                    </a:p>
                  </a:txBody>
                  <a:tcPr/>
                </a:tc>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Objects that are attracted to a magnet are magnetic. Objects containing iron, nickel and cobalt are all magnetic</a:t>
                      </a:r>
                    </a:p>
                  </a:txBody>
                  <a:tcPr/>
                </a:tc>
                <a:extLst>
                  <a:ext uri="{0D108BD9-81ED-4DB2-BD59-A6C34878D82A}">
                    <a16:rowId xmlns:a16="http://schemas.microsoft.com/office/drawing/2014/main" val="4034103423"/>
                  </a:ext>
                </a:extLst>
              </a:tr>
              <a:tr h="20221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dk1"/>
                          </a:solidFill>
                          <a:latin typeface="Comic Sans MS" panose="030F0702030302020204" pitchFamily="66" charset="0"/>
                          <a:ea typeface="+mn-ea"/>
                          <a:cs typeface="+mn-cs"/>
                        </a:rPr>
                        <a:t>magnetic field</a:t>
                      </a:r>
                    </a:p>
                  </a:txBody>
                  <a:tcPr/>
                </a:tc>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An area around a magnet, where a magnetic force pulls a magnetic object towards it</a:t>
                      </a:r>
                    </a:p>
                  </a:txBody>
                  <a:tcPr/>
                </a:tc>
                <a:extLst>
                  <a:ext uri="{0D108BD9-81ED-4DB2-BD59-A6C34878D82A}">
                    <a16:rowId xmlns:a16="http://schemas.microsoft.com/office/drawing/2014/main" val="4058464039"/>
                  </a:ext>
                </a:extLst>
              </a:tr>
              <a:tr h="137160">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poles</a:t>
                      </a:r>
                    </a:p>
                  </a:txBody>
                  <a:tcPr/>
                </a:tc>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A magnetic has a North and a South pole at either end of a magnet</a:t>
                      </a:r>
                    </a:p>
                  </a:txBody>
                  <a:tcPr/>
                </a:tc>
                <a:extLst>
                  <a:ext uri="{0D108BD9-81ED-4DB2-BD59-A6C34878D82A}">
                    <a16:rowId xmlns:a16="http://schemas.microsoft.com/office/drawing/2014/main" val="2789120401"/>
                  </a:ext>
                </a:extLst>
              </a:tr>
              <a:tr h="162157">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repel</a:t>
                      </a:r>
                    </a:p>
                  </a:txBody>
                  <a:tcPr/>
                </a:tc>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Repulsion is a force which pushes two objects away</a:t>
                      </a:r>
                    </a:p>
                  </a:txBody>
                  <a:tcPr/>
                </a:tc>
                <a:extLst>
                  <a:ext uri="{0D108BD9-81ED-4DB2-BD59-A6C34878D82A}">
                    <a16:rowId xmlns:a16="http://schemas.microsoft.com/office/drawing/2014/main" val="747266336"/>
                  </a:ext>
                </a:extLst>
              </a:tr>
              <a:tr h="162157">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attract</a:t>
                      </a:r>
                    </a:p>
                  </a:txBody>
                  <a:tcPr/>
                </a:tc>
                <a:tc>
                  <a:txBody>
                    <a:bodyPr/>
                    <a:lstStyle/>
                    <a:p>
                      <a:pPr marL="0" algn="l" defTabSz="914400" rtl="0" eaLnBrk="1" latinLnBrk="0" hangingPunct="1"/>
                      <a:r>
                        <a:rPr lang="en-GB" sz="1200" b="0" kern="1200" dirty="0">
                          <a:solidFill>
                            <a:schemeClr val="dk1"/>
                          </a:solidFill>
                          <a:latin typeface="Comic Sans MS" panose="030F0702030302020204" pitchFamily="66" charset="0"/>
                          <a:ea typeface="+mn-ea"/>
                          <a:cs typeface="+mn-cs"/>
                        </a:rPr>
                        <a:t>Attraction is a force which pulls objects together. </a:t>
                      </a:r>
                    </a:p>
                  </a:txBody>
                  <a:tcPr/>
                </a:tc>
                <a:extLst>
                  <a:ext uri="{0D108BD9-81ED-4DB2-BD59-A6C34878D82A}">
                    <a16:rowId xmlns:a16="http://schemas.microsoft.com/office/drawing/2014/main" val="66217206"/>
                  </a:ext>
                </a:extLst>
              </a:tr>
            </a:tbl>
          </a:graphicData>
        </a:graphic>
      </p:graphicFrame>
      <p:sp>
        <p:nvSpPr>
          <p:cNvPr id="11" name="TextBox 10">
            <a:extLst>
              <a:ext uri="{FF2B5EF4-FFF2-40B4-BE49-F238E27FC236}">
                <a16:creationId xmlns:a16="http://schemas.microsoft.com/office/drawing/2014/main" id="{19F3798C-09F0-421A-B602-591DE587C56C}"/>
              </a:ext>
            </a:extLst>
          </p:cNvPr>
          <p:cNvSpPr txBox="1"/>
          <p:nvPr/>
        </p:nvSpPr>
        <p:spPr>
          <a:xfrm>
            <a:off x="-6065134" y="773798"/>
            <a:ext cx="589125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graphicFrame>
        <p:nvGraphicFramePr>
          <p:cNvPr id="4" name="Table 6">
            <a:extLst>
              <a:ext uri="{FF2B5EF4-FFF2-40B4-BE49-F238E27FC236}">
                <a16:creationId xmlns:a16="http://schemas.microsoft.com/office/drawing/2014/main" id="{B0943F0D-F4DA-4E5A-A83C-A48E42991B18}"/>
              </a:ext>
            </a:extLst>
          </p:cNvPr>
          <p:cNvGraphicFramePr>
            <a:graphicFrameLocks noGrp="1"/>
          </p:cNvGraphicFramePr>
          <p:nvPr>
            <p:extLst>
              <p:ext uri="{D42A27DB-BD31-4B8C-83A1-F6EECF244321}">
                <p14:modId xmlns:p14="http://schemas.microsoft.com/office/powerpoint/2010/main" val="3132786357"/>
              </p:ext>
            </p:extLst>
          </p:nvPr>
        </p:nvGraphicFramePr>
        <p:xfrm>
          <a:off x="3955" y="402172"/>
          <a:ext cx="5891256" cy="2319257"/>
        </p:xfrm>
        <a:graphic>
          <a:graphicData uri="http://schemas.openxmlformats.org/drawingml/2006/table">
            <a:tbl>
              <a:tblPr firstRow="1" bandRow="1">
                <a:tableStyleId>{00A15C55-8517-42AA-B614-E9B94910E393}</a:tableStyleId>
              </a:tblPr>
              <a:tblGrid>
                <a:gridCol w="5891256">
                  <a:extLst>
                    <a:ext uri="{9D8B030D-6E8A-4147-A177-3AD203B41FA5}">
                      <a16:colId xmlns:a16="http://schemas.microsoft.com/office/drawing/2014/main" val="2197603850"/>
                    </a:ext>
                  </a:extLst>
                </a:gridCol>
              </a:tblGrid>
              <a:tr h="414257">
                <a:tc>
                  <a:txBody>
                    <a:bodyPr/>
                    <a:lstStyle/>
                    <a:p>
                      <a:endParaRPr lang="en-GB" dirty="0"/>
                    </a:p>
                  </a:txBody>
                  <a:tcPr/>
                </a:tc>
                <a:extLst>
                  <a:ext uri="{0D108BD9-81ED-4DB2-BD59-A6C34878D82A}">
                    <a16:rowId xmlns:a16="http://schemas.microsoft.com/office/drawing/2014/main" val="4241151311"/>
                  </a:ext>
                </a:extLst>
              </a:tr>
              <a:tr h="77334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dirty="0"/>
                        <a:t>A </a:t>
                      </a:r>
                      <a:r>
                        <a:rPr lang="en-GB" sz="1700" b="1" dirty="0"/>
                        <a:t>magnet</a:t>
                      </a:r>
                      <a:r>
                        <a:rPr lang="en-GB" sz="1700" dirty="0"/>
                        <a:t> </a:t>
                      </a:r>
                      <a:r>
                        <a:rPr lang="en-GB" sz="1700" b="1" dirty="0"/>
                        <a:t>attracts</a:t>
                      </a:r>
                      <a:r>
                        <a:rPr lang="en-GB" sz="1700" dirty="0"/>
                        <a:t> magnetic materials. Iron and nickel and other materials containing these, e.g. stainless steel, are magnetic. The strongest parts of a magnet are the </a:t>
                      </a:r>
                      <a:r>
                        <a:rPr lang="en-GB" sz="1700" b="1" dirty="0"/>
                        <a:t>poles</a:t>
                      </a:r>
                      <a:r>
                        <a:rPr lang="en-GB" sz="1700" dirty="0"/>
                        <a:t>. Magnets have two poles – a north pole and a south pole. If two like poles, e.g. two north poles, are brought together they will push away from each other – </a:t>
                      </a:r>
                      <a:r>
                        <a:rPr lang="en-GB" sz="1700" b="1" dirty="0"/>
                        <a:t>repel</a:t>
                      </a:r>
                      <a:r>
                        <a:rPr lang="en-GB" sz="1700" dirty="0"/>
                        <a:t>. If two unlike poles, e.g. a north and south, are brought together they will pull together – </a:t>
                      </a:r>
                      <a:r>
                        <a:rPr lang="en-GB" sz="1700" b="1" dirty="0"/>
                        <a:t>attract</a:t>
                      </a:r>
                      <a:r>
                        <a:rPr lang="en-GB" sz="1700" dirty="0"/>
                        <a:t>. </a:t>
                      </a:r>
                      <a:endParaRPr lang="en-GB" sz="1700" dirty="0">
                        <a:latin typeface="Comic Sans MS" panose="030F0702030302020204" pitchFamily="66" charset="0"/>
                      </a:endParaRPr>
                    </a:p>
                  </a:txBody>
                  <a:tcPr/>
                </a:tc>
                <a:extLst>
                  <a:ext uri="{0D108BD9-81ED-4DB2-BD59-A6C34878D82A}">
                    <a16:rowId xmlns:a16="http://schemas.microsoft.com/office/drawing/2014/main" val="81234136"/>
                  </a:ext>
                </a:extLst>
              </a:tr>
            </a:tbl>
          </a:graphicData>
        </a:graphic>
      </p:graphicFrame>
      <p:sp>
        <p:nvSpPr>
          <p:cNvPr id="12" name="TextBox 11">
            <a:extLst>
              <a:ext uri="{FF2B5EF4-FFF2-40B4-BE49-F238E27FC236}">
                <a16:creationId xmlns:a16="http://schemas.microsoft.com/office/drawing/2014/main" id="{F3E69966-6055-4298-8E73-08A27287145F}"/>
              </a:ext>
            </a:extLst>
          </p:cNvPr>
          <p:cNvSpPr txBox="1"/>
          <p:nvPr/>
        </p:nvSpPr>
        <p:spPr>
          <a:xfrm>
            <a:off x="43097" y="466021"/>
            <a:ext cx="5812971" cy="307777"/>
          </a:xfrm>
          <a:prstGeom prst="rect">
            <a:avLst/>
          </a:prstGeom>
          <a:solidFill>
            <a:schemeClr val="accent2">
              <a:lumMod val="60000"/>
              <a:lumOff val="40000"/>
            </a:schemeClr>
          </a:solidFill>
        </p:spPr>
        <p:txBody>
          <a:bodyPr wrap="square" rtlCol="0">
            <a:spAutoFit/>
          </a:bodyPr>
          <a:lstStyle/>
          <a:p>
            <a:pPr marL="0" marR="0" lvl="0" indent="0" algn="ctr" defTabSz="914400" rtl="0" eaLnBrk="1" latinLnBrk="0" hangingPunct="1">
              <a:lnSpc>
                <a:spcPct val="100000"/>
              </a:lnSpc>
              <a:spcBef>
                <a:spcPts val="0"/>
              </a:spcBef>
              <a:spcAft>
                <a:spcPts val="0"/>
              </a:spcAft>
              <a:buClrTx/>
              <a:buSzTx/>
              <a:buFontTx/>
              <a:buNone/>
              <a:tabLst/>
              <a:defRPr/>
            </a:pPr>
            <a:r>
              <a:rPr lang="en-US" sz="1400" b="1" kern="1200" dirty="0">
                <a:solidFill>
                  <a:schemeClr val="bg1"/>
                </a:solidFill>
                <a:latin typeface="Comic Sans MS" panose="030F0702030302020204" pitchFamily="66" charset="0"/>
                <a:ea typeface="+mn-ea"/>
                <a:cs typeface="+mn-cs"/>
              </a:rPr>
              <a:t>Key Knowledge and Diagram - Magnets</a:t>
            </a:r>
          </a:p>
        </p:txBody>
      </p:sp>
      <p:pic>
        <p:nvPicPr>
          <p:cNvPr id="9" name="Picture 8">
            <a:extLst>
              <a:ext uri="{FF2B5EF4-FFF2-40B4-BE49-F238E27FC236}">
                <a16:creationId xmlns:a16="http://schemas.microsoft.com/office/drawing/2014/main" id="{9EFFAEE6-2AD1-4419-A565-A05C8007C7C8}"/>
              </a:ext>
            </a:extLst>
          </p:cNvPr>
          <p:cNvPicPr>
            <a:picLocks noChangeAspect="1"/>
          </p:cNvPicPr>
          <p:nvPr/>
        </p:nvPicPr>
        <p:blipFill>
          <a:blip r:embed="rId3"/>
          <a:stretch>
            <a:fillRect/>
          </a:stretch>
        </p:blipFill>
        <p:spPr>
          <a:xfrm>
            <a:off x="23525" y="2773008"/>
            <a:ext cx="5852114" cy="2810760"/>
          </a:xfrm>
          <a:prstGeom prst="rect">
            <a:avLst/>
          </a:prstGeom>
        </p:spPr>
      </p:pic>
    </p:spTree>
    <p:extLst>
      <p:ext uri="{BB962C8B-B14F-4D97-AF65-F5344CB8AC3E}">
        <p14:creationId xmlns:p14="http://schemas.microsoft.com/office/powerpoint/2010/main" val="33824238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5494</TotalTime>
  <Words>568</Words>
  <Application>Microsoft Macintosh PowerPoint</Application>
  <PresentationFormat>A4 Paper (210x297 mm)</PresentationFormat>
  <Paragraphs>40</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Year 3 - Science Knowledge Organiser Forces And Magnets – Summer 2</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Aatka Hussain</cp:lastModifiedBy>
  <cp:revision>86</cp:revision>
  <cp:lastPrinted>2021-09-06T15:24:57Z</cp:lastPrinted>
  <dcterms:created xsi:type="dcterms:W3CDTF">2017-10-15T20:56:30Z</dcterms:created>
  <dcterms:modified xsi:type="dcterms:W3CDTF">2025-06-15T09:52:03Z</dcterms:modified>
</cp:coreProperties>
</file>