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4"/>
  </p:notesMasterIdLst>
  <p:sldIdLst>
    <p:sldId id="256" r:id="rId2"/>
    <p:sldId id="257" r:id="rId3"/>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129" autoAdjust="0"/>
    <p:restoredTop sz="94627" autoAdjust="0"/>
  </p:normalViewPr>
  <p:slideViewPr>
    <p:cSldViewPr snapToGrid="0" snapToObjects="1">
      <p:cViewPr varScale="1">
        <p:scale>
          <a:sx n="111" d="100"/>
          <a:sy n="111" d="100"/>
        </p:scale>
        <p:origin x="1792" y="200"/>
      </p:cViewPr>
      <p:guideLst>
        <p:guide orient="horz" pos="2160"/>
        <p:guide pos="312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294" tIns="45647" rIns="91294" bIns="45647" numCol="1"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294" tIns="45647" rIns="91294" bIns="45647" numCol="1" rtlCol="0"/>
          <a:lstStyle>
            <a:lvl1pPr algn="r">
              <a:defRPr sz="1200"/>
            </a:lvl1pPr>
          </a:lstStyle>
          <a:p>
            <a:fld id="{74DA69C8-F84C-2947-85D9-F4E475966ECC}" type="datetimeFigureOut">
              <a:rPr lang="en-US" smtClean="0"/>
              <a:t>6/15/25</a:t>
            </a:fld>
            <a:endParaRPr lang="en-US"/>
          </a:p>
        </p:txBody>
      </p:sp>
      <p:sp>
        <p:nvSpPr>
          <p:cNvPr id="4" name="Slide Image Placeholder 3"/>
          <p:cNvSpPr>
            <a:spLocks noGrp="1" noRot="1" noChangeAspect="1"/>
          </p:cNvSpPr>
          <p:nvPr>
            <p:ph type="sldImg" idx="2"/>
          </p:nvPr>
        </p:nvSpPr>
        <p:spPr>
          <a:xfrm>
            <a:off x="979488" y="1241425"/>
            <a:ext cx="4838700" cy="3349625"/>
          </a:xfrm>
          <a:prstGeom prst="rect">
            <a:avLst/>
          </a:prstGeom>
          <a:noFill/>
          <a:ln w="12700">
            <a:solidFill>
              <a:prstClr val="black"/>
            </a:solidFill>
          </a:ln>
        </p:spPr>
        <p:txBody>
          <a:bodyPr vert="horz" lIns="91294" tIns="45647" rIns="91294" bIns="45647" numCol="1" rtlCol="0" anchor="ctr"/>
          <a:lstStyle/>
          <a:p>
            <a:endParaRPr lang="en-US"/>
          </a:p>
        </p:txBody>
      </p:sp>
      <p:sp>
        <p:nvSpPr>
          <p:cNvPr id="5" name="Notes Placeholder 4"/>
          <p:cNvSpPr>
            <a:spLocks noGrp="1"/>
          </p:cNvSpPr>
          <p:nvPr>
            <p:ph type="body" sz="quarter" idx="3"/>
          </p:nvPr>
        </p:nvSpPr>
        <p:spPr>
          <a:xfrm>
            <a:off x="679768" y="4777195"/>
            <a:ext cx="5438140" cy="3908613"/>
          </a:xfrm>
          <a:prstGeom prst="rect">
            <a:avLst/>
          </a:prstGeom>
        </p:spPr>
        <p:txBody>
          <a:bodyPr vert="horz" lIns="91294" tIns="45647" rIns="91294" bIns="45647"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28585"/>
            <a:ext cx="2945659" cy="498055"/>
          </a:xfrm>
          <a:prstGeom prst="rect">
            <a:avLst/>
          </a:prstGeom>
        </p:spPr>
        <p:txBody>
          <a:bodyPr vert="horz" lIns="91294" tIns="45647" rIns="91294" bIns="45647"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294" tIns="45647" rIns="91294" bIns="45647"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2</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6/15/25</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1.png"/><Relationship Id="rId7"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jpeg"/><Relationship Id="rId10" Type="http://schemas.openxmlformats.org/officeDocument/2006/relationships/image" Target="../media/image7.jpeg"/><Relationship Id="rId4" Type="http://schemas.microsoft.com/office/2007/relationships/hdphoto" Target="../media/hdphoto1.wdp"/><Relationship Id="rId9"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255540895"/>
              </p:ext>
            </p:extLst>
          </p:nvPr>
        </p:nvGraphicFramePr>
        <p:xfrm>
          <a:off x="90812" y="397150"/>
          <a:ext cx="6211467" cy="3251989"/>
        </p:xfrm>
        <a:graphic>
          <a:graphicData uri="http://schemas.openxmlformats.org/drawingml/2006/table">
            <a:tbl>
              <a:tblPr firstRow="1" bandRow="1">
                <a:tableStyleId>{5C22544A-7EE6-4342-B048-85BDC9FD1C3A}</a:tableStyleId>
              </a:tblPr>
              <a:tblGrid>
                <a:gridCol w="213988">
                  <a:extLst>
                    <a:ext uri="{9D8B030D-6E8A-4147-A177-3AD203B41FA5}">
                      <a16:colId xmlns:a16="http://schemas.microsoft.com/office/drawing/2014/main" val="20002"/>
                    </a:ext>
                  </a:extLst>
                </a:gridCol>
                <a:gridCol w="905435">
                  <a:extLst>
                    <a:ext uri="{9D8B030D-6E8A-4147-A177-3AD203B41FA5}">
                      <a16:colId xmlns:a16="http://schemas.microsoft.com/office/drawing/2014/main" val="20000"/>
                    </a:ext>
                  </a:extLst>
                </a:gridCol>
                <a:gridCol w="5092044">
                  <a:extLst>
                    <a:ext uri="{9D8B030D-6E8A-4147-A177-3AD203B41FA5}">
                      <a16:colId xmlns:a16="http://schemas.microsoft.com/office/drawing/2014/main" val="20001"/>
                    </a:ext>
                  </a:extLst>
                </a:gridCol>
              </a:tblGrid>
              <a:tr h="353832">
                <a:tc gridSpan="3">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GB" sz="1600" b="1" kern="1200" dirty="0">
                          <a:solidFill>
                            <a:schemeClr val="lt1"/>
                          </a:solidFill>
                          <a:effectLst/>
                          <a:latin typeface="+mn-lt"/>
                          <a:ea typeface="+mn-ea"/>
                          <a:cs typeface="+mn-cs"/>
                        </a:rPr>
                        <a:t>Vocabulary </a:t>
                      </a:r>
                      <a:endParaRPr lang="en-US" sz="1000" dirty="0"/>
                    </a:p>
                  </a:txBody>
                  <a:tcPr marL="74295" marR="74295" marT="37148" marB="37148"/>
                </a:tc>
                <a:tc hMerge="1">
                  <a:txBody>
                    <a:bodyPr/>
                    <a:lstStyle/>
                    <a:p>
                      <a:endParaRPr lang="en-US" sz="1500" dirty="0"/>
                    </a:p>
                  </a:txBody>
                  <a:tcPr marL="74295" marR="74295" marT="37148" marB="37148"/>
                </a:tc>
                <a:tc hMerge="1">
                  <a:txBody>
                    <a:bodyPr/>
                    <a:lstStyle/>
                    <a:p>
                      <a:endParaRPr lang="en-US" sz="1500" dirty="0"/>
                    </a:p>
                  </a:txBody>
                  <a:tcPr marL="74295" marR="74295" marT="37148" marB="37148"/>
                </a:tc>
                <a:extLst>
                  <a:ext uri="{0D108BD9-81ED-4DB2-BD59-A6C34878D82A}">
                    <a16:rowId xmlns:a16="http://schemas.microsoft.com/office/drawing/2014/main" val="10000"/>
                  </a:ext>
                </a:extLst>
              </a:tr>
              <a:tr h="324783">
                <a:tc>
                  <a:txBody>
                    <a:bodyPr/>
                    <a:lstStyle/>
                    <a:p>
                      <a:r>
                        <a:rPr lang="en-US" sz="900" dirty="0"/>
                        <a:t>1</a:t>
                      </a:r>
                    </a:p>
                  </a:txBody>
                  <a:tcPr marL="74295" marR="74295" marT="37148" marB="37148"/>
                </a:tc>
                <a:tc>
                  <a:txBody>
                    <a:bodyPr/>
                    <a:lstStyle/>
                    <a:p>
                      <a:r>
                        <a:rPr lang="en-GB" sz="1100" dirty="0"/>
                        <a:t>evolution</a:t>
                      </a:r>
                    </a:p>
                  </a:txBody>
                  <a:tcPr marL="74295" marR="74295" marT="37148" marB="37148"/>
                </a:tc>
                <a:tc>
                  <a:txBody>
                    <a:bodyPr/>
                    <a:lstStyle/>
                    <a:p>
                      <a:r>
                        <a:rPr lang="en-GB" sz="1100" dirty="0"/>
                        <a:t>evolution the process by which different kinds of living organisms are believed to have developed from earlier forms during the history of the earth inherit derive </a:t>
                      </a:r>
                      <a:endParaRPr lang="en-GB" sz="1100" b="0" dirty="0"/>
                    </a:p>
                  </a:txBody>
                  <a:tcPr marL="74295" marR="74295" marT="37148" marB="37148"/>
                </a:tc>
                <a:extLst>
                  <a:ext uri="{0D108BD9-81ED-4DB2-BD59-A6C34878D82A}">
                    <a16:rowId xmlns:a16="http://schemas.microsoft.com/office/drawing/2014/main" val="10001"/>
                  </a:ext>
                </a:extLst>
              </a:tr>
              <a:tr h="376517">
                <a:tc>
                  <a:txBody>
                    <a:bodyPr/>
                    <a:lstStyle/>
                    <a:p>
                      <a:r>
                        <a:rPr lang="en-US" sz="900" dirty="0"/>
                        <a:t>2</a:t>
                      </a:r>
                    </a:p>
                  </a:txBody>
                  <a:tcPr marL="74295" marR="74295" marT="37148" marB="37148"/>
                </a:tc>
                <a:tc>
                  <a:txBody>
                    <a:bodyPr/>
                    <a:lstStyle/>
                    <a:p>
                      <a:r>
                        <a:rPr lang="en-GB" sz="1100" dirty="0"/>
                        <a:t>inherit</a:t>
                      </a:r>
                    </a:p>
                    <a:p>
                      <a:endParaRPr lang="en-GB" sz="1100" dirty="0"/>
                    </a:p>
                  </a:txBody>
                  <a:tcPr marL="74295" marR="74295" marT="37148" marB="37148"/>
                </a:tc>
                <a:tc>
                  <a:txBody>
                    <a:bodyPr/>
                    <a:lstStyle/>
                    <a:p>
                      <a:r>
                        <a:rPr lang="en-GB" sz="1100" dirty="0"/>
                        <a:t>derive (a quality, characteristic, or predisposition) genetically from one's parents or ancestors</a:t>
                      </a:r>
                      <a:endParaRPr lang="en-GB" sz="1100" b="0" dirty="0"/>
                    </a:p>
                  </a:txBody>
                  <a:tcPr marL="74295" marR="74295" marT="37148" marB="37148"/>
                </a:tc>
                <a:extLst>
                  <a:ext uri="{0D108BD9-81ED-4DB2-BD59-A6C34878D82A}">
                    <a16:rowId xmlns:a16="http://schemas.microsoft.com/office/drawing/2014/main" val="10002"/>
                  </a:ext>
                </a:extLst>
              </a:tr>
              <a:tr h="389770">
                <a:tc>
                  <a:txBody>
                    <a:bodyPr/>
                    <a:lstStyle/>
                    <a:p>
                      <a:r>
                        <a:rPr lang="en-US" sz="900" dirty="0"/>
                        <a:t>3</a:t>
                      </a:r>
                    </a:p>
                  </a:txBody>
                  <a:tcPr marL="74295" marR="74295" marT="37148" marB="37148"/>
                </a:tc>
                <a:tc>
                  <a:txBody>
                    <a:bodyPr/>
                    <a:lstStyle/>
                    <a:p>
                      <a:r>
                        <a:rPr lang="en-GB" sz="1100" dirty="0"/>
                        <a:t>adaptation</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t>the process of change by which an organism or species becomes better suited to its environment</a:t>
                      </a:r>
                      <a:endParaRPr lang="en-GB" sz="1100" b="0" dirty="0"/>
                    </a:p>
                  </a:txBody>
                  <a:tcPr marL="74295" marR="74295" marT="37148" marB="37148"/>
                </a:tc>
                <a:extLst>
                  <a:ext uri="{0D108BD9-81ED-4DB2-BD59-A6C34878D82A}">
                    <a16:rowId xmlns:a16="http://schemas.microsoft.com/office/drawing/2014/main" val="10003"/>
                  </a:ext>
                </a:extLst>
              </a:tr>
              <a:tr h="412377">
                <a:tc>
                  <a:txBody>
                    <a:bodyPr/>
                    <a:lstStyle/>
                    <a:p>
                      <a:r>
                        <a:rPr lang="en-US" sz="900" dirty="0"/>
                        <a:t>4</a:t>
                      </a:r>
                    </a:p>
                  </a:txBody>
                  <a:tcPr marL="74295" marR="74295" marT="37148" marB="37148"/>
                </a:tc>
                <a:tc>
                  <a:txBody>
                    <a:bodyPr/>
                    <a:lstStyle/>
                    <a:p>
                      <a:r>
                        <a:rPr lang="en-GB" sz="1100" dirty="0"/>
                        <a:t>fossil</a:t>
                      </a:r>
                    </a:p>
                  </a:txBody>
                  <a:tcPr marL="74295" marR="74295" marT="37148" marB="37148"/>
                </a:tc>
                <a:tc>
                  <a:txBody>
                    <a:bodyPr/>
                    <a:lstStyle/>
                    <a:p>
                      <a:r>
                        <a:rPr lang="en-GB" sz="1100" dirty="0"/>
                        <a:t>the remains or impression of a prehistoric plant or animal embedded in rock and preserved in petrified form</a:t>
                      </a:r>
                      <a:endParaRPr lang="en-GB" sz="1100" b="0" dirty="0"/>
                    </a:p>
                  </a:txBody>
                  <a:tcPr marL="74295" marR="74295" marT="37148" marB="37148"/>
                </a:tc>
                <a:extLst>
                  <a:ext uri="{0D108BD9-81ED-4DB2-BD59-A6C34878D82A}">
                    <a16:rowId xmlns:a16="http://schemas.microsoft.com/office/drawing/2014/main" val="10004"/>
                  </a:ext>
                </a:extLst>
              </a:tr>
              <a:tr h="271306">
                <a:tc>
                  <a:txBody>
                    <a:bodyPr/>
                    <a:lstStyle/>
                    <a:p>
                      <a:r>
                        <a:rPr lang="en-US" sz="900" dirty="0"/>
                        <a:t>6</a:t>
                      </a:r>
                    </a:p>
                  </a:txBody>
                  <a:tcPr marL="74295" marR="74295" marT="37148" marB="37148"/>
                </a:tc>
                <a:tc>
                  <a:txBody>
                    <a:bodyPr/>
                    <a:lstStyle/>
                    <a:p>
                      <a:r>
                        <a:rPr lang="en-GB" sz="1100" dirty="0"/>
                        <a:t>organism</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t>an individual animal, plant, or single-celled life form</a:t>
                      </a:r>
                      <a:endParaRPr lang="en-GB" sz="1100" b="0" dirty="0"/>
                    </a:p>
                  </a:txBody>
                  <a:tcPr marL="74295" marR="74295" marT="37148" marB="37148"/>
                </a:tc>
                <a:extLst>
                  <a:ext uri="{0D108BD9-81ED-4DB2-BD59-A6C34878D82A}">
                    <a16:rowId xmlns:a16="http://schemas.microsoft.com/office/drawing/2014/main" val="1068278743"/>
                  </a:ext>
                </a:extLst>
              </a:tr>
              <a:tr h="421632">
                <a:tc>
                  <a:txBody>
                    <a:bodyPr/>
                    <a:lstStyle/>
                    <a:p>
                      <a:r>
                        <a:rPr lang="en-US" sz="900" dirty="0"/>
                        <a:t>7</a:t>
                      </a:r>
                    </a:p>
                  </a:txBody>
                  <a:tcPr marL="74295" marR="74295" marT="37148" marB="37148"/>
                </a:tc>
                <a:tc>
                  <a:txBody>
                    <a:bodyPr/>
                    <a:lstStyle/>
                    <a:p>
                      <a:r>
                        <a:rPr lang="en-GB" sz="1100" dirty="0"/>
                        <a:t>naturalist</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t>an expert in or student of natural history</a:t>
                      </a:r>
                      <a:endParaRPr lang="en-GB" sz="1100" b="0" i="0" u="none" strike="noStrike" kern="1200" baseline="0" dirty="0">
                        <a:solidFill>
                          <a:schemeClr val="dk1"/>
                        </a:solidFill>
                        <a:latin typeface="+mn-lt"/>
                        <a:ea typeface="+mn-ea"/>
                        <a:cs typeface="+mn-cs"/>
                      </a:endParaRPr>
                    </a:p>
                  </a:txBody>
                  <a:tcPr marL="74295" marR="74295" marT="37148" marB="37148"/>
                </a:tc>
                <a:extLst>
                  <a:ext uri="{0D108BD9-81ED-4DB2-BD59-A6C34878D82A}">
                    <a16:rowId xmlns:a16="http://schemas.microsoft.com/office/drawing/2014/main" val="1649023274"/>
                  </a:ext>
                </a:extLst>
              </a:tr>
              <a:tr h="564114">
                <a:tc>
                  <a:txBody>
                    <a:bodyPr/>
                    <a:lstStyle/>
                    <a:p>
                      <a:r>
                        <a:rPr lang="en-US" sz="900" dirty="0"/>
                        <a:t>8</a:t>
                      </a:r>
                    </a:p>
                  </a:txBody>
                  <a:tcPr marL="74295" marR="74295" marT="37148" marB="37148"/>
                </a:tc>
                <a:tc>
                  <a:txBody>
                    <a:bodyPr/>
                    <a:lstStyle/>
                    <a:p>
                      <a:r>
                        <a:rPr lang="en-GB" sz="1100" dirty="0"/>
                        <a:t>geologist</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t>the science which deals with the physical structure and substance of the earth, their history, and the processes which act on them</a:t>
                      </a:r>
                      <a:endParaRPr lang="en-GB" sz="1100" b="0" dirty="0"/>
                    </a:p>
                  </a:txBody>
                  <a:tcPr marL="74295" marR="74295" marT="37148" marB="37148"/>
                </a:tc>
                <a:extLst>
                  <a:ext uri="{0D108BD9-81ED-4DB2-BD59-A6C34878D82A}">
                    <a16:rowId xmlns:a16="http://schemas.microsoft.com/office/drawing/2014/main" val="10008"/>
                  </a:ext>
                </a:extLst>
              </a:tr>
            </a:tbl>
          </a:graphicData>
        </a:graphic>
      </p:graphicFrame>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Rectangle 1"/>
          <p:cNvSpPr>
            <a:spLocks noChangeArrowheads="1"/>
          </p:cNvSpPr>
          <p:nvPr/>
        </p:nvSpPr>
        <p:spPr bwMode="auto">
          <a:xfrm>
            <a:off x="224026" y="61670"/>
            <a:ext cx="9368991"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a:r>
              <a:rPr lang="en-GB" sz="1400" b="1" dirty="0">
                <a:latin typeface="Arial" panose="020B0604020202020204" pitchFamily="34" charset="0"/>
                <a:cs typeface="Arial" panose="020B0604020202020204" pitchFamily="34" charset="0"/>
              </a:rPr>
              <a:t>SUBJECT :  Science – Evolution and Inheritance (Summer 1)    YEAR:  6</a:t>
            </a:r>
          </a:p>
        </p:txBody>
      </p:sp>
      <p:pic>
        <p:nvPicPr>
          <p:cNvPr id="20" name="Picture 19"/>
          <p:cNvPicPr/>
          <p:nvPr/>
        </p:nvPicPr>
        <p:blipFill>
          <a:blip r:embed="rId3">
            <a:extLst>
              <a:ext uri="{BEBA8EAE-BF5A-486C-A8C5-ECC9F3942E4B}">
                <a14:imgProps xmlns:a14="http://schemas.microsoft.com/office/drawing/2010/main">
                  <a14:imgLayer r:embed="rId4">
                    <a14:imgEffect>
                      <a14:backgroundRemoval t="0" b="98582" l="1961" r="96732"/>
                    </a14:imgEffect>
                  </a14:imgLayer>
                </a14:imgProps>
              </a:ext>
            </a:extLst>
          </a:blip>
          <a:stretch>
            <a:fillRect/>
          </a:stretch>
        </p:blipFill>
        <p:spPr>
          <a:xfrm>
            <a:off x="138575" y="20866"/>
            <a:ext cx="518198" cy="510883"/>
          </a:xfrm>
          <a:prstGeom prst="rect">
            <a:avLst/>
          </a:prstGeom>
        </p:spPr>
      </p:pic>
      <p:pic>
        <p:nvPicPr>
          <p:cNvPr id="21" name="Picture 20"/>
          <p:cNvPicPr/>
          <p:nvPr/>
        </p:nvPicPr>
        <p:blipFill>
          <a:blip r:embed="rId3">
            <a:extLst>
              <a:ext uri="{BEBA8EAE-BF5A-486C-A8C5-ECC9F3942E4B}">
                <a14:imgProps xmlns:a14="http://schemas.microsoft.com/office/drawing/2010/main">
                  <a14:imgLayer r:embed="rId4">
                    <a14:imgEffect>
                      <a14:backgroundRemoval t="0" b="98582" l="1961" r="96732"/>
                    </a14:imgEffect>
                  </a14:imgLayer>
                </a14:imgProps>
              </a:ext>
            </a:extLst>
          </a:blip>
          <a:stretch>
            <a:fillRect/>
          </a:stretch>
        </p:blipFill>
        <p:spPr>
          <a:xfrm>
            <a:off x="9238668" y="10985"/>
            <a:ext cx="518198" cy="510883"/>
          </a:xfrm>
          <a:prstGeom prst="rect">
            <a:avLst/>
          </a:prstGeom>
        </p:spPr>
      </p:pic>
      <p:graphicFrame>
        <p:nvGraphicFramePr>
          <p:cNvPr id="15" name="Table 14"/>
          <p:cNvGraphicFramePr>
            <a:graphicFrameLocks noGrp="1"/>
          </p:cNvGraphicFramePr>
          <p:nvPr>
            <p:extLst>
              <p:ext uri="{D42A27DB-BD31-4B8C-83A1-F6EECF244321}">
                <p14:modId xmlns:p14="http://schemas.microsoft.com/office/powerpoint/2010/main" val="2276009051"/>
              </p:ext>
            </p:extLst>
          </p:nvPr>
        </p:nvGraphicFramePr>
        <p:xfrm>
          <a:off x="6429375" y="418207"/>
          <a:ext cx="3327491" cy="3230932"/>
        </p:xfrm>
        <a:graphic>
          <a:graphicData uri="http://schemas.openxmlformats.org/drawingml/2006/table">
            <a:tbl>
              <a:tblPr firstRow="1" bandRow="1">
                <a:tableStyleId>{93296810-A885-4BE3-A3E7-6D5BEEA58F35}</a:tableStyleId>
              </a:tblPr>
              <a:tblGrid>
                <a:gridCol w="3327491">
                  <a:extLst>
                    <a:ext uri="{9D8B030D-6E8A-4147-A177-3AD203B41FA5}">
                      <a16:colId xmlns:a16="http://schemas.microsoft.com/office/drawing/2014/main" val="20000"/>
                    </a:ext>
                  </a:extLst>
                </a:gridCol>
              </a:tblGrid>
              <a:tr h="751485">
                <a:tc>
                  <a:txBody>
                    <a:bodyPr/>
                    <a:lstStyle/>
                    <a:p>
                      <a:pPr algn="ctr"/>
                      <a:r>
                        <a:rPr lang="en-GB" sz="1600" b="1" kern="1200" dirty="0">
                          <a:solidFill>
                            <a:schemeClr val="lt1"/>
                          </a:solidFill>
                          <a:effectLst/>
                          <a:latin typeface="+mn-lt"/>
                          <a:ea typeface="+mn-ea"/>
                          <a:cs typeface="+mn-cs"/>
                        </a:rPr>
                        <a:t>What</a:t>
                      </a:r>
                      <a:r>
                        <a:rPr lang="en-GB" sz="1600" b="1" kern="1200" baseline="0" dirty="0">
                          <a:solidFill>
                            <a:schemeClr val="lt1"/>
                          </a:solidFill>
                          <a:effectLst/>
                          <a:latin typeface="+mn-lt"/>
                          <a:ea typeface="+mn-ea"/>
                          <a:cs typeface="+mn-cs"/>
                        </a:rPr>
                        <a:t> S</a:t>
                      </a:r>
                      <a:r>
                        <a:rPr lang="en-GB" sz="1600" b="1" kern="1200" dirty="0">
                          <a:solidFill>
                            <a:schemeClr val="lt1"/>
                          </a:solidFill>
                          <a:effectLst/>
                          <a:latin typeface="+mn-lt"/>
                          <a:ea typeface="+mn-ea"/>
                          <a:cs typeface="+mn-cs"/>
                        </a:rPr>
                        <a:t>hould I Already Know? </a:t>
                      </a:r>
                      <a:endParaRPr lang="en-GB" altLang="en-GB" sz="1600" dirty="0"/>
                    </a:p>
                  </a:txBody>
                  <a:tcPr marL="74295" marR="74295" marT="37148" marB="37148"/>
                </a:tc>
                <a:extLst>
                  <a:ext uri="{0D108BD9-81ED-4DB2-BD59-A6C34878D82A}">
                    <a16:rowId xmlns:a16="http://schemas.microsoft.com/office/drawing/2014/main" val="10000"/>
                  </a:ext>
                </a:extLst>
              </a:tr>
              <a:tr h="2479447">
                <a:tc>
                  <a:txBody>
                    <a:bodyPr/>
                    <a:lstStyle/>
                    <a:p>
                      <a:pPr marL="171450" indent="-171450">
                        <a:buFont typeface="Arial" panose="020B0604020202020204" pitchFamily="34" charset="0"/>
                        <a:buChar char="•"/>
                      </a:pPr>
                      <a:r>
                        <a:rPr lang="en-GB" sz="1100" kern="1200" baseline="0" dirty="0">
                          <a:solidFill>
                            <a:schemeClr val="dk1"/>
                          </a:solidFill>
                          <a:effectLst/>
                          <a:latin typeface="+mn-lt"/>
                          <a:ea typeface="+mn-ea"/>
                          <a:cs typeface="+mn-cs"/>
                        </a:rPr>
                        <a:t>That individuals differ but may have inherited characteristics of parents.</a:t>
                      </a:r>
                    </a:p>
                    <a:p>
                      <a:pPr marL="171450" indent="-171450">
                        <a:buFont typeface="Arial" panose="020B0604020202020204" pitchFamily="34" charset="0"/>
                        <a:buChar char="•"/>
                      </a:pPr>
                      <a:r>
                        <a:rPr lang="en-GB" sz="1100" kern="1200" baseline="0" dirty="0">
                          <a:solidFill>
                            <a:schemeClr val="dk1"/>
                          </a:solidFill>
                          <a:effectLst/>
                          <a:latin typeface="+mn-lt"/>
                          <a:ea typeface="+mn-ea"/>
                          <a:cs typeface="+mn-cs"/>
                        </a:rPr>
                        <a:t>That animals have had to change over time in order to survive.</a:t>
                      </a:r>
                    </a:p>
                    <a:p>
                      <a:pPr marL="171450" indent="-171450">
                        <a:buFont typeface="Arial" panose="020B0604020202020204" pitchFamily="34" charset="0"/>
                        <a:buChar char="•"/>
                      </a:pPr>
                      <a:r>
                        <a:rPr lang="en-GB" sz="1100" kern="1200" baseline="0" dirty="0">
                          <a:solidFill>
                            <a:schemeClr val="dk1"/>
                          </a:solidFill>
                          <a:effectLst/>
                          <a:latin typeface="+mn-lt"/>
                          <a:ea typeface="+mn-ea"/>
                          <a:cs typeface="+mn-cs"/>
                        </a:rPr>
                        <a:t>That adaptation can take centuries to happen and leads to evolution.</a:t>
                      </a:r>
                    </a:p>
                    <a:p>
                      <a:pPr marL="171450" indent="-171450">
                        <a:buFont typeface="Arial" panose="020B0604020202020204" pitchFamily="34" charset="0"/>
                        <a:buChar char="•"/>
                      </a:pPr>
                      <a:r>
                        <a:rPr lang="en-GB" sz="1100" kern="1200" baseline="0" dirty="0">
                          <a:solidFill>
                            <a:schemeClr val="dk1"/>
                          </a:solidFill>
                          <a:effectLst/>
                          <a:latin typeface="+mn-lt"/>
                          <a:ea typeface="+mn-ea"/>
                          <a:cs typeface="+mn-cs"/>
                        </a:rPr>
                        <a:t>The terminology of evolution, inheritance and adaptation and its meaning.</a:t>
                      </a:r>
                    </a:p>
                    <a:p>
                      <a:pPr marL="171450" indent="-171450">
                        <a:buFont typeface="Arial" panose="020B0604020202020204" pitchFamily="34" charset="0"/>
                        <a:buChar char="•"/>
                      </a:pPr>
                      <a:r>
                        <a:rPr lang="en-GB" sz="1100" kern="1200" baseline="0" dirty="0">
                          <a:solidFill>
                            <a:schemeClr val="dk1"/>
                          </a:solidFill>
                          <a:effectLst/>
                          <a:latin typeface="+mn-lt"/>
                          <a:ea typeface="+mn-ea"/>
                          <a:cs typeface="+mn-cs"/>
                        </a:rPr>
                        <a:t>Who is Charles Darwin.</a:t>
                      </a:r>
                    </a:p>
                    <a:p>
                      <a:pPr marL="171450" indent="-171450">
                        <a:buFont typeface="Arial" panose="020B0604020202020204" pitchFamily="34" charset="0"/>
                        <a:buChar char="•"/>
                      </a:pPr>
                      <a:r>
                        <a:rPr lang="en-GB" sz="1100" kern="1200" baseline="0" dirty="0">
                          <a:solidFill>
                            <a:schemeClr val="dk1"/>
                          </a:solidFill>
                          <a:effectLst/>
                          <a:latin typeface="+mn-lt"/>
                          <a:ea typeface="+mn-ea"/>
                          <a:cs typeface="+mn-cs"/>
                        </a:rPr>
                        <a:t>What a fossil is.</a:t>
                      </a:r>
                    </a:p>
                    <a:p>
                      <a:pPr marL="0" indent="0">
                        <a:buFont typeface="Arial" panose="020B0604020202020204" pitchFamily="34" charset="0"/>
                        <a:buNone/>
                      </a:pPr>
                      <a:endParaRPr lang="en-GB" sz="1100" kern="1200" baseline="0" dirty="0">
                        <a:solidFill>
                          <a:schemeClr val="dk1"/>
                        </a:solidFill>
                        <a:effectLst/>
                        <a:latin typeface="+mn-lt"/>
                        <a:ea typeface="+mn-ea"/>
                        <a:cs typeface="+mn-cs"/>
                      </a:endParaRPr>
                    </a:p>
                    <a:p>
                      <a:pPr marL="171450" indent="-171450">
                        <a:buFont typeface="Arial" panose="020B0604020202020204" pitchFamily="34" charset="0"/>
                        <a:buChar char="•"/>
                      </a:pPr>
                      <a:endParaRPr lang="en-GB" sz="1100" kern="1200" baseline="0" dirty="0">
                        <a:solidFill>
                          <a:schemeClr val="dk1"/>
                        </a:solidFill>
                        <a:effectLst/>
                        <a:latin typeface="+mn-lt"/>
                        <a:ea typeface="+mn-ea"/>
                        <a:cs typeface="+mn-cs"/>
                      </a:endParaRPr>
                    </a:p>
                    <a:p>
                      <a:pPr marL="171450" indent="-171450">
                        <a:buFont typeface="Arial" panose="020B0604020202020204" pitchFamily="34" charset="0"/>
                        <a:buChar char="•"/>
                      </a:pPr>
                      <a:endParaRPr lang="en-GB" sz="1100" kern="1200" baseline="0" dirty="0">
                        <a:solidFill>
                          <a:schemeClr val="dk1"/>
                        </a:solidFill>
                        <a:effectLst/>
                        <a:latin typeface="+mn-lt"/>
                        <a:ea typeface="+mn-ea"/>
                        <a:cs typeface="+mn-cs"/>
                      </a:endParaRPr>
                    </a:p>
                    <a:p>
                      <a:endParaRPr lang="en-GB" sz="900" kern="1200" dirty="0">
                        <a:solidFill>
                          <a:schemeClr val="dk1"/>
                        </a:solidFill>
                        <a:effectLst/>
                        <a:latin typeface="+mn-lt"/>
                        <a:ea typeface="+mn-ea"/>
                        <a:cs typeface="+mn-cs"/>
                      </a:endParaRPr>
                    </a:p>
                  </a:txBody>
                  <a:tcPr marL="74295" marR="74295" marT="37148" marB="37148"/>
                </a:tc>
                <a:extLst>
                  <a:ext uri="{0D108BD9-81ED-4DB2-BD59-A6C34878D82A}">
                    <a16:rowId xmlns:a16="http://schemas.microsoft.com/office/drawing/2014/main" val="10001"/>
                  </a:ext>
                </a:extLst>
              </a:tr>
            </a:tbl>
          </a:graphicData>
        </a:graphic>
      </p:graphicFrame>
      <p:graphicFrame>
        <p:nvGraphicFramePr>
          <p:cNvPr id="27" name="Table 26">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2839371834"/>
              </p:ext>
            </p:extLst>
          </p:nvPr>
        </p:nvGraphicFramePr>
        <p:xfrm>
          <a:off x="90812" y="4018707"/>
          <a:ext cx="9666054" cy="2519010"/>
        </p:xfrm>
        <a:graphic>
          <a:graphicData uri="http://schemas.openxmlformats.org/drawingml/2006/table">
            <a:tbl>
              <a:tblPr firstRow="1" bandRow="1">
                <a:tableStyleId>{F5AB1C69-6EDB-4FF4-983F-18BD219EF322}</a:tableStyleId>
              </a:tblPr>
              <a:tblGrid>
                <a:gridCol w="9666054">
                  <a:extLst>
                    <a:ext uri="{9D8B030D-6E8A-4147-A177-3AD203B41FA5}">
                      <a16:colId xmlns:a16="http://schemas.microsoft.com/office/drawing/2014/main" val="771789285"/>
                    </a:ext>
                  </a:extLst>
                </a:gridCol>
              </a:tblGrid>
              <a:tr h="343970">
                <a:tc>
                  <a:txBody>
                    <a:bodyPr/>
                    <a:lstStyle/>
                    <a:p>
                      <a:pPr algn="ctr"/>
                      <a:r>
                        <a:rPr lang="en-US" sz="1600" dirty="0"/>
                        <a:t>What</a:t>
                      </a:r>
                      <a:r>
                        <a:rPr lang="en-US" sz="1600" baseline="0" dirty="0"/>
                        <a:t> I Need </a:t>
                      </a:r>
                      <a:r>
                        <a:rPr lang="en-US" sz="1600" baseline="0"/>
                        <a:t>To Know</a:t>
                      </a:r>
                      <a:endParaRPr lang="en-US" sz="1600" baseline="0" dirty="0"/>
                    </a:p>
                  </a:txBody>
                  <a:tcPr marL="74295" marR="74295" marT="37148" marB="37148"/>
                </a:tc>
                <a:extLst>
                  <a:ext uri="{0D108BD9-81ED-4DB2-BD59-A6C34878D82A}">
                    <a16:rowId xmlns:a16="http://schemas.microsoft.com/office/drawing/2014/main" val="2106910169"/>
                  </a:ext>
                </a:extLst>
              </a:tr>
              <a:tr h="2175040">
                <a:tc>
                  <a:txBody>
                    <a:bodyPr/>
                    <a:lstStyle/>
                    <a:p>
                      <a:pPr marL="171450" indent="-171450">
                        <a:buFont typeface="Arial" panose="020B0604020202020204" pitchFamily="34" charset="0"/>
                        <a:buChar char="•"/>
                      </a:pPr>
                      <a:endParaRPr lang="en-GB" sz="1100" dirty="0"/>
                    </a:p>
                    <a:p>
                      <a:pPr marL="171450" indent="-171450">
                        <a:buFont typeface="Arial" panose="020B0604020202020204" pitchFamily="34" charset="0"/>
                        <a:buChar char="•"/>
                      </a:pPr>
                      <a:r>
                        <a:rPr lang="en-GB" sz="1100" dirty="0"/>
                        <a:t>What was Darwin’s theory of evolution? The theory of evolution by natural selection (first formulated in Darwin's book "On the Origin of Species" in 1859) is the process by which organisms change over time as a result of changes in inheritable physical or behavioural traits. </a:t>
                      </a:r>
                    </a:p>
                    <a:p>
                      <a:pPr marL="171450" indent="-171450">
                        <a:buFont typeface="Arial" panose="020B0604020202020204" pitchFamily="34" charset="0"/>
                        <a:buChar char="•"/>
                      </a:pPr>
                      <a:r>
                        <a:rPr lang="en-GB" sz="1100" dirty="0"/>
                        <a:t>What is inheritance? Inheritance refers to the characteristic traits that are genetically passed to offspring from their parents e.g. hair colour, eye colour, height etc. Darwin refers to this as natural selection when the strongest traits survive over generations.</a:t>
                      </a:r>
                    </a:p>
                    <a:p>
                      <a:pPr marL="171450" indent="-171450">
                        <a:buFont typeface="Arial" panose="020B0604020202020204" pitchFamily="34" charset="0"/>
                        <a:buChar char="•"/>
                      </a:pPr>
                      <a:r>
                        <a:rPr lang="en-GB" sz="1100" dirty="0"/>
                        <a:t>Fossils provide information about living things from the past How are fossils formed and what do they tell us about animals and plants that used to inhabit the earth? Fossils are the impressions of the remains of prehistoric animals or plants embedded in rock and preserved in petrified form.</a:t>
                      </a:r>
                    </a:p>
                    <a:p>
                      <a:pPr marL="171450" indent="-171450">
                        <a:buFont typeface="Arial" panose="020B0604020202020204" pitchFamily="34" charset="0"/>
                        <a:buChar char="•"/>
                      </a:pPr>
                      <a:r>
                        <a:rPr lang="en-GB" sz="1100" dirty="0"/>
                        <a:t>Living things have changed over time (adaptation) Animals change over time and adapt to the surroundings in which they live. Darwin observed that there were many forms of finches that had different beak sizes and shapes. Once he considered the food sources of each finch, he noted the reason for these adaptations.</a:t>
                      </a:r>
                    </a:p>
                    <a:p>
                      <a:pPr marL="171450" indent="-171450">
                        <a:buFont typeface="Arial" panose="020B0604020202020204" pitchFamily="34" charset="0"/>
                        <a:buChar char="•"/>
                      </a:pPr>
                      <a:r>
                        <a:rPr lang="en-GB" sz="1100" dirty="0"/>
                        <a:t>Adaptation, evolution and human intervention Consider: are all adaptations good? What is the impact of human intervention on evolution? What impact does this have on the wellbeing of the world and its inhabitants?</a:t>
                      </a:r>
                      <a:endParaRPr lang="en-GB" sz="1100" b="1"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3401584818"/>
                  </a:ext>
                </a:extLst>
              </a:tr>
            </a:tbl>
          </a:graphicData>
        </a:graphic>
      </p:graphicFrame>
    </p:spTree>
    <p:extLst>
      <p:ext uri="{BB962C8B-B14F-4D97-AF65-F5344CB8AC3E}">
        <p14:creationId xmlns:p14="http://schemas.microsoft.com/office/powerpoint/2010/main" val="1230895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950395157"/>
              </p:ext>
            </p:extLst>
          </p:nvPr>
        </p:nvGraphicFramePr>
        <p:xfrm>
          <a:off x="98234" y="415966"/>
          <a:ext cx="9413319" cy="1955609"/>
        </p:xfrm>
        <a:graphic>
          <a:graphicData uri="http://schemas.openxmlformats.org/drawingml/2006/table">
            <a:tbl>
              <a:tblPr firstRow="1" bandRow="1">
                <a:tableStyleId>{5C22544A-7EE6-4342-B048-85BDC9FD1C3A}</a:tableStyleId>
              </a:tblPr>
              <a:tblGrid>
                <a:gridCol w="558439">
                  <a:extLst>
                    <a:ext uri="{9D8B030D-6E8A-4147-A177-3AD203B41FA5}">
                      <a16:colId xmlns:a16="http://schemas.microsoft.com/office/drawing/2014/main" val="20002"/>
                    </a:ext>
                  </a:extLst>
                </a:gridCol>
                <a:gridCol w="2006450">
                  <a:extLst>
                    <a:ext uri="{9D8B030D-6E8A-4147-A177-3AD203B41FA5}">
                      <a16:colId xmlns:a16="http://schemas.microsoft.com/office/drawing/2014/main" val="20000"/>
                    </a:ext>
                  </a:extLst>
                </a:gridCol>
                <a:gridCol w="6848430">
                  <a:extLst>
                    <a:ext uri="{9D8B030D-6E8A-4147-A177-3AD203B41FA5}">
                      <a16:colId xmlns:a16="http://schemas.microsoft.com/office/drawing/2014/main" val="20001"/>
                    </a:ext>
                  </a:extLst>
                </a:gridCol>
              </a:tblGrid>
              <a:tr h="546415">
                <a:tc gridSpan="3">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US" sz="1200" dirty="0"/>
                        <a:t>Key Scientists</a:t>
                      </a:r>
                    </a:p>
                    <a:p>
                      <a:pPr marL="0" marR="0" lvl="0" indent="0" algn="ctr" defTabSz="914400" rtl="0" eaLnBrk="1" latinLnBrk="0" hangingPunct="1">
                        <a:lnSpc>
                          <a:spcPct val="100000"/>
                        </a:lnSpc>
                        <a:spcBef>
                          <a:spcPts val="0"/>
                        </a:spcBef>
                        <a:spcAft>
                          <a:spcPts val="0"/>
                        </a:spcAft>
                        <a:buClrTx/>
                        <a:buSzTx/>
                        <a:buFontTx/>
                        <a:buNone/>
                        <a:tabLst/>
                        <a:defRPr/>
                      </a:pPr>
                      <a:endParaRPr lang="en-US" sz="1100" dirty="0"/>
                    </a:p>
                  </a:txBody>
                  <a:tcPr marL="74295" marR="74295" marT="37148" marB="37148"/>
                </a:tc>
                <a:tc hMerge="1">
                  <a:txBody>
                    <a:bodyPr/>
                    <a:lstStyle/>
                    <a:p>
                      <a:endParaRPr lang="en-US" sz="1500" dirty="0"/>
                    </a:p>
                  </a:txBody>
                  <a:tcPr marL="74295" marR="74295" marT="37148" marB="37148"/>
                </a:tc>
                <a:tc hMerge="1">
                  <a:txBody>
                    <a:bodyPr/>
                    <a:lstStyle/>
                    <a:p>
                      <a:endParaRPr lang="en-US" sz="1500" dirty="0"/>
                    </a:p>
                  </a:txBody>
                  <a:tcPr marL="74295" marR="74295" marT="37148" marB="37148"/>
                </a:tc>
                <a:extLst>
                  <a:ext uri="{0D108BD9-81ED-4DB2-BD59-A6C34878D82A}">
                    <a16:rowId xmlns:a16="http://schemas.microsoft.com/office/drawing/2014/main" val="10000"/>
                  </a:ext>
                </a:extLst>
              </a:tr>
              <a:tr h="394351">
                <a:tc>
                  <a:txBody>
                    <a:bodyPr/>
                    <a:lstStyle/>
                    <a:p>
                      <a:r>
                        <a:rPr lang="en-US" sz="900" dirty="0"/>
                        <a:t>1</a:t>
                      </a:r>
                    </a:p>
                  </a:txBody>
                  <a:tcPr marL="74295" marR="74295" marT="37148" marB="37148"/>
                </a:tc>
                <a:tc>
                  <a:txBody>
                    <a:bodyPr/>
                    <a:lstStyle/>
                    <a:p>
                      <a:r>
                        <a:rPr lang="en-GB" sz="1100" dirty="0"/>
                        <a:t>Charles Darwin </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Charles Robert Darwin (12 February 1809 – 19 April 1882) was an English born evolutionary biologist, naturalist and geologist who was best known for his contributions to the science of evolution. He first formulated his theory in his book "On the Origin of Species" in 1859.</a:t>
                      </a:r>
                    </a:p>
                  </a:txBody>
                  <a:tcPr marL="74295" marR="74295" marT="37148" marB="37148"/>
                </a:tc>
                <a:extLst>
                  <a:ext uri="{0D108BD9-81ED-4DB2-BD59-A6C34878D82A}">
                    <a16:rowId xmlns:a16="http://schemas.microsoft.com/office/drawing/2014/main" val="10001"/>
                  </a:ext>
                </a:extLst>
              </a:tr>
              <a:tr h="831978">
                <a:tc>
                  <a:txBody>
                    <a:bodyPr/>
                    <a:lstStyle/>
                    <a:p>
                      <a:r>
                        <a:rPr lang="en-US" sz="900" dirty="0"/>
                        <a:t>2</a:t>
                      </a:r>
                    </a:p>
                  </a:txBody>
                  <a:tcPr marL="74295" marR="74295" marT="37148" marB="37148"/>
                </a:tc>
                <a:tc>
                  <a:txBody>
                    <a:bodyPr/>
                    <a:lstStyle/>
                    <a:p>
                      <a:r>
                        <a:rPr lang="en-GB" sz="1000" dirty="0"/>
                        <a:t>Mary Anning</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t>Mary Anning (21 May 1799 – 9 March 1847) was an English fossil collector, dealer, and palaeontologist who became known around the world for important finds she made in Jurassic marine fossil beds in the cliffs along the English Channel at Lyme Regis in the county of Dorset in Southwest England.</a:t>
                      </a:r>
                      <a:endParaRPr lang="en-GB" sz="1100" b="0" i="0" u="none" strike="noStrike" kern="1200" baseline="0" dirty="0">
                        <a:solidFill>
                          <a:schemeClr val="dk1"/>
                        </a:solidFill>
                        <a:latin typeface="+mn-lt"/>
                        <a:ea typeface="+mn-ea"/>
                        <a:cs typeface="+mn-cs"/>
                      </a:endParaRPr>
                    </a:p>
                  </a:txBody>
                  <a:tcPr marL="74295" marR="74295" marT="37148" marB="37148"/>
                </a:tc>
                <a:extLst>
                  <a:ext uri="{0D108BD9-81ED-4DB2-BD59-A6C34878D82A}">
                    <a16:rowId xmlns:a16="http://schemas.microsoft.com/office/drawing/2014/main" val="10002"/>
                  </a:ext>
                </a:extLst>
              </a:tr>
            </a:tbl>
          </a:graphicData>
        </a:graphic>
      </p:graphicFrame>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Rectangle 1"/>
          <p:cNvSpPr>
            <a:spLocks noChangeArrowheads="1"/>
          </p:cNvSpPr>
          <p:nvPr/>
        </p:nvSpPr>
        <p:spPr bwMode="auto">
          <a:xfrm>
            <a:off x="128776" y="33096"/>
            <a:ext cx="9661630"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a:r>
              <a:rPr lang="en-GB" sz="1400" b="1" dirty="0">
                <a:latin typeface="Arial" panose="020B0604020202020204" pitchFamily="34" charset="0"/>
                <a:cs typeface="Arial" panose="020B0604020202020204" pitchFamily="34" charset="0"/>
              </a:rPr>
              <a:t>SUBJECT :  Science – Evolution and Inheritance (Summer 1)    YEAR:  6</a:t>
            </a:r>
          </a:p>
        </p:txBody>
      </p:sp>
      <p:pic>
        <p:nvPicPr>
          <p:cNvPr id="20" name="Picture 19"/>
          <p:cNvPicPr/>
          <p:nvPr/>
        </p:nvPicPr>
        <p:blipFill>
          <a:blip r:embed="rId3">
            <a:extLst>
              <a:ext uri="{BEBA8EAE-BF5A-486C-A8C5-ECC9F3942E4B}">
                <a14:imgProps xmlns:a14="http://schemas.microsoft.com/office/drawing/2010/main">
                  <a14:imgLayer r:embed="rId4">
                    <a14:imgEffect>
                      <a14:backgroundRemoval t="0" b="98582" l="1961" r="96732"/>
                    </a14:imgEffect>
                  </a14:imgLayer>
                </a14:imgProps>
              </a:ext>
            </a:extLst>
          </a:blip>
          <a:stretch>
            <a:fillRect/>
          </a:stretch>
        </p:blipFill>
        <p:spPr>
          <a:xfrm>
            <a:off x="138575" y="20866"/>
            <a:ext cx="518198" cy="510883"/>
          </a:xfrm>
          <a:prstGeom prst="rect">
            <a:avLst/>
          </a:prstGeom>
        </p:spPr>
      </p:pic>
      <p:pic>
        <p:nvPicPr>
          <p:cNvPr id="21" name="Picture 20"/>
          <p:cNvPicPr/>
          <p:nvPr/>
        </p:nvPicPr>
        <p:blipFill>
          <a:blip r:embed="rId3">
            <a:extLst>
              <a:ext uri="{BEBA8EAE-BF5A-486C-A8C5-ECC9F3942E4B}">
                <a14:imgProps xmlns:a14="http://schemas.microsoft.com/office/drawing/2010/main">
                  <a14:imgLayer r:embed="rId4">
                    <a14:imgEffect>
                      <a14:backgroundRemoval t="0" b="98582" l="1961" r="96732"/>
                    </a14:imgEffect>
                  </a14:imgLayer>
                </a14:imgProps>
              </a:ext>
            </a:extLst>
          </a:blip>
          <a:stretch>
            <a:fillRect/>
          </a:stretch>
        </p:blipFill>
        <p:spPr>
          <a:xfrm>
            <a:off x="9238668" y="10985"/>
            <a:ext cx="518198" cy="510883"/>
          </a:xfrm>
          <a:prstGeom prst="rect">
            <a:avLst/>
          </a:prstGeom>
        </p:spPr>
      </p:pic>
      <p:pic>
        <p:nvPicPr>
          <p:cNvPr id="1026" name="Picture 2" descr="Charles Darwin - Theory, Book &amp; Quotes - Biography">
            <a:extLst>
              <a:ext uri="{FF2B5EF4-FFF2-40B4-BE49-F238E27FC236}">
                <a16:creationId xmlns:a16="http://schemas.microsoft.com/office/drawing/2014/main" id="{C6BE7B2A-A915-444B-9585-26C28ECBC27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8575" y="3037016"/>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Mary Anning - Wikipedia">
            <a:extLst>
              <a:ext uri="{FF2B5EF4-FFF2-40B4-BE49-F238E27FC236}">
                <a16:creationId xmlns:a16="http://schemas.microsoft.com/office/drawing/2014/main" id="{B326E30A-9CC7-423B-95B7-BC1A53F1C69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31396" y="3037016"/>
            <a:ext cx="1655669" cy="214312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On the Origins of &quot;The March of Progress&quot; | Washington University ProSPER |  Washington University in St. Louis">
            <a:extLst>
              <a:ext uri="{FF2B5EF4-FFF2-40B4-BE49-F238E27FC236}">
                <a16:creationId xmlns:a16="http://schemas.microsoft.com/office/drawing/2014/main" id="{07786D94-AD62-4483-9FB1-986A58B3AEB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238004" y="2843541"/>
            <a:ext cx="2543175" cy="180022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Genetics of Eye Color">
            <a:extLst>
              <a:ext uri="{FF2B5EF4-FFF2-40B4-BE49-F238E27FC236}">
                <a16:creationId xmlns:a16="http://schemas.microsoft.com/office/drawing/2014/main" id="{0ECF5C9C-55B6-4831-9F7C-3C7D4197A52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032118" y="3006864"/>
            <a:ext cx="2190750" cy="2085975"/>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Bird Beak Buffet">
            <a:extLst>
              <a:ext uri="{FF2B5EF4-FFF2-40B4-BE49-F238E27FC236}">
                <a16:creationId xmlns:a16="http://schemas.microsoft.com/office/drawing/2014/main" id="{5AAC39F3-4E94-4713-A9A4-65B09299029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255266" y="4486426"/>
            <a:ext cx="2638425" cy="1733550"/>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Supercomputer scours fossil record for Earth's hidden extinctions">
            <a:extLst>
              <a:ext uri="{FF2B5EF4-FFF2-40B4-BE49-F238E27FC236}">
                <a16:creationId xmlns:a16="http://schemas.microsoft.com/office/drawing/2014/main" id="{DE9914B4-889A-4844-A8B7-EC08E593591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866271" y="5115733"/>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029329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5505</TotalTime>
  <Words>594</Words>
  <Application>Microsoft Macintosh PowerPoint</Application>
  <PresentationFormat>A4 Paper (210x297 mm)</PresentationFormat>
  <Paragraphs>49</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Aatka Hussain</cp:lastModifiedBy>
  <cp:revision>145</cp:revision>
  <cp:lastPrinted>2021-11-30T14:33:22Z</cp:lastPrinted>
  <dcterms:created xsi:type="dcterms:W3CDTF">2017-10-15T20:56:30Z</dcterms:created>
  <dcterms:modified xsi:type="dcterms:W3CDTF">2025-06-15T09:49:53Z</dcterms:modified>
</cp:coreProperties>
</file>