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6"/>
  </p:notesMasterIdLst>
  <p:sldIdLst>
    <p:sldId id="256" r:id="rId2"/>
    <p:sldId id="257" r:id="rId3"/>
    <p:sldId id="258" r:id="rId4"/>
    <p:sldId id="259"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0CF05D-B14F-4C35-8908-EC65EEC69929}" v="21" dt="2022-04-25T19:03:00.2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090" autoAdjust="0"/>
    <p:restoredTop sz="94627"/>
  </p:normalViewPr>
  <p:slideViewPr>
    <p:cSldViewPr snapToGrid="0" snapToObjects="1">
      <p:cViewPr>
        <p:scale>
          <a:sx n="110" d="100"/>
          <a:sy n="110" d="100"/>
        </p:scale>
        <p:origin x="106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 Moyle" userId="c8f68134d591b56f" providerId="LiveId" clId="{AB0CF05D-B14F-4C35-8908-EC65EEC69929}"/>
    <pc:docChg chg="undo custSel modSld">
      <pc:chgData name="Jo Moyle" userId="c8f68134d591b56f" providerId="LiveId" clId="{AB0CF05D-B14F-4C35-8908-EC65EEC69929}" dt="2022-04-25T19:03:28.321" v="899" actId="404"/>
      <pc:docMkLst>
        <pc:docMk/>
      </pc:docMkLst>
      <pc:sldChg chg="addSp delSp modSp mod">
        <pc:chgData name="Jo Moyle" userId="c8f68134d591b56f" providerId="LiveId" clId="{AB0CF05D-B14F-4C35-8908-EC65EEC69929}" dt="2022-04-25T19:03:28.321" v="899" actId="404"/>
        <pc:sldMkLst>
          <pc:docMk/>
          <pc:sldMk cId="123089539" sldId="256"/>
        </pc:sldMkLst>
        <pc:spChg chg="mod">
          <ac:chgData name="Jo Moyle" userId="c8f68134d591b56f" providerId="LiveId" clId="{AB0CF05D-B14F-4C35-8908-EC65EEC69929}" dt="2022-04-18T20:01:02.511" v="37" actId="20577"/>
          <ac:spMkLst>
            <pc:docMk/>
            <pc:sldMk cId="123089539" sldId="256"/>
            <ac:spMk id="2" creationId="{00000000-0000-0000-0000-000000000000}"/>
          </ac:spMkLst>
        </pc:spChg>
        <pc:graphicFrameChg chg="mod modGraphic">
          <ac:chgData name="Jo Moyle" userId="c8f68134d591b56f" providerId="LiveId" clId="{AB0CF05D-B14F-4C35-8908-EC65EEC69929}" dt="2022-04-18T20:10:51.897" v="134" actId="14734"/>
          <ac:graphicFrameMkLst>
            <pc:docMk/>
            <pc:sldMk cId="123089539" sldId="256"/>
            <ac:graphicFrameMk id="3" creationId="{00000000-0000-0000-0000-000000000000}"/>
          </ac:graphicFrameMkLst>
        </pc:graphicFrameChg>
        <pc:graphicFrameChg chg="mod modGraphic">
          <ac:chgData name="Jo Moyle" userId="c8f68134d591b56f" providerId="LiveId" clId="{AB0CF05D-B14F-4C35-8908-EC65EEC69929}" dt="2022-04-25T19:03:00.294" v="893"/>
          <ac:graphicFrameMkLst>
            <pc:docMk/>
            <pc:sldMk cId="123089539" sldId="256"/>
            <ac:graphicFrameMk id="4" creationId="{00000000-0000-0000-0000-000000000000}"/>
          </ac:graphicFrameMkLst>
        </pc:graphicFrameChg>
        <pc:graphicFrameChg chg="mod modGraphic">
          <ac:chgData name="Jo Moyle" userId="c8f68134d591b56f" providerId="LiveId" clId="{AB0CF05D-B14F-4C35-8908-EC65EEC69929}" dt="2022-04-18T20:02:02.136" v="41" actId="20577"/>
          <ac:graphicFrameMkLst>
            <pc:docMk/>
            <pc:sldMk cId="123089539" sldId="256"/>
            <ac:graphicFrameMk id="6" creationId="{B2BE3CF2-2B23-426E-A6D5-73D8ABEB1BC6}"/>
          </ac:graphicFrameMkLst>
        </pc:graphicFrameChg>
        <pc:graphicFrameChg chg="add mod modGraphic">
          <ac:chgData name="Jo Moyle" userId="c8f68134d591b56f" providerId="LiveId" clId="{AB0CF05D-B14F-4C35-8908-EC65EEC69929}" dt="2022-04-25T19:03:28.321" v="899" actId="404"/>
          <ac:graphicFrameMkLst>
            <pc:docMk/>
            <pc:sldMk cId="123089539" sldId="256"/>
            <ac:graphicFrameMk id="16" creationId="{3510297E-A646-4DBE-BF49-BF9AFC8AC059}"/>
          </ac:graphicFrameMkLst>
        </pc:graphicFrameChg>
        <pc:picChg chg="add mod">
          <ac:chgData name="Jo Moyle" userId="c8f68134d591b56f" providerId="LiveId" clId="{AB0CF05D-B14F-4C35-8908-EC65EEC69929}" dt="2022-04-18T20:12:24.986" v="138" actId="1076"/>
          <ac:picMkLst>
            <pc:docMk/>
            <pc:sldMk cId="123089539" sldId="256"/>
            <ac:picMk id="9" creationId="{FC0C6BB7-CAA2-4DE3-9D98-5BE023AA01A1}"/>
          </ac:picMkLst>
        </pc:picChg>
        <pc:picChg chg="add mod">
          <ac:chgData name="Jo Moyle" userId="c8f68134d591b56f" providerId="LiveId" clId="{AB0CF05D-B14F-4C35-8908-EC65EEC69929}" dt="2022-04-24T08:47:08.160" v="863" actId="14100"/>
          <ac:picMkLst>
            <pc:docMk/>
            <pc:sldMk cId="123089539" sldId="256"/>
            <ac:picMk id="11" creationId="{EADD224F-A486-4CAD-AEFE-24A53F10ED44}"/>
          </ac:picMkLst>
        </pc:picChg>
        <pc:picChg chg="add mod">
          <ac:chgData name="Jo Moyle" userId="c8f68134d591b56f" providerId="LiveId" clId="{AB0CF05D-B14F-4C35-8908-EC65EEC69929}" dt="2022-04-18T20:17:12.228" v="151" actId="1076"/>
          <ac:picMkLst>
            <pc:docMk/>
            <pc:sldMk cId="123089539" sldId="256"/>
            <ac:picMk id="13" creationId="{CA9E8FCE-D391-45C8-8465-80B2FE26EDB0}"/>
          </ac:picMkLst>
        </pc:picChg>
        <pc:picChg chg="del">
          <ac:chgData name="Jo Moyle" userId="c8f68134d591b56f" providerId="LiveId" clId="{AB0CF05D-B14F-4C35-8908-EC65EEC69929}" dt="2022-04-18T20:04:20.963" v="79" actId="478"/>
          <ac:picMkLst>
            <pc:docMk/>
            <pc:sldMk cId="123089539" sldId="256"/>
            <ac:picMk id="17" creationId="{AF0A62FF-6E48-4DE3-84A8-D8F39E6BC814}"/>
          </ac:picMkLst>
        </pc:picChg>
        <pc:picChg chg="del">
          <ac:chgData name="Jo Moyle" userId="c8f68134d591b56f" providerId="LiveId" clId="{AB0CF05D-B14F-4C35-8908-EC65EEC69929}" dt="2022-04-18T20:04:22.118" v="80" actId="478"/>
          <ac:picMkLst>
            <pc:docMk/>
            <pc:sldMk cId="123089539" sldId="256"/>
            <ac:picMk id="19" creationId="{D68F4589-985E-4C1D-88D2-743FE8F86E8C}"/>
          </ac:picMkLst>
        </pc:picChg>
      </pc:sldChg>
      <pc:sldChg chg="addSp delSp modSp mod">
        <pc:chgData name="Jo Moyle" userId="c8f68134d591b56f" providerId="LiveId" clId="{AB0CF05D-B14F-4C35-8908-EC65EEC69929}" dt="2022-04-24T08:46:33.612" v="862" actId="20577"/>
        <pc:sldMkLst>
          <pc:docMk/>
          <pc:sldMk cId="3382423899" sldId="257"/>
        </pc:sldMkLst>
        <pc:spChg chg="add mod">
          <ac:chgData name="Jo Moyle" userId="c8f68134d591b56f" providerId="LiveId" clId="{AB0CF05D-B14F-4C35-8908-EC65EEC69929}" dt="2022-04-24T08:43:35.889" v="653" actId="20577"/>
          <ac:spMkLst>
            <pc:docMk/>
            <pc:sldMk cId="3382423899" sldId="257"/>
            <ac:spMk id="4" creationId="{ECEFBA0C-2028-4830-BD3A-0F24F5DCEC33}"/>
          </ac:spMkLst>
        </pc:spChg>
        <pc:spChg chg="add mod">
          <ac:chgData name="Jo Moyle" userId="c8f68134d591b56f" providerId="LiveId" clId="{AB0CF05D-B14F-4C35-8908-EC65EEC69929}" dt="2022-04-24T08:44:18.334" v="703" actId="20577"/>
          <ac:spMkLst>
            <pc:docMk/>
            <pc:sldMk cId="3382423899" sldId="257"/>
            <ac:spMk id="8" creationId="{2CE3FCAC-C292-4B0B-8034-921DFFF2E5E2}"/>
          </ac:spMkLst>
        </pc:spChg>
        <pc:spChg chg="add mod">
          <ac:chgData name="Jo Moyle" userId="c8f68134d591b56f" providerId="LiveId" clId="{AB0CF05D-B14F-4C35-8908-EC65EEC69929}" dt="2022-04-24T08:45:15.983" v="750" actId="313"/>
          <ac:spMkLst>
            <pc:docMk/>
            <pc:sldMk cId="3382423899" sldId="257"/>
            <ac:spMk id="9" creationId="{0F49016C-861F-43F9-96D2-FD697DCD813A}"/>
          </ac:spMkLst>
        </pc:spChg>
        <pc:spChg chg="add mod">
          <ac:chgData name="Jo Moyle" userId="c8f68134d591b56f" providerId="LiveId" clId="{AB0CF05D-B14F-4C35-8908-EC65EEC69929}" dt="2022-04-24T08:45:43.118" v="801" actId="14100"/>
          <ac:spMkLst>
            <pc:docMk/>
            <pc:sldMk cId="3382423899" sldId="257"/>
            <ac:spMk id="10" creationId="{163A5DF3-CDCA-4602-9458-6709BE615677}"/>
          </ac:spMkLst>
        </pc:spChg>
        <pc:spChg chg="add mod">
          <ac:chgData name="Jo Moyle" userId="c8f68134d591b56f" providerId="LiveId" clId="{AB0CF05D-B14F-4C35-8908-EC65EEC69929}" dt="2022-04-24T08:46:33.612" v="862" actId="20577"/>
          <ac:spMkLst>
            <pc:docMk/>
            <pc:sldMk cId="3382423899" sldId="257"/>
            <ac:spMk id="12" creationId="{C1A63CD0-8580-413E-8908-B9047036D006}"/>
          </ac:spMkLst>
        </pc:spChg>
        <pc:spChg chg="del">
          <ac:chgData name="Jo Moyle" userId="c8f68134d591b56f" providerId="LiveId" clId="{AB0CF05D-B14F-4C35-8908-EC65EEC69929}" dt="2022-04-18T20:31:57.515" v="385" actId="478"/>
          <ac:spMkLst>
            <pc:docMk/>
            <pc:sldMk cId="3382423899" sldId="257"/>
            <ac:spMk id="12" creationId="{F3E69966-6055-4298-8E73-08A27287145F}"/>
          </ac:spMkLst>
        </pc:spChg>
        <pc:graphicFrameChg chg="add del mod modGraphic">
          <ac:chgData name="Jo Moyle" userId="c8f68134d591b56f" providerId="LiveId" clId="{AB0CF05D-B14F-4C35-8908-EC65EEC69929}" dt="2022-04-24T08:38:49.990" v="479" actId="478"/>
          <ac:graphicFrameMkLst>
            <pc:docMk/>
            <pc:sldMk cId="3382423899" sldId="257"/>
            <ac:graphicFrameMk id="2" creationId="{68FF9727-B54F-44BF-9514-96D6A89A6E32}"/>
          </ac:graphicFrameMkLst>
        </pc:graphicFrameChg>
        <pc:graphicFrameChg chg="del modGraphic">
          <ac:chgData name="Jo Moyle" userId="c8f68134d591b56f" providerId="LiveId" clId="{AB0CF05D-B14F-4C35-8908-EC65EEC69929}" dt="2022-04-18T20:31:36.623" v="379" actId="478"/>
          <ac:graphicFrameMkLst>
            <pc:docMk/>
            <pc:sldMk cId="3382423899" sldId="257"/>
            <ac:graphicFrameMk id="2" creationId="{95ED8077-2AAC-483A-9FBD-DB1591231A91}"/>
          </ac:graphicFrameMkLst>
        </pc:graphicFrameChg>
        <pc:graphicFrameChg chg="add mod modGraphic">
          <ac:chgData name="Jo Moyle" userId="c8f68134d591b56f" providerId="LiveId" clId="{AB0CF05D-B14F-4C35-8908-EC65EEC69929}" dt="2022-04-24T08:41:34.497" v="621" actId="34135"/>
          <ac:graphicFrameMkLst>
            <pc:docMk/>
            <pc:sldMk cId="3382423899" sldId="257"/>
            <ac:graphicFrameMk id="3" creationId="{5046EB11-17B8-4B77-A615-3324C61F2697}"/>
          </ac:graphicFrameMkLst>
        </pc:graphicFrameChg>
        <pc:graphicFrameChg chg="del">
          <ac:chgData name="Jo Moyle" userId="c8f68134d591b56f" providerId="LiveId" clId="{AB0CF05D-B14F-4C35-8908-EC65EEC69929}" dt="2022-04-18T20:31:40.335" v="380" actId="478"/>
          <ac:graphicFrameMkLst>
            <pc:docMk/>
            <pc:sldMk cId="3382423899" sldId="257"/>
            <ac:graphicFrameMk id="4" creationId="{B0943F0D-F4DA-4E5A-A83C-A48E42991B18}"/>
          </ac:graphicFrameMkLst>
        </pc:graphicFrameChg>
        <pc:graphicFrameChg chg="mod modGraphic">
          <ac:chgData name="Jo Moyle" userId="c8f68134d591b56f" providerId="LiveId" clId="{AB0CF05D-B14F-4C35-8908-EC65EEC69929}" dt="2022-04-24T08:38:21.944" v="475" actId="1076"/>
          <ac:graphicFrameMkLst>
            <pc:docMk/>
            <pc:sldMk cId="3382423899" sldId="257"/>
            <ac:graphicFrameMk id="6" creationId="{5DAF951A-0B2C-408F-9B3C-8C56A4F9A11C}"/>
          </ac:graphicFrameMkLst>
        </pc:graphicFrameChg>
        <pc:graphicFrameChg chg="del">
          <ac:chgData name="Jo Moyle" userId="c8f68134d591b56f" providerId="LiveId" clId="{AB0CF05D-B14F-4C35-8908-EC65EEC69929}" dt="2022-04-18T20:31:45.740" v="382" actId="478"/>
          <ac:graphicFrameMkLst>
            <pc:docMk/>
            <pc:sldMk cId="3382423899" sldId="257"/>
            <ac:graphicFrameMk id="8" creationId="{00000000-0000-0000-0000-000000000000}"/>
          </ac:graphicFrameMkLst>
        </pc:graphicFrameChg>
        <pc:picChg chg="del">
          <ac:chgData name="Jo Moyle" userId="c8f68134d591b56f" providerId="LiveId" clId="{AB0CF05D-B14F-4C35-8908-EC65EEC69929}" dt="2022-04-18T20:31:42.297" v="381" actId="478"/>
          <ac:picMkLst>
            <pc:docMk/>
            <pc:sldMk cId="3382423899" sldId="257"/>
            <ac:picMk id="9" creationId="{9EFFAEE6-2AD1-4419-A565-A05C8007C7C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6/16/2025</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12783974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3</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4</a:t>
            </a:fld>
            <a:endParaRPr lang="en-US"/>
          </a:p>
        </p:txBody>
      </p:sp>
    </p:spTree>
    <p:extLst>
      <p:ext uri="{BB962C8B-B14F-4D97-AF65-F5344CB8AC3E}">
        <p14:creationId xmlns:p14="http://schemas.microsoft.com/office/powerpoint/2010/main" val="1278397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6/16/2025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9545" y="529378"/>
            <a:ext cx="7429500" cy="273090"/>
          </a:xfrm>
        </p:spPr>
        <p:txBody>
          <a:bodyPr numCol="1">
            <a:noAutofit/>
          </a:bodyPr>
          <a:lstStyle/>
          <a:p>
            <a:r>
              <a:rPr lang="en-US" sz="1800" b="1" dirty="0"/>
              <a:t>Year 3  Science Knowledge </a:t>
            </a:r>
            <a:r>
              <a:rPr lang="en-US" sz="1800" b="1" dirty="0" err="1"/>
              <a:t>Organiser</a:t>
            </a:r>
            <a:r>
              <a:rPr lang="en-US" sz="1800" b="1" dirty="0"/>
              <a:t> Plants – Summer 1</a:t>
            </a:r>
          </a:p>
        </p:txBody>
      </p:sp>
      <p:graphicFrame>
        <p:nvGraphicFramePr>
          <p:cNvPr id="4" name="Table 3"/>
          <p:cNvGraphicFramePr>
            <a:graphicFrameLocks noGrp="1"/>
          </p:cNvGraphicFramePr>
          <p:nvPr>
            <p:extLst>
              <p:ext uri="{D42A27DB-BD31-4B8C-83A1-F6EECF244321}">
                <p14:modId xmlns:p14="http://schemas.microsoft.com/office/powerpoint/2010/main" val="77077297"/>
              </p:ext>
            </p:extLst>
          </p:nvPr>
        </p:nvGraphicFramePr>
        <p:xfrm>
          <a:off x="305739" y="1737327"/>
          <a:ext cx="4882949" cy="2135035"/>
        </p:xfrm>
        <a:graphic>
          <a:graphicData uri="http://schemas.openxmlformats.org/drawingml/2006/table">
            <a:tbl>
              <a:tblPr firstRow="1" bandRow="1">
                <a:tableStyleId>{5C22544A-7EE6-4342-B048-85BDC9FD1C3A}</a:tableStyleId>
              </a:tblPr>
              <a:tblGrid>
                <a:gridCol w="4882949">
                  <a:extLst>
                    <a:ext uri="{9D8B030D-6E8A-4147-A177-3AD203B41FA5}">
                      <a16:colId xmlns:a16="http://schemas.microsoft.com/office/drawing/2014/main" val="20002"/>
                    </a:ext>
                  </a:extLst>
                </a:gridCol>
              </a:tblGrid>
              <a:tr h="364604">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Parts Of Plants</a:t>
                      </a:r>
                    </a:p>
                  </a:txBody>
                  <a:tcPr marL="74295" marR="74295" marT="37148" marB="37148"/>
                </a:tc>
                <a:extLst>
                  <a:ext uri="{0D108BD9-81ED-4DB2-BD59-A6C34878D82A}">
                    <a16:rowId xmlns:a16="http://schemas.microsoft.com/office/drawing/2014/main" val="10000"/>
                  </a:ext>
                </a:extLst>
              </a:tr>
              <a:tr h="17704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dirty="0"/>
                        <a:t>Many plants, but not all, have roots, stems/trunks, leaves and flowers/blossom. The roots absorb water and nutrients from the soil and anchor the plant in place. The stem transports water and nutrients/minerals around the plant and holds the leaves and flowers up in the air to enhance photosynthesis, pollination and seed dispersal. The leaves use sunlight and water to produce the plant’s food. Different plants require different conditions for germination and growth. Different plant parts provide food for us to eat.</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50011665"/>
              </p:ext>
            </p:extLst>
          </p:nvPr>
        </p:nvGraphicFramePr>
        <p:xfrm>
          <a:off x="5188687" y="1747776"/>
          <a:ext cx="4494163" cy="3207767"/>
        </p:xfrm>
        <a:graphic>
          <a:graphicData uri="http://schemas.openxmlformats.org/drawingml/2006/table">
            <a:tbl>
              <a:tblPr firstRow="1" bandRow="1">
                <a:tableStyleId>{93296810-A885-4BE3-A3E7-6D5BEEA58F35}</a:tableStyleId>
              </a:tblPr>
              <a:tblGrid>
                <a:gridCol w="1233884">
                  <a:extLst>
                    <a:ext uri="{9D8B030D-6E8A-4147-A177-3AD203B41FA5}">
                      <a16:colId xmlns:a16="http://schemas.microsoft.com/office/drawing/2014/main" val="20000"/>
                    </a:ext>
                  </a:extLst>
                </a:gridCol>
                <a:gridCol w="3260279">
                  <a:extLst>
                    <a:ext uri="{9D8B030D-6E8A-4147-A177-3AD203B41FA5}">
                      <a16:colId xmlns:a16="http://schemas.microsoft.com/office/drawing/2014/main" val="3827066675"/>
                    </a:ext>
                  </a:extLst>
                </a:gridCol>
              </a:tblGrid>
              <a:tr h="344961">
                <a:tc gridSpan="2">
                  <a:txBody>
                    <a:bodyPr/>
                    <a:lstStyle/>
                    <a:p>
                      <a:pPr algn="ctr"/>
                      <a:r>
                        <a:rPr lang="en-GB" altLang="en-GB" sz="1800" b="1" kern="1200" dirty="0">
                          <a:solidFill>
                            <a:schemeClr val="bg1"/>
                          </a:solidFill>
                          <a:latin typeface="Comic Sans MS" panose="030F0702030302020204" pitchFamily="66" charset="0"/>
                          <a:ea typeface="+mn-ea"/>
                          <a:cs typeface="+mn-cs"/>
                        </a:rPr>
                        <a:t>Key Vocabulary</a:t>
                      </a:r>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238100">
                <a:tc>
                  <a:txBody>
                    <a:bodyPr/>
                    <a:lstStyle/>
                    <a:p>
                      <a:r>
                        <a:rPr lang="en-GB" sz="1300" b="1" kern="1200" dirty="0">
                          <a:solidFill>
                            <a:schemeClr val="dk1"/>
                          </a:solidFill>
                          <a:latin typeface="+mn-lt"/>
                          <a:ea typeface="+mn-ea"/>
                          <a:cs typeface="+mn-cs"/>
                        </a:rPr>
                        <a:t>roots</a:t>
                      </a:r>
                    </a:p>
                  </a:txBody>
                  <a:tcPr marL="74295" marR="74295" marT="37148" marB="37148"/>
                </a:tc>
                <a:tc>
                  <a:txBody>
                    <a:bodyPr/>
                    <a:lstStyle/>
                    <a:p>
                      <a:r>
                        <a:rPr lang="en-GB" sz="1200" dirty="0"/>
                        <a:t>These anchor the plant into the ground and absorb water and nutrients from the soil. </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0001"/>
                  </a:ext>
                </a:extLst>
              </a:tr>
              <a:tr h="338630">
                <a:tc>
                  <a:txBody>
                    <a:bodyPr/>
                    <a:lstStyle/>
                    <a:p>
                      <a:r>
                        <a:rPr lang="en-GB" sz="1300" b="1" kern="1200" dirty="0">
                          <a:solidFill>
                            <a:schemeClr val="dk1"/>
                          </a:solidFill>
                          <a:latin typeface="+mn-lt"/>
                          <a:ea typeface="+mn-ea"/>
                          <a:cs typeface="+mn-cs"/>
                        </a:rPr>
                        <a:t>stem</a:t>
                      </a:r>
                    </a:p>
                  </a:txBody>
                  <a:tcPr marL="74295" marR="74295" marT="37148" marB="37148"/>
                </a:tc>
                <a:tc>
                  <a:txBody>
                    <a:bodyPr/>
                    <a:lstStyle/>
                    <a:p>
                      <a:r>
                        <a:rPr lang="en-GB" sz="1200" dirty="0"/>
                        <a:t>This holds the plant up and carries water and nutrients from the soil to the leaves. A trunk is the stem of a tree.</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0003"/>
                  </a:ext>
                </a:extLst>
              </a:tr>
              <a:tr h="338630">
                <a:tc>
                  <a:txBody>
                    <a:bodyPr/>
                    <a:lstStyle/>
                    <a:p>
                      <a:r>
                        <a:rPr lang="en-GB" sz="1300" b="1" kern="1200" dirty="0">
                          <a:solidFill>
                            <a:schemeClr val="dk1"/>
                          </a:solidFill>
                          <a:latin typeface="+mn-lt"/>
                          <a:ea typeface="+mn-ea"/>
                          <a:cs typeface="+mn-cs"/>
                        </a:rPr>
                        <a:t>leaves</a:t>
                      </a:r>
                    </a:p>
                  </a:txBody>
                  <a:tcPr marL="74295" marR="74295" marT="37148" marB="37148"/>
                </a:tc>
                <a:tc>
                  <a:txBody>
                    <a:bodyPr/>
                    <a:lstStyle/>
                    <a:p>
                      <a:r>
                        <a:rPr lang="en-GB" sz="1200" dirty="0"/>
                        <a:t>These make food for the plant using sunlight and carbon dioxide from the air</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0004"/>
                  </a:ext>
                </a:extLst>
              </a:tr>
              <a:tr h="238100">
                <a:tc>
                  <a:txBody>
                    <a:bodyPr/>
                    <a:lstStyle/>
                    <a:p>
                      <a:r>
                        <a:rPr lang="en-GB" sz="1300" b="1" kern="1200" dirty="0">
                          <a:solidFill>
                            <a:schemeClr val="dk1"/>
                          </a:solidFill>
                          <a:latin typeface="+mn-lt"/>
                          <a:ea typeface="+mn-ea"/>
                          <a:cs typeface="+mn-cs"/>
                        </a:rPr>
                        <a:t>flowers</a:t>
                      </a:r>
                    </a:p>
                  </a:txBody>
                  <a:tcPr marL="74295" marR="74295" marT="37148" marB="37148"/>
                </a:tc>
                <a:tc>
                  <a:txBody>
                    <a:bodyPr/>
                    <a:lstStyle/>
                    <a:p>
                      <a:r>
                        <a:rPr lang="en-GB" sz="1200" dirty="0"/>
                        <a:t>These make seeds to grow into new plants. Their petals attract pollinators to the plant.</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49854629"/>
                  </a:ext>
                </a:extLst>
              </a:tr>
              <a:tr h="238100">
                <a:tc>
                  <a:txBody>
                    <a:bodyPr/>
                    <a:lstStyle/>
                    <a:p>
                      <a:r>
                        <a:rPr lang="en-GB" sz="1300" b="1" kern="1200" dirty="0">
                          <a:solidFill>
                            <a:schemeClr val="dk1"/>
                          </a:solidFill>
                          <a:latin typeface="+mn-lt"/>
                          <a:ea typeface="+mn-ea"/>
                          <a:cs typeface="+mn-cs"/>
                        </a:rPr>
                        <a:t>nutrients</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These substances are needed by living things to grow and survive. Plants get nutrients from the soil and also make their own food in their leaves.</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068151070"/>
                  </a:ext>
                </a:extLst>
              </a:tr>
              <a:tr h="407415">
                <a:tc>
                  <a:txBody>
                    <a:bodyPr/>
                    <a:lstStyle/>
                    <a:p>
                      <a:r>
                        <a:rPr lang="en-GB" sz="1300" b="1" kern="1200" dirty="0">
                          <a:solidFill>
                            <a:schemeClr val="dk1"/>
                          </a:solidFill>
                          <a:latin typeface="+mn-lt"/>
                          <a:ea typeface="+mn-ea"/>
                          <a:cs typeface="+mn-cs"/>
                        </a:rPr>
                        <a:t>evaporation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When a liquid turns into a gas. </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3584207171"/>
                  </a:ext>
                </a:extLst>
              </a:tr>
              <a:tr h="238100">
                <a:tc>
                  <a:txBody>
                    <a:bodyPr/>
                    <a:lstStyle/>
                    <a:p>
                      <a:endParaRPr lang="en-GB" sz="1200" dirty="0">
                        <a:latin typeface="Comic Sans MS" panose="030F07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888725724"/>
                  </a:ext>
                </a:extLst>
              </a:tr>
            </a:tbl>
          </a:graphicData>
        </a:graphic>
      </p:graphicFrame>
      <p:graphicFrame>
        <p:nvGraphicFramePr>
          <p:cNvPr id="6" name="Table 6">
            <a:extLst>
              <a:ext uri="{FF2B5EF4-FFF2-40B4-BE49-F238E27FC236}">
                <a16:creationId xmlns:a16="http://schemas.microsoft.com/office/drawing/2014/main" id="{B2BE3CF2-2B23-426E-A6D5-73D8ABEB1BC6}"/>
              </a:ext>
            </a:extLst>
          </p:cNvPr>
          <p:cNvGraphicFramePr>
            <a:graphicFrameLocks noGrp="1"/>
          </p:cNvGraphicFramePr>
          <p:nvPr>
            <p:extLst>
              <p:ext uri="{D42A27DB-BD31-4B8C-83A1-F6EECF244321}">
                <p14:modId xmlns:p14="http://schemas.microsoft.com/office/powerpoint/2010/main" val="2608569310"/>
              </p:ext>
            </p:extLst>
          </p:nvPr>
        </p:nvGraphicFramePr>
        <p:xfrm>
          <a:off x="305739" y="786631"/>
          <a:ext cx="9377112" cy="950695"/>
        </p:xfrm>
        <a:graphic>
          <a:graphicData uri="http://schemas.openxmlformats.org/drawingml/2006/table">
            <a:tbl>
              <a:tblPr firstRow="1" bandRow="1">
                <a:tableStyleId>{5C22544A-7EE6-4342-B048-85BDC9FD1C3A}</a:tableStyleId>
              </a:tblPr>
              <a:tblGrid>
                <a:gridCol w="9377112">
                  <a:extLst>
                    <a:ext uri="{9D8B030D-6E8A-4147-A177-3AD203B41FA5}">
                      <a16:colId xmlns:a16="http://schemas.microsoft.com/office/drawing/2014/main" val="2375488609"/>
                    </a:ext>
                  </a:extLst>
                </a:gridCol>
              </a:tblGrid>
              <a:tr h="3299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What should I already know?</a:t>
                      </a:r>
                    </a:p>
                  </a:txBody>
                  <a:tcPr>
                    <a:solidFill>
                      <a:schemeClr val="accent6">
                        <a:lumMod val="60000"/>
                        <a:lumOff val="40000"/>
                      </a:schemeClr>
                    </a:solidFill>
                  </a:tcPr>
                </a:tc>
                <a:extLst>
                  <a:ext uri="{0D108BD9-81ED-4DB2-BD59-A6C34878D82A}">
                    <a16:rowId xmlns:a16="http://schemas.microsoft.com/office/drawing/2014/main" val="3649108592"/>
                  </a:ext>
                </a:extLst>
              </a:tr>
              <a:tr h="584935">
                <a:tc>
                  <a:txBody>
                    <a:bodyPr/>
                    <a:lstStyle/>
                    <a:p>
                      <a:r>
                        <a:rPr lang="en-GB" sz="1600" dirty="0"/>
                        <a:t>Observe and describe how seeds and bulbs grow into mature plants. (Y2 - Plants) Find out and describe how plants need water, light and a suitable temperature to grow and stay healthy. (Y2 - Plants)</a:t>
                      </a:r>
                    </a:p>
                  </a:txBody>
                  <a:tcPr>
                    <a:solidFill>
                      <a:schemeClr val="accent4">
                        <a:lumMod val="40000"/>
                        <a:lumOff val="60000"/>
                      </a:schemeClr>
                    </a:solidFill>
                  </a:tcPr>
                </a:tc>
                <a:extLst>
                  <a:ext uri="{0D108BD9-81ED-4DB2-BD59-A6C34878D82A}">
                    <a16:rowId xmlns:a16="http://schemas.microsoft.com/office/drawing/2014/main" val="2911128037"/>
                  </a:ext>
                </a:extLst>
              </a:tr>
            </a:tbl>
          </a:graphicData>
        </a:graphic>
      </p:graphicFrame>
      <p:pic>
        <p:nvPicPr>
          <p:cNvPr id="7" name="Picture 6"/>
          <p:cNvPicPr>
            <a:picLocks noChangeAspect="1"/>
          </p:cNvPicPr>
          <p:nvPr/>
        </p:nvPicPr>
        <p:blipFill>
          <a:blip r:embed="rId3"/>
          <a:stretch>
            <a:fillRect/>
          </a:stretch>
        </p:blipFill>
        <p:spPr>
          <a:xfrm>
            <a:off x="1020442" y="292771"/>
            <a:ext cx="518205" cy="512108"/>
          </a:xfrm>
          <a:prstGeom prst="rect">
            <a:avLst/>
          </a:prstGeom>
        </p:spPr>
      </p:pic>
      <p:pic>
        <p:nvPicPr>
          <p:cNvPr id="8" name="Picture 7"/>
          <p:cNvPicPr>
            <a:picLocks noChangeAspect="1"/>
          </p:cNvPicPr>
          <p:nvPr/>
        </p:nvPicPr>
        <p:blipFill>
          <a:blip r:embed="rId3"/>
          <a:stretch>
            <a:fillRect/>
          </a:stretch>
        </p:blipFill>
        <p:spPr>
          <a:xfrm>
            <a:off x="8486093" y="292771"/>
            <a:ext cx="518205" cy="512108"/>
          </a:xfrm>
          <a:prstGeom prst="rect">
            <a:avLst/>
          </a:prstGeom>
        </p:spPr>
      </p:pic>
      <p:pic>
        <p:nvPicPr>
          <p:cNvPr id="9" name="Picture 8">
            <a:extLst>
              <a:ext uri="{FF2B5EF4-FFF2-40B4-BE49-F238E27FC236}">
                <a16:creationId xmlns:a16="http://schemas.microsoft.com/office/drawing/2014/main" id="{FC0C6BB7-CAA2-4DE3-9D98-5BE023AA01A1}"/>
              </a:ext>
            </a:extLst>
          </p:cNvPr>
          <p:cNvPicPr>
            <a:picLocks noChangeAspect="1"/>
          </p:cNvPicPr>
          <p:nvPr/>
        </p:nvPicPr>
        <p:blipFill>
          <a:blip r:embed="rId4"/>
          <a:stretch>
            <a:fillRect/>
          </a:stretch>
        </p:blipFill>
        <p:spPr>
          <a:xfrm>
            <a:off x="4175872" y="4708340"/>
            <a:ext cx="5506979" cy="2064452"/>
          </a:xfrm>
          <a:prstGeom prst="rect">
            <a:avLst/>
          </a:prstGeom>
        </p:spPr>
      </p:pic>
      <p:pic>
        <p:nvPicPr>
          <p:cNvPr id="11" name="Picture 10">
            <a:extLst>
              <a:ext uri="{FF2B5EF4-FFF2-40B4-BE49-F238E27FC236}">
                <a16:creationId xmlns:a16="http://schemas.microsoft.com/office/drawing/2014/main" id="{EADD224F-A486-4CAD-AEFE-24A53F10ED44}"/>
              </a:ext>
            </a:extLst>
          </p:cNvPr>
          <p:cNvPicPr>
            <a:picLocks noChangeAspect="1"/>
          </p:cNvPicPr>
          <p:nvPr/>
        </p:nvPicPr>
        <p:blipFill>
          <a:blip r:embed="rId5"/>
          <a:stretch>
            <a:fillRect/>
          </a:stretch>
        </p:blipFill>
        <p:spPr>
          <a:xfrm>
            <a:off x="2908660" y="4747230"/>
            <a:ext cx="1090049" cy="1949183"/>
          </a:xfrm>
          <a:prstGeom prst="rect">
            <a:avLst/>
          </a:prstGeom>
        </p:spPr>
      </p:pic>
      <p:pic>
        <p:nvPicPr>
          <p:cNvPr id="13" name="Picture 12">
            <a:extLst>
              <a:ext uri="{FF2B5EF4-FFF2-40B4-BE49-F238E27FC236}">
                <a16:creationId xmlns:a16="http://schemas.microsoft.com/office/drawing/2014/main" id="{CA9E8FCE-D391-45C8-8465-80B2FE26EDB0}"/>
              </a:ext>
            </a:extLst>
          </p:cNvPr>
          <p:cNvPicPr>
            <a:picLocks noChangeAspect="1"/>
          </p:cNvPicPr>
          <p:nvPr/>
        </p:nvPicPr>
        <p:blipFill>
          <a:blip r:embed="rId6"/>
          <a:stretch>
            <a:fillRect/>
          </a:stretch>
        </p:blipFill>
        <p:spPr>
          <a:xfrm>
            <a:off x="305738" y="4747230"/>
            <a:ext cx="2425759" cy="2025562"/>
          </a:xfrm>
          <a:prstGeom prst="rect">
            <a:avLst/>
          </a:prstGeom>
        </p:spPr>
      </p:pic>
      <p:graphicFrame>
        <p:nvGraphicFramePr>
          <p:cNvPr id="16" name="Table 15">
            <a:extLst>
              <a:ext uri="{FF2B5EF4-FFF2-40B4-BE49-F238E27FC236}">
                <a16:creationId xmlns:a16="http://schemas.microsoft.com/office/drawing/2014/main" id="{3510297E-A646-4DBE-BF49-BF9AFC8AC059}"/>
              </a:ext>
            </a:extLst>
          </p:cNvPr>
          <p:cNvGraphicFramePr>
            <a:graphicFrameLocks noGrp="1"/>
          </p:cNvGraphicFramePr>
          <p:nvPr>
            <p:extLst>
              <p:ext uri="{D42A27DB-BD31-4B8C-83A1-F6EECF244321}">
                <p14:modId xmlns:p14="http://schemas.microsoft.com/office/powerpoint/2010/main" val="36473273"/>
              </p:ext>
            </p:extLst>
          </p:nvPr>
        </p:nvGraphicFramePr>
        <p:xfrm>
          <a:off x="305739" y="3872362"/>
          <a:ext cx="4882949" cy="829142"/>
        </p:xfrm>
        <a:graphic>
          <a:graphicData uri="http://schemas.openxmlformats.org/drawingml/2006/table">
            <a:tbl>
              <a:tblPr firstRow="1" bandRow="1">
                <a:tableStyleId>{00A15C55-8517-42AA-B614-E9B94910E393}</a:tableStyleId>
              </a:tblPr>
              <a:tblGrid>
                <a:gridCol w="4882949">
                  <a:extLst>
                    <a:ext uri="{9D8B030D-6E8A-4147-A177-3AD203B41FA5}">
                      <a16:colId xmlns:a16="http://schemas.microsoft.com/office/drawing/2014/main" val="3260413799"/>
                    </a:ext>
                  </a:extLst>
                </a:gridCol>
              </a:tblGrid>
              <a:tr h="0">
                <a:tc>
                  <a:txBody>
                    <a:bodyPr/>
                    <a:lstStyle/>
                    <a:p>
                      <a:r>
                        <a:rPr lang="en-GB" sz="1500" dirty="0">
                          <a:solidFill>
                            <a:schemeClr val="bg1"/>
                          </a:solidFill>
                        </a:rPr>
                        <a:t>Scientist: Katherine Esau</a:t>
                      </a:r>
                    </a:p>
                  </a:txBody>
                  <a:tcPr>
                    <a:solidFill>
                      <a:schemeClr val="accent2">
                        <a:lumMod val="40000"/>
                        <a:lumOff val="60000"/>
                      </a:schemeClr>
                    </a:solidFill>
                  </a:tcPr>
                </a:tc>
                <a:extLst>
                  <a:ext uri="{0D108BD9-81ED-4DB2-BD59-A6C34878D82A}">
                    <a16:rowId xmlns:a16="http://schemas.microsoft.com/office/drawing/2014/main" val="3164065866"/>
                  </a:ext>
                </a:extLst>
              </a:tr>
              <a:tr h="509102">
                <a:tc>
                  <a:txBody>
                    <a:bodyPr/>
                    <a:lstStyle/>
                    <a:p>
                      <a:pPr fontAlgn="base"/>
                      <a:r>
                        <a:rPr lang="en-GB" sz="1050" kern="1200" dirty="0">
                          <a:solidFill>
                            <a:schemeClr val="dk1"/>
                          </a:solidFill>
                          <a:latin typeface="+mn-lt"/>
                          <a:ea typeface="+mn-ea"/>
                          <a:cs typeface="+mn-cs"/>
                        </a:rPr>
                        <a:t>A Russian-born American botanist (1898-1997) who did ground-breaking work on the structure and workings of plants. Her book Plant Anatomy is a classic in the field.</a:t>
                      </a:r>
                    </a:p>
                  </a:txBody>
                  <a:tcPr>
                    <a:solidFill>
                      <a:schemeClr val="accent2">
                        <a:lumMod val="20000"/>
                        <a:lumOff val="80000"/>
                      </a:schemeClr>
                    </a:solidFill>
                  </a:tcPr>
                </a:tc>
                <a:extLst>
                  <a:ext uri="{0D108BD9-81ED-4DB2-BD59-A6C34878D82A}">
                    <a16:rowId xmlns:a16="http://schemas.microsoft.com/office/drawing/2014/main" val="2250630823"/>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365316"/>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Table 6">
            <a:extLst>
              <a:ext uri="{FF2B5EF4-FFF2-40B4-BE49-F238E27FC236}">
                <a16:creationId xmlns:a16="http://schemas.microsoft.com/office/drawing/2014/main" id="{5DAF951A-0B2C-408F-9B3C-8C56A4F9A11C}"/>
              </a:ext>
            </a:extLst>
          </p:cNvPr>
          <p:cNvGraphicFramePr>
            <a:graphicFrameLocks noGrp="1"/>
          </p:cNvGraphicFramePr>
          <p:nvPr>
            <p:extLst>
              <p:ext uri="{D42A27DB-BD31-4B8C-83A1-F6EECF244321}">
                <p14:modId xmlns:p14="http://schemas.microsoft.com/office/powerpoint/2010/main" val="109637459"/>
              </p:ext>
            </p:extLst>
          </p:nvPr>
        </p:nvGraphicFramePr>
        <p:xfrm>
          <a:off x="335034" y="3224330"/>
          <a:ext cx="9235931" cy="3415525"/>
        </p:xfrm>
        <a:graphic>
          <a:graphicData uri="http://schemas.openxmlformats.org/drawingml/2006/table">
            <a:tbl>
              <a:tblPr firstRow="1" bandRow="1">
                <a:tableStyleId>{5C22544A-7EE6-4342-B048-85BDC9FD1C3A}</a:tableStyleId>
              </a:tblPr>
              <a:tblGrid>
                <a:gridCol w="9235931">
                  <a:extLst>
                    <a:ext uri="{9D8B030D-6E8A-4147-A177-3AD203B41FA5}">
                      <a16:colId xmlns:a16="http://schemas.microsoft.com/office/drawing/2014/main" val="3035657080"/>
                    </a:ext>
                  </a:extLst>
                </a:gridCol>
              </a:tblGrid>
              <a:tr h="3980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GB" sz="1800" b="1" kern="1200" dirty="0">
                          <a:solidFill>
                            <a:schemeClr val="bg1"/>
                          </a:solidFill>
                          <a:latin typeface="Comic Sans MS" panose="030F0702030302020204" pitchFamily="66" charset="0"/>
                          <a:ea typeface="+mn-ea"/>
                          <a:cs typeface="+mn-cs"/>
                        </a:rPr>
                        <a:t>Scientific Enquiry and Skills</a:t>
                      </a:r>
                    </a:p>
                  </a:txBody>
                  <a:tcPr>
                    <a:solidFill>
                      <a:schemeClr val="accent4">
                        <a:lumMod val="60000"/>
                        <a:lumOff val="40000"/>
                      </a:schemeClr>
                    </a:solidFill>
                  </a:tcPr>
                </a:tc>
                <a:extLst>
                  <a:ext uri="{0D108BD9-81ED-4DB2-BD59-A6C34878D82A}">
                    <a16:rowId xmlns:a16="http://schemas.microsoft.com/office/drawing/2014/main" val="4096738290"/>
                  </a:ext>
                </a:extLst>
              </a:tr>
              <a:tr h="1901120">
                <a:tc>
                  <a:txBody>
                    <a:bodyPr/>
                    <a:lstStyle/>
                    <a:p>
                      <a:r>
                        <a:rPr lang="en-GB" sz="1600" kern="1200" dirty="0" err="1">
                          <a:solidFill>
                            <a:schemeClr val="dk1"/>
                          </a:solidFill>
                          <a:effectLst/>
                          <a:latin typeface="+mn-lt"/>
                          <a:ea typeface="+mn-ea"/>
                          <a:cs typeface="+mn-cs"/>
                        </a:rPr>
                        <a:t>i</a:t>
                      </a:r>
                      <a:r>
                        <a:rPr lang="en-GB" sz="1600" kern="1200" dirty="0">
                          <a:solidFill>
                            <a:schemeClr val="dk1"/>
                          </a:solidFill>
                          <a:effectLst/>
                          <a:latin typeface="+mn-lt"/>
                          <a:ea typeface="+mn-ea"/>
                          <a:cs typeface="+mn-cs"/>
                        </a:rPr>
                        <a:t>. asking relevant questions and using different types of scientific enquiries to answer them</a:t>
                      </a:r>
                    </a:p>
                    <a:p>
                      <a:r>
                        <a:rPr lang="en-GB" sz="1600" kern="1200" dirty="0">
                          <a:solidFill>
                            <a:schemeClr val="dk1"/>
                          </a:solidFill>
                          <a:effectLst/>
                          <a:latin typeface="+mn-lt"/>
                          <a:ea typeface="+mn-ea"/>
                          <a:cs typeface="+mn-cs"/>
                        </a:rPr>
                        <a:t>ii. setting up simple practical enquiries, comparative and fair tests</a:t>
                      </a:r>
                    </a:p>
                    <a:p>
                      <a:r>
                        <a:rPr lang="en-GB" sz="1600" kern="1200" dirty="0">
                          <a:solidFill>
                            <a:schemeClr val="dk1"/>
                          </a:solidFill>
                          <a:effectLst/>
                          <a:latin typeface="+mn-lt"/>
                          <a:ea typeface="+mn-ea"/>
                          <a:cs typeface="+mn-cs"/>
                        </a:rPr>
                        <a:t>iii. making systematic and careful observations and, where appropriate, taking accurate measurements using standard units, using a range of equipment, including thermometers and data loggers</a:t>
                      </a:r>
                    </a:p>
                    <a:p>
                      <a:r>
                        <a:rPr lang="en-GB" sz="1600" kern="1200" dirty="0">
                          <a:solidFill>
                            <a:schemeClr val="dk1"/>
                          </a:solidFill>
                          <a:effectLst/>
                          <a:latin typeface="+mn-lt"/>
                          <a:ea typeface="+mn-ea"/>
                          <a:cs typeface="+mn-cs"/>
                        </a:rPr>
                        <a:t>iv. gathering, recording, classifying and presenting data in a variety of ways to help in answering questions</a:t>
                      </a:r>
                    </a:p>
                    <a:p>
                      <a:r>
                        <a:rPr lang="en-GB" sz="1600" kern="1200" dirty="0">
                          <a:solidFill>
                            <a:schemeClr val="dk1"/>
                          </a:solidFill>
                          <a:effectLst/>
                          <a:latin typeface="+mn-lt"/>
                          <a:ea typeface="+mn-ea"/>
                          <a:cs typeface="+mn-cs"/>
                        </a:rPr>
                        <a:t>v. recording findings using simple scientific language, drawings, labelled diagrams, keys, bar charts, and tables</a:t>
                      </a:r>
                    </a:p>
                    <a:p>
                      <a:r>
                        <a:rPr lang="en-GB" sz="1600" kern="1200" dirty="0">
                          <a:solidFill>
                            <a:schemeClr val="dk1"/>
                          </a:solidFill>
                          <a:effectLst/>
                          <a:latin typeface="+mn-lt"/>
                          <a:ea typeface="+mn-ea"/>
                          <a:cs typeface="+mn-cs"/>
                        </a:rPr>
                        <a:t>vi. reporting on findings from enquiries, including oral and written explanations, displays or presentations of results and conclusions</a:t>
                      </a:r>
                    </a:p>
                    <a:p>
                      <a:r>
                        <a:rPr lang="en-GB" sz="1600" kern="1200" dirty="0">
                          <a:solidFill>
                            <a:schemeClr val="dk1"/>
                          </a:solidFill>
                          <a:effectLst/>
                          <a:latin typeface="+mn-lt"/>
                          <a:ea typeface="+mn-ea"/>
                          <a:cs typeface="+mn-cs"/>
                        </a:rPr>
                        <a:t>vii. using results to draw simple conclusions, make predictions for new values, suggest improvements and raise further questions</a:t>
                      </a:r>
                    </a:p>
                    <a:p>
                      <a:r>
                        <a:rPr lang="en-GB" sz="1600" kern="1200" dirty="0">
                          <a:solidFill>
                            <a:schemeClr val="dk1"/>
                          </a:solidFill>
                          <a:effectLst/>
                          <a:latin typeface="+mn-lt"/>
                          <a:ea typeface="+mn-ea"/>
                          <a:cs typeface="+mn-cs"/>
                        </a:rPr>
                        <a:t>viii. identifying differences, similarities or changes related to simple scientific ideas and processes</a:t>
                      </a:r>
                    </a:p>
                    <a:p>
                      <a:r>
                        <a:rPr lang="en-GB" sz="1600" kern="1200" dirty="0">
                          <a:solidFill>
                            <a:schemeClr val="dk1"/>
                          </a:solidFill>
                          <a:effectLst/>
                          <a:latin typeface="+mn-lt"/>
                          <a:ea typeface="+mn-ea"/>
                          <a:cs typeface="+mn-cs"/>
                        </a:rPr>
                        <a:t>ix. using straightforward scientific evidence to answer questions or to support their findings</a:t>
                      </a:r>
                      <a:endParaRPr lang="en-GB" sz="1100" b="0" dirty="0"/>
                    </a:p>
                  </a:txBody>
                  <a:tcPr>
                    <a:solidFill>
                      <a:schemeClr val="accent4">
                        <a:lumMod val="40000"/>
                        <a:lumOff val="60000"/>
                      </a:schemeClr>
                    </a:solidFill>
                  </a:tcPr>
                </a:tc>
                <a:extLst>
                  <a:ext uri="{0D108BD9-81ED-4DB2-BD59-A6C34878D82A}">
                    <a16:rowId xmlns:a16="http://schemas.microsoft.com/office/drawing/2014/main" val="2951170187"/>
                  </a:ext>
                </a:extLst>
              </a:tr>
            </a:tbl>
          </a:graphicData>
        </a:graphic>
      </p:graphicFrame>
      <p:sp>
        <p:nvSpPr>
          <p:cNvPr id="11" name="TextBox 10">
            <a:extLst>
              <a:ext uri="{FF2B5EF4-FFF2-40B4-BE49-F238E27FC236}">
                <a16:creationId xmlns:a16="http://schemas.microsoft.com/office/drawing/2014/main" id="{19F3798C-09F0-421A-B602-591DE587C56C}"/>
              </a:ext>
            </a:extLst>
          </p:cNvPr>
          <p:cNvSpPr txBox="1"/>
          <p:nvPr/>
        </p:nvSpPr>
        <p:spPr>
          <a:xfrm>
            <a:off x="-6065134" y="773798"/>
            <a:ext cx="589125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graphicFrame>
        <p:nvGraphicFramePr>
          <p:cNvPr id="3" name="Table 3">
            <a:extLst>
              <a:ext uri="{FF2B5EF4-FFF2-40B4-BE49-F238E27FC236}">
                <a16:creationId xmlns:a16="http://schemas.microsoft.com/office/drawing/2014/main" id="{5046EB11-17B8-4B77-A615-3324C61F2697}"/>
              </a:ext>
            </a:extLst>
          </p:cNvPr>
          <p:cNvGraphicFramePr>
            <a:graphicFrameLocks noGrp="1" noDrilldown="1" noMove="1" noResize="1"/>
          </p:cNvGraphicFramePr>
          <p:nvPr>
            <p:extLst>
              <p:ext uri="{D42A27DB-BD31-4B8C-83A1-F6EECF244321}">
                <p14:modId xmlns:p14="http://schemas.microsoft.com/office/powerpoint/2010/main" val="3967806851"/>
              </p:ext>
            </p:extLst>
          </p:nvPr>
        </p:nvGraphicFramePr>
        <p:xfrm>
          <a:off x="335033" y="475310"/>
          <a:ext cx="9235932" cy="2631440"/>
        </p:xfrm>
        <a:graphic>
          <a:graphicData uri="http://schemas.openxmlformats.org/drawingml/2006/table">
            <a:tbl>
              <a:tblPr firstRow="1" bandRow="1">
                <a:tableStyleId>{5C22544A-7EE6-4342-B048-85BDC9FD1C3A}</a:tableStyleId>
              </a:tblPr>
              <a:tblGrid>
                <a:gridCol w="1539322">
                  <a:extLst>
                    <a:ext uri="{9D8B030D-6E8A-4147-A177-3AD203B41FA5}">
                      <a16:colId xmlns:a16="http://schemas.microsoft.com/office/drawing/2014/main" val="813687481"/>
                    </a:ext>
                  </a:extLst>
                </a:gridCol>
                <a:gridCol w="1539322">
                  <a:extLst>
                    <a:ext uri="{9D8B030D-6E8A-4147-A177-3AD203B41FA5}">
                      <a16:colId xmlns:a16="http://schemas.microsoft.com/office/drawing/2014/main" val="3846780856"/>
                    </a:ext>
                  </a:extLst>
                </a:gridCol>
                <a:gridCol w="1539322">
                  <a:extLst>
                    <a:ext uri="{9D8B030D-6E8A-4147-A177-3AD203B41FA5}">
                      <a16:colId xmlns:a16="http://schemas.microsoft.com/office/drawing/2014/main" val="4049535108"/>
                    </a:ext>
                  </a:extLst>
                </a:gridCol>
                <a:gridCol w="1539322">
                  <a:extLst>
                    <a:ext uri="{9D8B030D-6E8A-4147-A177-3AD203B41FA5}">
                      <a16:colId xmlns:a16="http://schemas.microsoft.com/office/drawing/2014/main" val="1506725905"/>
                    </a:ext>
                  </a:extLst>
                </a:gridCol>
                <a:gridCol w="1539322">
                  <a:extLst>
                    <a:ext uri="{9D8B030D-6E8A-4147-A177-3AD203B41FA5}">
                      <a16:colId xmlns:a16="http://schemas.microsoft.com/office/drawing/2014/main" val="3193882011"/>
                    </a:ext>
                  </a:extLst>
                </a:gridCol>
                <a:gridCol w="1539322">
                  <a:extLst>
                    <a:ext uri="{9D8B030D-6E8A-4147-A177-3AD203B41FA5}">
                      <a16:colId xmlns:a16="http://schemas.microsoft.com/office/drawing/2014/main" val="1859161898"/>
                    </a:ext>
                  </a:extLst>
                </a:gridCol>
              </a:tblGrid>
              <a:tr h="528320">
                <a:tc gridSpan="6">
                  <a:txBody>
                    <a:bodyPr/>
                    <a:lstStyle/>
                    <a:p>
                      <a:pPr algn="ctr"/>
                      <a:r>
                        <a:rPr lang="en-GB" sz="2800" dirty="0"/>
                        <a:t>Food From Plant Parts</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830200669"/>
                  </a:ext>
                </a:extLst>
              </a:tr>
              <a:tr h="528320">
                <a:tc>
                  <a:txBody>
                    <a:bodyPr/>
                    <a:lstStyle/>
                    <a:p>
                      <a:pPr algn="ctr"/>
                      <a:r>
                        <a:rPr lang="en-GB" dirty="0"/>
                        <a:t>Roots</a:t>
                      </a:r>
                    </a:p>
                  </a:txBody>
                  <a:tcPr/>
                </a:tc>
                <a:tc>
                  <a:txBody>
                    <a:bodyPr/>
                    <a:lstStyle/>
                    <a:p>
                      <a:pPr algn="ctr"/>
                      <a:r>
                        <a:rPr lang="en-GB" dirty="0"/>
                        <a:t>Stems and shoots</a:t>
                      </a:r>
                    </a:p>
                  </a:txBody>
                  <a:tcPr/>
                </a:tc>
                <a:tc>
                  <a:txBody>
                    <a:bodyPr/>
                    <a:lstStyle/>
                    <a:p>
                      <a:pPr algn="ctr"/>
                      <a:r>
                        <a:rPr lang="en-GB" dirty="0"/>
                        <a:t>Leaves</a:t>
                      </a:r>
                    </a:p>
                  </a:txBody>
                  <a:tcPr/>
                </a:tc>
                <a:tc>
                  <a:txBody>
                    <a:bodyPr/>
                    <a:lstStyle/>
                    <a:p>
                      <a:pPr algn="ctr"/>
                      <a:r>
                        <a:rPr lang="en-GB" dirty="0"/>
                        <a:t>Flowers</a:t>
                      </a:r>
                    </a:p>
                  </a:txBody>
                  <a:tcPr/>
                </a:tc>
                <a:tc>
                  <a:txBody>
                    <a:bodyPr/>
                    <a:lstStyle/>
                    <a:p>
                      <a:pPr algn="ctr"/>
                      <a:r>
                        <a:rPr lang="en-GB" dirty="0"/>
                        <a:t>Fruits</a:t>
                      </a:r>
                    </a:p>
                  </a:txBody>
                  <a:tcPr/>
                </a:tc>
                <a:tc>
                  <a:txBody>
                    <a:bodyPr/>
                    <a:lstStyle/>
                    <a:p>
                      <a:pPr algn="ctr"/>
                      <a:r>
                        <a:rPr lang="en-GB" dirty="0"/>
                        <a:t>Nuts and seeds</a:t>
                      </a:r>
                    </a:p>
                  </a:txBody>
                  <a:tcPr/>
                </a:tc>
                <a:extLst>
                  <a:ext uri="{0D108BD9-81ED-4DB2-BD59-A6C34878D82A}">
                    <a16:rowId xmlns:a16="http://schemas.microsoft.com/office/drawing/2014/main" val="3320345131"/>
                  </a:ext>
                </a:extLst>
              </a:tr>
              <a:tr h="528320">
                <a:tc>
                  <a:txBody>
                    <a:bodyPr/>
                    <a:lstStyle/>
                    <a:p>
                      <a:pPr algn="ctr"/>
                      <a:r>
                        <a:rPr lang="en-GB" dirty="0"/>
                        <a:t>Potatoes</a:t>
                      </a:r>
                    </a:p>
                    <a:p>
                      <a:pPr algn="ctr"/>
                      <a:r>
                        <a:rPr lang="en-GB" dirty="0"/>
                        <a:t>Carrots</a:t>
                      </a:r>
                    </a:p>
                    <a:p>
                      <a:pPr algn="ctr"/>
                      <a:r>
                        <a:rPr lang="en-GB" dirty="0"/>
                        <a:t>Parsnips</a:t>
                      </a:r>
                    </a:p>
                    <a:p>
                      <a:pPr algn="ctr"/>
                      <a:r>
                        <a:rPr lang="en-GB" dirty="0"/>
                        <a:t>Beetroot</a:t>
                      </a:r>
                    </a:p>
                    <a:p>
                      <a:pPr algn="ctr"/>
                      <a:r>
                        <a:rPr lang="en-GB" dirty="0"/>
                        <a:t>Swede</a:t>
                      </a:r>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extLst>
                  <a:ext uri="{0D108BD9-81ED-4DB2-BD59-A6C34878D82A}">
                    <a16:rowId xmlns:a16="http://schemas.microsoft.com/office/drawing/2014/main" val="3387876973"/>
                  </a:ext>
                </a:extLst>
              </a:tr>
            </a:tbl>
          </a:graphicData>
        </a:graphic>
      </p:graphicFrame>
      <p:sp>
        <p:nvSpPr>
          <p:cNvPr id="4" name="TextBox 3">
            <a:extLst>
              <a:ext uri="{FF2B5EF4-FFF2-40B4-BE49-F238E27FC236}">
                <a16:creationId xmlns:a16="http://schemas.microsoft.com/office/drawing/2014/main" id="{ECEFBA0C-2028-4830-BD3A-0F24F5DCEC33}"/>
              </a:ext>
            </a:extLst>
          </p:cNvPr>
          <p:cNvSpPr txBox="1"/>
          <p:nvPr/>
        </p:nvSpPr>
        <p:spPr>
          <a:xfrm>
            <a:off x="1984917" y="1650380"/>
            <a:ext cx="1360449" cy="1200329"/>
          </a:xfrm>
          <a:prstGeom prst="rect">
            <a:avLst/>
          </a:prstGeom>
          <a:noFill/>
        </p:spPr>
        <p:txBody>
          <a:bodyPr wrap="square" rtlCol="0">
            <a:spAutoFit/>
          </a:bodyPr>
          <a:lstStyle/>
          <a:p>
            <a:pPr algn="ctr"/>
            <a:r>
              <a:rPr lang="en-GB" dirty="0"/>
              <a:t>Celery</a:t>
            </a:r>
          </a:p>
          <a:p>
            <a:pPr algn="ctr"/>
            <a:r>
              <a:rPr lang="en-GB" dirty="0"/>
              <a:t>Rhubarb</a:t>
            </a:r>
          </a:p>
          <a:p>
            <a:pPr algn="ctr"/>
            <a:r>
              <a:rPr lang="en-GB" dirty="0"/>
              <a:t>Chard stems</a:t>
            </a:r>
          </a:p>
          <a:p>
            <a:pPr algn="ctr"/>
            <a:endParaRPr lang="en-GB" dirty="0"/>
          </a:p>
        </p:txBody>
      </p:sp>
      <p:sp>
        <p:nvSpPr>
          <p:cNvPr id="8" name="TextBox 7">
            <a:extLst>
              <a:ext uri="{FF2B5EF4-FFF2-40B4-BE49-F238E27FC236}">
                <a16:creationId xmlns:a16="http://schemas.microsoft.com/office/drawing/2014/main" id="{2CE3FCAC-C292-4B0B-8034-921DFFF2E5E2}"/>
              </a:ext>
            </a:extLst>
          </p:cNvPr>
          <p:cNvSpPr txBox="1"/>
          <p:nvPr/>
        </p:nvSpPr>
        <p:spPr>
          <a:xfrm>
            <a:off x="3497766" y="1650379"/>
            <a:ext cx="1360449" cy="1477328"/>
          </a:xfrm>
          <a:prstGeom prst="rect">
            <a:avLst/>
          </a:prstGeom>
          <a:noFill/>
        </p:spPr>
        <p:txBody>
          <a:bodyPr wrap="square" rtlCol="0">
            <a:spAutoFit/>
          </a:bodyPr>
          <a:lstStyle/>
          <a:p>
            <a:pPr algn="ctr"/>
            <a:r>
              <a:rPr lang="en-GB" dirty="0"/>
              <a:t>Spinach</a:t>
            </a:r>
          </a:p>
          <a:p>
            <a:pPr algn="ctr"/>
            <a:r>
              <a:rPr lang="en-GB" dirty="0"/>
              <a:t>Lettuce</a:t>
            </a:r>
          </a:p>
          <a:p>
            <a:pPr algn="ctr"/>
            <a:r>
              <a:rPr lang="en-GB" dirty="0"/>
              <a:t>Rocket</a:t>
            </a:r>
          </a:p>
          <a:p>
            <a:pPr algn="ctr"/>
            <a:r>
              <a:rPr lang="en-GB" dirty="0"/>
              <a:t>Cabbage</a:t>
            </a:r>
          </a:p>
          <a:p>
            <a:pPr algn="ctr"/>
            <a:r>
              <a:rPr lang="en-GB" dirty="0"/>
              <a:t>Kale</a:t>
            </a:r>
          </a:p>
        </p:txBody>
      </p:sp>
      <p:sp>
        <p:nvSpPr>
          <p:cNvPr id="9" name="TextBox 8">
            <a:extLst>
              <a:ext uri="{FF2B5EF4-FFF2-40B4-BE49-F238E27FC236}">
                <a16:creationId xmlns:a16="http://schemas.microsoft.com/office/drawing/2014/main" id="{0F49016C-861F-43F9-96D2-FD697DCD813A}"/>
              </a:ext>
            </a:extLst>
          </p:cNvPr>
          <p:cNvSpPr txBox="1"/>
          <p:nvPr/>
        </p:nvSpPr>
        <p:spPr>
          <a:xfrm>
            <a:off x="5049645" y="1639901"/>
            <a:ext cx="1360449" cy="1200329"/>
          </a:xfrm>
          <a:prstGeom prst="rect">
            <a:avLst/>
          </a:prstGeom>
          <a:noFill/>
        </p:spPr>
        <p:txBody>
          <a:bodyPr wrap="square" rtlCol="0">
            <a:spAutoFit/>
          </a:bodyPr>
          <a:lstStyle/>
          <a:p>
            <a:pPr algn="ctr"/>
            <a:r>
              <a:rPr lang="en-GB" dirty="0"/>
              <a:t>Cauliflower</a:t>
            </a:r>
          </a:p>
          <a:p>
            <a:pPr algn="ctr"/>
            <a:r>
              <a:rPr lang="en-GB" dirty="0"/>
              <a:t>Broccoli</a:t>
            </a:r>
          </a:p>
          <a:p>
            <a:pPr algn="ctr"/>
            <a:r>
              <a:rPr lang="en-GB" dirty="0"/>
              <a:t>Borage</a:t>
            </a:r>
          </a:p>
          <a:p>
            <a:pPr algn="ctr"/>
            <a:r>
              <a:rPr lang="en-GB" dirty="0"/>
              <a:t>Nasturtium </a:t>
            </a:r>
          </a:p>
        </p:txBody>
      </p:sp>
      <p:sp>
        <p:nvSpPr>
          <p:cNvPr id="10" name="TextBox 9">
            <a:extLst>
              <a:ext uri="{FF2B5EF4-FFF2-40B4-BE49-F238E27FC236}">
                <a16:creationId xmlns:a16="http://schemas.microsoft.com/office/drawing/2014/main" id="{163A5DF3-CDCA-4602-9458-6709BE615677}"/>
              </a:ext>
            </a:extLst>
          </p:cNvPr>
          <p:cNvSpPr txBox="1"/>
          <p:nvPr/>
        </p:nvSpPr>
        <p:spPr>
          <a:xfrm>
            <a:off x="6601524" y="1629422"/>
            <a:ext cx="1419424" cy="1477328"/>
          </a:xfrm>
          <a:prstGeom prst="rect">
            <a:avLst/>
          </a:prstGeom>
          <a:noFill/>
        </p:spPr>
        <p:txBody>
          <a:bodyPr wrap="square" rtlCol="0">
            <a:spAutoFit/>
          </a:bodyPr>
          <a:lstStyle/>
          <a:p>
            <a:pPr algn="ctr"/>
            <a:r>
              <a:rPr lang="en-GB" dirty="0"/>
              <a:t>Tomatoes</a:t>
            </a:r>
          </a:p>
          <a:p>
            <a:pPr algn="ctr"/>
            <a:r>
              <a:rPr lang="en-GB" dirty="0"/>
              <a:t>Peppers</a:t>
            </a:r>
          </a:p>
          <a:p>
            <a:pPr algn="ctr"/>
            <a:r>
              <a:rPr lang="en-GB" dirty="0"/>
              <a:t>Apples</a:t>
            </a:r>
          </a:p>
          <a:p>
            <a:pPr algn="ctr"/>
            <a:r>
              <a:rPr lang="en-GB" dirty="0"/>
              <a:t>Melon</a:t>
            </a:r>
          </a:p>
          <a:p>
            <a:pPr algn="ctr"/>
            <a:r>
              <a:rPr lang="en-GB" dirty="0"/>
              <a:t>Strawberries</a:t>
            </a:r>
          </a:p>
        </p:txBody>
      </p:sp>
      <p:sp>
        <p:nvSpPr>
          <p:cNvPr id="12" name="TextBox 11">
            <a:extLst>
              <a:ext uri="{FF2B5EF4-FFF2-40B4-BE49-F238E27FC236}">
                <a16:creationId xmlns:a16="http://schemas.microsoft.com/office/drawing/2014/main" id="{C1A63CD0-8580-413E-8908-B9047036D006}"/>
              </a:ext>
            </a:extLst>
          </p:cNvPr>
          <p:cNvSpPr txBox="1"/>
          <p:nvPr/>
        </p:nvSpPr>
        <p:spPr>
          <a:xfrm>
            <a:off x="8114373" y="1589124"/>
            <a:ext cx="1360449" cy="1477328"/>
          </a:xfrm>
          <a:prstGeom prst="rect">
            <a:avLst/>
          </a:prstGeom>
          <a:noFill/>
        </p:spPr>
        <p:txBody>
          <a:bodyPr wrap="square" rtlCol="0">
            <a:spAutoFit/>
          </a:bodyPr>
          <a:lstStyle/>
          <a:p>
            <a:pPr algn="ctr"/>
            <a:r>
              <a:rPr lang="en-GB" dirty="0"/>
              <a:t>Peas</a:t>
            </a:r>
          </a:p>
          <a:p>
            <a:pPr algn="ctr"/>
            <a:r>
              <a:rPr lang="en-GB" dirty="0"/>
              <a:t>Chickpeas</a:t>
            </a:r>
          </a:p>
          <a:p>
            <a:pPr algn="ctr"/>
            <a:r>
              <a:rPr lang="en-GB" dirty="0"/>
              <a:t>Coconut</a:t>
            </a:r>
          </a:p>
          <a:p>
            <a:pPr algn="ctr"/>
            <a:r>
              <a:rPr lang="en-GB" dirty="0"/>
              <a:t>Hazel nuts </a:t>
            </a:r>
          </a:p>
          <a:p>
            <a:pPr algn="ctr"/>
            <a:r>
              <a:rPr lang="en-GB" dirty="0"/>
              <a:t>Cucumber</a:t>
            </a:r>
          </a:p>
        </p:txBody>
      </p:sp>
    </p:spTree>
    <p:extLst>
      <p:ext uri="{BB962C8B-B14F-4D97-AF65-F5344CB8AC3E}">
        <p14:creationId xmlns:p14="http://schemas.microsoft.com/office/powerpoint/2010/main" val="3382423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9545" y="529378"/>
            <a:ext cx="7429500" cy="273090"/>
          </a:xfrm>
        </p:spPr>
        <p:txBody>
          <a:bodyPr numCol="1">
            <a:noAutofit/>
          </a:bodyPr>
          <a:lstStyle/>
          <a:p>
            <a:r>
              <a:rPr lang="en-US" sz="1800" b="1" dirty="0"/>
              <a:t>Year 3  Science Knowledge Organiser Plants – Summer 1</a:t>
            </a:r>
          </a:p>
        </p:txBody>
      </p:sp>
      <p:graphicFrame>
        <p:nvGraphicFramePr>
          <p:cNvPr id="4" name="Table 3"/>
          <p:cNvGraphicFramePr>
            <a:graphicFrameLocks noGrp="1"/>
          </p:cNvGraphicFramePr>
          <p:nvPr>
            <p:extLst/>
          </p:nvPr>
        </p:nvGraphicFramePr>
        <p:xfrm>
          <a:off x="114301" y="1761991"/>
          <a:ext cx="5074388" cy="2196405"/>
        </p:xfrm>
        <a:graphic>
          <a:graphicData uri="http://schemas.openxmlformats.org/drawingml/2006/table">
            <a:tbl>
              <a:tblPr firstRow="1" bandRow="1">
                <a:tableStyleId>{5C22544A-7EE6-4342-B048-85BDC9FD1C3A}</a:tableStyleId>
              </a:tblPr>
              <a:tblGrid>
                <a:gridCol w="5074388">
                  <a:extLst>
                    <a:ext uri="{9D8B030D-6E8A-4147-A177-3AD203B41FA5}">
                      <a16:colId xmlns:a16="http://schemas.microsoft.com/office/drawing/2014/main" val="20002"/>
                    </a:ext>
                  </a:extLst>
                </a:gridCol>
              </a:tblGrid>
              <a:tr h="553634">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Life Cycle Of Flowering Plant</a:t>
                      </a:r>
                    </a:p>
                  </a:txBody>
                  <a:tcPr marL="74295" marR="74295" marT="37148" marB="37148"/>
                </a:tc>
                <a:extLst>
                  <a:ext uri="{0D108BD9-81ED-4DB2-BD59-A6C34878D82A}">
                    <a16:rowId xmlns:a16="http://schemas.microsoft.com/office/drawing/2014/main" val="10000"/>
                  </a:ext>
                </a:extLst>
              </a:tr>
              <a:tr h="15734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Some plants produce flowers which enable the plant to reproduce. Pollen, which is produced by the male part of the flower, is transferred to the female part of other flowers (pollination). This forms seeds, sometimes contained in berries or fruits which are then dispersed in different ways. </a:t>
                      </a:r>
                      <a:r>
                        <a:rPr lang="en-GB" sz="1200" dirty="0"/>
                        <a:t>The stem has many jobs but key to this learning is that it holds the flowers up in the air to enhance pollination and seed dispersal. </a:t>
                      </a:r>
                      <a:endParaRPr lang="en-GB" sz="1300" dirty="0"/>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nvPr>
        </p:nvGraphicFramePr>
        <p:xfrm>
          <a:off x="5188687" y="1760133"/>
          <a:ext cx="4603013" cy="5129799"/>
        </p:xfrm>
        <a:graphic>
          <a:graphicData uri="http://schemas.openxmlformats.org/drawingml/2006/table">
            <a:tbl>
              <a:tblPr firstRow="1" bandRow="1">
                <a:tableStyleId>{93296810-A885-4BE3-A3E7-6D5BEEA58F35}</a:tableStyleId>
              </a:tblPr>
              <a:tblGrid>
                <a:gridCol w="1059364">
                  <a:extLst>
                    <a:ext uri="{9D8B030D-6E8A-4147-A177-3AD203B41FA5}">
                      <a16:colId xmlns:a16="http://schemas.microsoft.com/office/drawing/2014/main" val="20000"/>
                    </a:ext>
                  </a:extLst>
                </a:gridCol>
                <a:gridCol w="3543649">
                  <a:extLst>
                    <a:ext uri="{9D8B030D-6E8A-4147-A177-3AD203B41FA5}">
                      <a16:colId xmlns:a16="http://schemas.microsoft.com/office/drawing/2014/main" val="3827066675"/>
                    </a:ext>
                  </a:extLst>
                </a:gridCol>
              </a:tblGrid>
              <a:tr h="346112">
                <a:tc gridSpan="2">
                  <a:txBody>
                    <a:bodyPr/>
                    <a:lstStyle/>
                    <a:p>
                      <a:pPr algn="ctr"/>
                      <a:r>
                        <a:rPr lang="en-GB" altLang="en-GB" sz="1800" b="1" kern="1200" dirty="0">
                          <a:solidFill>
                            <a:schemeClr val="bg1"/>
                          </a:solidFill>
                          <a:latin typeface="Comic Sans MS" panose="030F0702030302020204" pitchFamily="66" charset="0"/>
                          <a:ea typeface="+mn-ea"/>
                          <a:cs typeface="+mn-cs"/>
                        </a:rPr>
                        <a:t>Key Vocabulary</a:t>
                      </a:r>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255329">
                <a:tc>
                  <a:txBody>
                    <a:bodyPr/>
                    <a:lstStyle/>
                    <a:p>
                      <a:r>
                        <a:rPr lang="en-GB" sz="1200" dirty="0">
                          <a:latin typeface="Comic Sans MS" panose="030F0702030302020204" pitchFamily="66" charset="0"/>
                        </a:rPr>
                        <a:t>germination</a:t>
                      </a:r>
                    </a:p>
                  </a:txBody>
                  <a:tcPr marL="74295" marR="74295" marT="37148" marB="37148"/>
                </a:tc>
                <a:tc>
                  <a:txBody>
                    <a:bodyPr/>
                    <a:lstStyle/>
                    <a:p>
                      <a:r>
                        <a:rPr lang="en-GB" sz="1200" b="0" dirty="0">
                          <a:latin typeface="Comic Sans MS" panose="030F0702030302020204" pitchFamily="66" charset="0"/>
                        </a:rPr>
                        <a:t>When a seed starts to grow</a:t>
                      </a:r>
                    </a:p>
                  </a:txBody>
                  <a:tcPr marL="68580" marR="68580" marT="0" marB="0"/>
                </a:tc>
                <a:extLst>
                  <a:ext uri="{0D108BD9-81ED-4DB2-BD59-A6C34878D82A}">
                    <a16:rowId xmlns:a16="http://schemas.microsoft.com/office/drawing/2014/main" val="10001"/>
                  </a:ext>
                </a:extLst>
              </a:tr>
              <a:tr h="544700">
                <a:tc>
                  <a:txBody>
                    <a:bodyPr/>
                    <a:lstStyle/>
                    <a:p>
                      <a:r>
                        <a:rPr lang="en-GB" sz="1200" dirty="0">
                          <a:latin typeface="Comic Sans MS" panose="030F0702030302020204" pitchFamily="66" charset="0"/>
                        </a:rPr>
                        <a:t>pollination</a:t>
                      </a:r>
                    </a:p>
                  </a:txBody>
                  <a:tcPr marL="74295" marR="74295" marT="37148" marB="37148"/>
                </a:tc>
                <a:tc>
                  <a:txBody>
                    <a:bodyPr/>
                    <a:lstStyle/>
                    <a:p>
                      <a:r>
                        <a:rPr lang="en-GB" sz="1200" dirty="0"/>
                        <a:t>When pollen (a fine powdery substance produced by a flowering plant) is moved from the male anther of a flower to the female stigma</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0003"/>
                  </a:ext>
                </a:extLst>
              </a:tr>
              <a:tr h="363133">
                <a:tc>
                  <a:txBody>
                    <a:bodyPr/>
                    <a:lstStyle/>
                    <a:p>
                      <a:r>
                        <a:rPr lang="en-GB" sz="1200" dirty="0">
                          <a:latin typeface="Comic Sans MS" panose="030F0702030302020204" pitchFamily="66" charset="0"/>
                        </a:rPr>
                        <a:t>pollinator</a:t>
                      </a:r>
                    </a:p>
                  </a:txBody>
                  <a:tcPr marL="74295" marR="74295" marT="37148" marB="37148"/>
                </a:tc>
                <a:tc>
                  <a:txBody>
                    <a:bodyPr/>
                    <a:lstStyle/>
                    <a:p>
                      <a:r>
                        <a:rPr lang="en-GB" sz="1200" dirty="0"/>
                        <a:t>Animals or insects which carry pollen between plants. Examples include birds, bees and bats. </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0004"/>
                  </a:ext>
                </a:extLst>
              </a:tr>
              <a:tr h="363133">
                <a:tc>
                  <a:txBody>
                    <a:bodyPr/>
                    <a:lstStyle/>
                    <a:p>
                      <a:r>
                        <a:rPr lang="en-GB" sz="1200" dirty="0"/>
                        <a:t>petal</a:t>
                      </a:r>
                      <a:endParaRPr lang="en-GB" sz="1200" dirty="0">
                        <a:latin typeface="Comic Sans MS" panose="030F07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brightly coloured part of the flower that attracts insects to pollinate the plant. </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068151070"/>
                  </a:ext>
                </a:extLst>
              </a:tr>
              <a:tr h="363133">
                <a:tc>
                  <a:txBody>
                    <a:bodyPr/>
                    <a:lstStyle/>
                    <a:p>
                      <a:r>
                        <a:rPr lang="en-GB" sz="1200" dirty="0">
                          <a:latin typeface="Comic Sans MS" panose="030F0702030302020204" pitchFamily="66" charset="0"/>
                        </a:rPr>
                        <a:t>fertilisation</a:t>
                      </a:r>
                    </a:p>
                  </a:txBody>
                  <a:tcPr marL="74295" marR="74295" marT="37148" marB="37148"/>
                </a:tc>
                <a:tc>
                  <a:txBody>
                    <a:bodyPr/>
                    <a:lstStyle/>
                    <a:p>
                      <a:r>
                        <a:rPr lang="en-GB" sz="1200" dirty="0"/>
                        <a:t>When the male and female parts of the flower have mixed in order to make seeds for new plants. </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3584207171"/>
                  </a:ext>
                </a:extLst>
              </a:tr>
              <a:tr h="726266">
                <a:tc>
                  <a:txBody>
                    <a:bodyPr/>
                    <a:lstStyle/>
                    <a:p>
                      <a:r>
                        <a:rPr lang="en-GB" sz="1200" dirty="0"/>
                        <a:t>stamen</a:t>
                      </a:r>
                      <a:endParaRPr lang="en-GB" sz="1200" dirty="0">
                        <a:latin typeface="Comic Sans MS" panose="030F07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male parts of the flower. The stamen is made up of the anther and the filament. The filament’s job is to hold up the anther. The job of the anther is to make the pollen.</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888725724"/>
                  </a:ext>
                </a:extLst>
              </a:tr>
              <a:tr h="1089399">
                <a:tc>
                  <a:txBody>
                    <a:bodyPr/>
                    <a:lstStyle/>
                    <a:p>
                      <a:r>
                        <a:rPr lang="en-GB" sz="1200" dirty="0"/>
                        <a:t>carpel (pistil)</a:t>
                      </a:r>
                      <a:endParaRPr lang="en-GB" sz="1200" dirty="0">
                        <a:latin typeface="Comic Sans MS" panose="030F07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female parts of the flower. Made up of the stigma, style and ovary. The job of the style is to hold up the stigma. The stigma collects the pollen when a pollinator brushes by it. The ovary contains the ovules, which are the part of the flower that gets fertilised and eventually becomes the new seed. </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4272570838"/>
                  </a:ext>
                </a:extLst>
              </a:tr>
              <a:tr h="363133">
                <a:tc>
                  <a:txBody>
                    <a:bodyPr/>
                    <a:lstStyle/>
                    <a:p>
                      <a:r>
                        <a:rPr lang="en-GB" sz="1200" dirty="0"/>
                        <a:t>sepal</a:t>
                      </a:r>
                      <a:endParaRPr lang="en-GB" sz="1200" dirty="0">
                        <a:latin typeface="Comic Sans MS" panose="030F07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Leaf-like structures that protect the flower and petals before they open out. </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725879375"/>
                  </a:ext>
                </a:extLst>
              </a:tr>
              <a:tr h="683527">
                <a:tc>
                  <a:txBody>
                    <a:bodyPr/>
                    <a:lstStyle/>
                    <a:p>
                      <a:r>
                        <a:rPr lang="en-GB" sz="1200" dirty="0"/>
                        <a:t>seed dispersal</a:t>
                      </a:r>
                      <a:endParaRPr lang="en-GB" sz="1200" dirty="0">
                        <a:latin typeface="Comic Sans MS" panose="030F07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A method of moving the seeds away from the parent plant so that the seeds have the best chance of survival. </a:t>
                      </a: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2270260414"/>
                  </a:ext>
                </a:extLst>
              </a:tr>
            </a:tbl>
          </a:graphicData>
        </a:graphic>
      </p:graphicFrame>
      <p:graphicFrame>
        <p:nvGraphicFramePr>
          <p:cNvPr id="6" name="Table 6">
            <a:extLst>
              <a:ext uri="{FF2B5EF4-FFF2-40B4-BE49-F238E27FC236}">
                <a16:creationId xmlns:a16="http://schemas.microsoft.com/office/drawing/2014/main" id="{B2BE3CF2-2B23-426E-A6D5-73D8ABEB1BC6}"/>
              </a:ext>
            </a:extLst>
          </p:cNvPr>
          <p:cNvGraphicFramePr>
            <a:graphicFrameLocks noGrp="1"/>
          </p:cNvGraphicFramePr>
          <p:nvPr>
            <p:extLst/>
          </p:nvPr>
        </p:nvGraphicFramePr>
        <p:xfrm>
          <a:off x="114300" y="786631"/>
          <a:ext cx="9677399" cy="975360"/>
        </p:xfrm>
        <a:graphic>
          <a:graphicData uri="http://schemas.openxmlformats.org/drawingml/2006/table">
            <a:tbl>
              <a:tblPr firstRow="1" bandRow="1">
                <a:tableStyleId>{5C22544A-7EE6-4342-B048-85BDC9FD1C3A}</a:tableStyleId>
              </a:tblPr>
              <a:tblGrid>
                <a:gridCol w="9677399">
                  <a:extLst>
                    <a:ext uri="{9D8B030D-6E8A-4147-A177-3AD203B41FA5}">
                      <a16:colId xmlns:a16="http://schemas.microsoft.com/office/drawing/2014/main" val="2375488609"/>
                    </a:ext>
                  </a:extLst>
                </a:gridCol>
              </a:tblGrid>
              <a:tr h="3299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bg1"/>
                          </a:solidFill>
                          <a:latin typeface="Comic Sans MS" panose="030F0702030302020204" pitchFamily="66" charset="0"/>
                          <a:ea typeface="+mn-ea"/>
                          <a:cs typeface="+mn-cs"/>
                        </a:rPr>
                        <a:t>What should I already know?</a:t>
                      </a:r>
                    </a:p>
                  </a:txBody>
                  <a:tcPr>
                    <a:solidFill>
                      <a:schemeClr val="accent6">
                        <a:lumMod val="60000"/>
                        <a:lumOff val="40000"/>
                      </a:schemeClr>
                    </a:solidFill>
                  </a:tcPr>
                </a:tc>
                <a:extLst>
                  <a:ext uri="{0D108BD9-81ED-4DB2-BD59-A6C34878D82A}">
                    <a16:rowId xmlns:a16="http://schemas.microsoft.com/office/drawing/2014/main" val="3649108592"/>
                  </a:ext>
                </a:extLst>
              </a:tr>
              <a:tr h="584935">
                <a:tc>
                  <a:txBody>
                    <a:bodyPr/>
                    <a:lstStyle/>
                    <a:p>
                      <a:r>
                        <a:rPr lang="en-GB" sz="1200" dirty="0"/>
                        <a:t>Observe and describe how seeds and bulbs grow into mature plants. (Y2 - Plants) Find out and describe how plants need water, light and a suitable temperature to grow and stay healthy. (Y2 - Plants) Describe which parts of plants can be food (</a:t>
                      </a:r>
                      <a:r>
                        <a:rPr lang="en-GB" sz="1200" dirty="0" err="1"/>
                        <a:t>Yr</a:t>
                      </a:r>
                      <a:r>
                        <a:rPr lang="en-GB" sz="1200" dirty="0"/>
                        <a:t> 3 – Plants) Describe role of different plant parts (</a:t>
                      </a:r>
                      <a:r>
                        <a:rPr lang="en-GB" sz="1200" dirty="0" err="1"/>
                        <a:t>Yr</a:t>
                      </a:r>
                      <a:r>
                        <a:rPr lang="en-GB" sz="1200" dirty="0"/>
                        <a:t> 3 – Plants) </a:t>
                      </a:r>
                    </a:p>
                  </a:txBody>
                  <a:tcPr>
                    <a:solidFill>
                      <a:schemeClr val="accent4">
                        <a:lumMod val="40000"/>
                        <a:lumOff val="60000"/>
                      </a:schemeClr>
                    </a:solidFill>
                  </a:tcPr>
                </a:tc>
                <a:extLst>
                  <a:ext uri="{0D108BD9-81ED-4DB2-BD59-A6C34878D82A}">
                    <a16:rowId xmlns:a16="http://schemas.microsoft.com/office/drawing/2014/main" val="2911128037"/>
                  </a:ext>
                </a:extLst>
              </a:tr>
            </a:tbl>
          </a:graphicData>
        </a:graphic>
      </p:graphicFrame>
      <p:pic>
        <p:nvPicPr>
          <p:cNvPr id="7" name="Picture 6"/>
          <p:cNvPicPr>
            <a:picLocks noChangeAspect="1"/>
          </p:cNvPicPr>
          <p:nvPr/>
        </p:nvPicPr>
        <p:blipFill>
          <a:blip r:embed="rId3"/>
          <a:stretch>
            <a:fillRect/>
          </a:stretch>
        </p:blipFill>
        <p:spPr>
          <a:xfrm>
            <a:off x="1020442" y="292771"/>
            <a:ext cx="518205" cy="512108"/>
          </a:xfrm>
          <a:prstGeom prst="rect">
            <a:avLst/>
          </a:prstGeom>
        </p:spPr>
      </p:pic>
      <p:pic>
        <p:nvPicPr>
          <p:cNvPr id="8" name="Picture 7"/>
          <p:cNvPicPr>
            <a:picLocks noChangeAspect="1"/>
          </p:cNvPicPr>
          <p:nvPr/>
        </p:nvPicPr>
        <p:blipFill>
          <a:blip r:embed="rId3"/>
          <a:stretch>
            <a:fillRect/>
          </a:stretch>
        </p:blipFill>
        <p:spPr>
          <a:xfrm>
            <a:off x="8486093" y="292771"/>
            <a:ext cx="518205" cy="512108"/>
          </a:xfrm>
          <a:prstGeom prst="rect">
            <a:avLst/>
          </a:prstGeom>
        </p:spPr>
      </p:pic>
      <p:graphicFrame>
        <p:nvGraphicFramePr>
          <p:cNvPr id="16" name="Table 15">
            <a:extLst>
              <a:ext uri="{FF2B5EF4-FFF2-40B4-BE49-F238E27FC236}">
                <a16:creationId xmlns:a16="http://schemas.microsoft.com/office/drawing/2014/main" id="{3510297E-A646-4DBE-BF49-BF9AFC8AC059}"/>
              </a:ext>
            </a:extLst>
          </p:cNvPr>
          <p:cNvGraphicFramePr>
            <a:graphicFrameLocks noGrp="1"/>
          </p:cNvGraphicFramePr>
          <p:nvPr>
            <p:extLst/>
          </p:nvPr>
        </p:nvGraphicFramePr>
        <p:xfrm>
          <a:off x="114302" y="3958396"/>
          <a:ext cx="5074386" cy="829142"/>
        </p:xfrm>
        <a:graphic>
          <a:graphicData uri="http://schemas.openxmlformats.org/drawingml/2006/table">
            <a:tbl>
              <a:tblPr firstRow="1" bandRow="1">
                <a:tableStyleId>{00A15C55-8517-42AA-B614-E9B94910E393}</a:tableStyleId>
              </a:tblPr>
              <a:tblGrid>
                <a:gridCol w="5074386">
                  <a:extLst>
                    <a:ext uri="{9D8B030D-6E8A-4147-A177-3AD203B41FA5}">
                      <a16:colId xmlns:a16="http://schemas.microsoft.com/office/drawing/2014/main" val="3260413799"/>
                    </a:ext>
                  </a:extLst>
                </a:gridCol>
              </a:tblGrid>
              <a:tr h="0">
                <a:tc>
                  <a:txBody>
                    <a:bodyPr/>
                    <a:lstStyle/>
                    <a:p>
                      <a:r>
                        <a:rPr lang="en-GB" sz="1500" dirty="0">
                          <a:solidFill>
                            <a:schemeClr val="bg1"/>
                          </a:solidFill>
                        </a:rPr>
                        <a:t>Scientist: </a:t>
                      </a:r>
                      <a:r>
                        <a:rPr lang="en-GB" sz="1500" b="1" kern="1200" dirty="0" err="1">
                          <a:solidFill>
                            <a:schemeClr val="bg1"/>
                          </a:solidFill>
                          <a:latin typeface="+mn-lt"/>
                          <a:ea typeface="+mn-ea"/>
                          <a:cs typeface="+mn-cs"/>
                        </a:rPr>
                        <a:t>Camerarius</a:t>
                      </a:r>
                      <a:r>
                        <a:rPr lang="en-GB" sz="1500" b="1" kern="1200" dirty="0">
                          <a:solidFill>
                            <a:schemeClr val="bg1"/>
                          </a:solidFill>
                          <a:latin typeface="+mn-lt"/>
                          <a:ea typeface="+mn-ea"/>
                          <a:cs typeface="+mn-cs"/>
                        </a:rPr>
                        <a:t> (1694), and </a:t>
                      </a:r>
                      <a:r>
                        <a:rPr lang="en-GB" sz="1500" b="1" kern="1200" dirty="0" err="1">
                          <a:solidFill>
                            <a:schemeClr val="bg1"/>
                          </a:solidFill>
                          <a:latin typeface="+mn-lt"/>
                          <a:ea typeface="+mn-ea"/>
                          <a:cs typeface="+mn-cs"/>
                        </a:rPr>
                        <a:t>Koelreuter</a:t>
                      </a:r>
                      <a:r>
                        <a:rPr lang="en-GB" sz="1500" b="1" kern="1200" dirty="0">
                          <a:solidFill>
                            <a:schemeClr val="bg1"/>
                          </a:solidFill>
                          <a:latin typeface="+mn-lt"/>
                          <a:ea typeface="+mn-ea"/>
                          <a:cs typeface="+mn-cs"/>
                        </a:rPr>
                        <a:t> (1761)</a:t>
                      </a:r>
                    </a:p>
                  </a:txBody>
                  <a:tcPr>
                    <a:solidFill>
                      <a:schemeClr val="accent2">
                        <a:lumMod val="40000"/>
                        <a:lumOff val="60000"/>
                      </a:schemeClr>
                    </a:solidFill>
                  </a:tcPr>
                </a:tc>
                <a:extLst>
                  <a:ext uri="{0D108BD9-81ED-4DB2-BD59-A6C34878D82A}">
                    <a16:rowId xmlns:a16="http://schemas.microsoft.com/office/drawing/2014/main" val="3164065866"/>
                  </a:ext>
                </a:extLst>
              </a:tr>
              <a:tr h="509102">
                <a:tc>
                  <a:txBody>
                    <a:bodyPr/>
                    <a:lstStyle/>
                    <a:p>
                      <a:pPr fontAlgn="base"/>
                      <a:r>
                        <a:rPr lang="en-GB" sz="1200" kern="1200" dirty="0">
                          <a:solidFill>
                            <a:schemeClr val="dk1"/>
                          </a:solidFill>
                          <a:latin typeface="+mn-lt"/>
                          <a:ea typeface="+mn-ea"/>
                          <a:cs typeface="+mn-cs"/>
                        </a:rPr>
                        <a:t>These two scientists were accredited with discovering that plants had female and male parts of the plant to help it be able to reproduce.</a:t>
                      </a:r>
                    </a:p>
                  </a:txBody>
                  <a:tcPr>
                    <a:solidFill>
                      <a:schemeClr val="accent2">
                        <a:lumMod val="20000"/>
                        <a:lumOff val="80000"/>
                      </a:schemeClr>
                    </a:solidFill>
                  </a:tcPr>
                </a:tc>
                <a:extLst>
                  <a:ext uri="{0D108BD9-81ED-4DB2-BD59-A6C34878D82A}">
                    <a16:rowId xmlns:a16="http://schemas.microsoft.com/office/drawing/2014/main" val="2250630823"/>
                  </a:ext>
                </a:extLst>
              </a:tr>
            </a:tbl>
          </a:graphicData>
        </a:graphic>
      </p:graphicFrame>
      <p:pic>
        <p:nvPicPr>
          <p:cNvPr id="10" name="Picture 9">
            <a:extLst>
              <a:ext uri="{FF2B5EF4-FFF2-40B4-BE49-F238E27FC236}">
                <a16:creationId xmlns:a16="http://schemas.microsoft.com/office/drawing/2014/main" id="{A81BE6DA-9822-6478-4433-B9A8DFC68FC7}"/>
              </a:ext>
            </a:extLst>
          </p:cNvPr>
          <p:cNvPicPr>
            <a:picLocks noChangeAspect="1"/>
          </p:cNvPicPr>
          <p:nvPr/>
        </p:nvPicPr>
        <p:blipFill>
          <a:blip r:embed="rId4"/>
          <a:stretch>
            <a:fillRect/>
          </a:stretch>
        </p:blipFill>
        <p:spPr>
          <a:xfrm>
            <a:off x="1847679" y="4787538"/>
            <a:ext cx="3321221" cy="2044805"/>
          </a:xfrm>
          <a:prstGeom prst="rect">
            <a:avLst/>
          </a:prstGeom>
        </p:spPr>
      </p:pic>
      <p:pic>
        <p:nvPicPr>
          <p:cNvPr id="14" name="Picture 13">
            <a:extLst>
              <a:ext uri="{FF2B5EF4-FFF2-40B4-BE49-F238E27FC236}">
                <a16:creationId xmlns:a16="http://schemas.microsoft.com/office/drawing/2014/main" id="{99AE4BD6-DF4D-E5AE-B938-56241E0F85AB}"/>
              </a:ext>
            </a:extLst>
          </p:cNvPr>
          <p:cNvPicPr>
            <a:picLocks noChangeAspect="1"/>
          </p:cNvPicPr>
          <p:nvPr/>
        </p:nvPicPr>
        <p:blipFill>
          <a:blip r:embed="rId5"/>
          <a:stretch>
            <a:fillRect/>
          </a:stretch>
        </p:blipFill>
        <p:spPr>
          <a:xfrm>
            <a:off x="0" y="4933757"/>
            <a:ext cx="1847679" cy="1579246"/>
          </a:xfrm>
          <a:prstGeom prst="rect">
            <a:avLst/>
          </a:prstGeom>
        </p:spPr>
      </p:pic>
    </p:spTree>
    <p:extLst>
      <p:ext uri="{BB962C8B-B14F-4D97-AF65-F5344CB8AC3E}">
        <p14:creationId xmlns:p14="http://schemas.microsoft.com/office/powerpoint/2010/main" val="2343058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365316"/>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Table 6">
            <a:extLst>
              <a:ext uri="{FF2B5EF4-FFF2-40B4-BE49-F238E27FC236}">
                <a16:creationId xmlns:a16="http://schemas.microsoft.com/office/drawing/2014/main" id="{5DAF951A-0B2C-408F-9B3C-8C56A4F9A11C}"/>
              </a:ext>
            </a:extLst>
          </p:cNvPr>
          <p:cNvGraphicFramePr>
            <a:graphicFrameLocks noGrp="1"/>
          </p:cNvGraphicFramePr>
          <p:nvPr>
            <p:extLst/>
          </p:nvPr>
        </p:nvGraphicFramePr>
        <p:xfrm>
          <a:off x="323836" y="3066201"/>
          <a:ext cx="9235931" cy="2299125"/>
        </p:xfrm>
        <a:graphic>
          <a:graphicData uri="http://schemas.openxmlformats.org/drawingml/2006/table">
            <a:tbl>
              <a:tblPr firstRow="1" bandRow="1">
                <a:tableStyleId>{5C22544A-7EE6-4342-B048-85BDC9FD1C3A}</a:tableStyleId>
              </a:tblPr>
              <a:tblGrid>
                <a:gridCol w="9235931">
                  <a:extLst>
                    <a:ext uri="{9D8B030D-6E8A-4147-A177-3AD203B41FA5}">
                      <a16:colId xmlns:a16="http://schemas.microsoft.com/office/drawing/2014/main" val="3035657080"/>
                    </a:ext>
                  </a:extLst>
                </a:gridCol>
              </a:tblGrid>
              <a:tr h="3980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GB" sz="1800" b="1" kern="1200" dirty="0">
                          <a:solidFill>
                            <a:schemeClr val="bg1"/>
                          </a:solidFill>
                          <a:latin typeface="Comic Sans MS" panose="030F0702030302020204" pitchFamily="66" charset="0"/>
                          <a:ea typeface="+mn-ea"/>
                          <a:cs typeface="+mn-cs"/>
                        </a:rPr>
                        <a:t>Scientific Enquiry and Skills</a:t>
                      </a:r>
                    </a:p>
                  </a:txBody>
                  <a:tcPr>
                    <a:solidFill>
                      <a:schemeClr val="accent4">
                        <a:lumMod val="60000"/>
                        <a:lumOff val="40000"/>
                      </a:schemeClr>
                    </a:solidFill>
                  </a:tcPr>
                </a:tc>
                <a:extLst>
                  <a:ext uri="{0D108BD9-81ED-4DB2-BD59-A6C34878D82A}">
                    <a16:rowId xmlns:a16="http://schemas.microsoft.com/office/drawing/2014/main" val="4096738290"/>
                  </a:ext>
                </a:extLst>
              </a:tr>
              <a:tr h="1901120">
                <a:tc>
                  <a:txBody>
                    <a:bodyPr/>
                    <a:lstStyle/>
                    <a:p>
                      <a:r>
                        <a:rPr lang="en-GB" sz="1800" kern="1200" dirty="0">
                          <a:solidFill>
                            <a:schemeClr val="tx1"/>
                          </a:solidFill>
                          <a:latin typeface="+mn-lt"/>
                          <a:ea typeface="+mn-ea"/>
                          <a:cs typeface="+mn-cs"/>
                        </a:rPr>
                        <a:t>• Spot flowers, seeds, berries and fruits outside throughout the year. </a:t>
                      </a:r>
                    </a:p>
                    <a:p>
                      <a:r>
                        <a:rPr lang="en-GB" sz="1800" kern="1200" dirty="0">
                          <a:solidFill>
                            <a:schemeClr val="tx1"/>
                          </a:solidFill>
                          <a:latin typeface="+mn-lt"/>
                          <a:ea typeface="+mn-ea"/>
                          <a:cs typeface="+mn-cs"/>
                        </a:rPr>
                        <a:t>• Observe flowers carefully to identify the pollen. </a:t>
                      </a:r>
                    </a:p>
                    <a:p>
                      <a:r>
                        <a:rPr lang="en-GB" sz="1800" kern="1200" dirty="0">
                          <a:solidFill>
                            <a:schemeClr val="tx1"/>
                          </a:solidFill>
                          <a:latin typeface="+mn-lt"/>
                          <a:ea typeface="+mn-ea"/>
                          <a:cs typeface="+mn-cs"/>
                        </a:rPr>
                        <a:t>• Observe flowers being visited by pollinators e.g. bees and butterflies in the summer. </a:t>
                      </a:r>
                    </a:p>
                    <a:p>
                      <a:r>
                        <a:rPr lang="en-GB" sz="1800" kern="1200" dirty="0">
                          <a:solidFill>
                            <a:schemeClr val="tx1"/>
                          </a:solidFill>
                          <a:latin typeface="+mn-lt"/>
                          <a:ea typeface="+mn-ea"/>
                          <a:cs typeface="+mn-cs"/>
                        </a:rPr>
                        <a:t>• Observe seeds being blown from the trees e.g. sycamore seeds. </a:t>
                      </a:r>
                    </a:p>
                    <a:p>
                      <a:r>
                        <a:rPr lang="en-GB" sz="1800" kern="1200" dirty="0">
                          <a:solidFill>
                            <a:schemeClr val="tx1"/>
                          </a:solidFill>
                          <a:latin typeface="+mn-lt"/>
                          <a:ea typeface="+mn-ea"/>
                          <a:cs typeface="+mn-cs"/>
                        </a:rPr>
                        <a:t>• Research different types of seed dispersal. </a:t>
                      </a:r>
                    </a:p>
                    <a:p>
                      <a:r>
                        <a:rPr lang="en-GB" sz="1800" kern="1200" dirty="0">
                          <a:solidFill>
                            <a:schemeClr val="tx1"/>
                          </a:solidFill>
                          <a:latin typeface="+mn-lt"/>
                          <a:ea typeface="+mn-ea"/>
                          <a:cs typeface="+mn-cs"/>
                        </a:rPr>
                        <a:t>• Classify seeds in a range of ways, including by how they are dispersed. </a:t>
                      </a:r>
                    </a:p>
                  </a:txBody>
                  <a:tcPr>
                    <a:solidFill>
                      <a:schemeClr val="accent4">
                        <a:lumMod val="40000"/>
                        <a:lumOff val="60000"/>
                      </a:schemeClr>
                    </a:solidFill>
                  </a:tcPr>
                </a:tc>
                <a:extLst>
                  <a:ext uri="{0D108BD9-81ED-4DB2-BD59-A6C34878D82A}">
                    <a16:rowId xmlns:a16="http://schemas.microsoft.com/office/drawing/2014/main" val="2951170187"/>
                  </a:ext>
                </a:extLst>
              </a:tr>
            </a:tbl>
          </a:graphicData>
        </a:graphic>
      </p:graphicFrame>
      <p:sp>
        <p:nvSpPr>
          <p:cNvPr id="11" name="TextBox 10">
            <a:extLst>
              <a:ext uri="{FF2B5EF4-FFF2-40B4-BE49-F238E27FC236}">
                <a16:creationId xmlns:a16="http://schemas.microsoft.com/office/drawing/2014/main" id="{19F3798C-09F0-421A-B602-591DE587C56C}"/>
              </a:ext>
            </a:extLst>
          </p:cNvPr>
          <p:cNvSpPr txBox="1"/>
          <p:nvPr/>
        </p:nvSpPr>
        <p:spPr>
          <a:xfrm>
            <a:off x="-6065134" y="773798"/>
            <a:ext cx="589125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graphicFrame>
        <p:nvGraphicFramePr>
          <p:cNvPr id="13" name="Table 13">
            <a:extLst>
              <a:ext uri="{FF2B5EF4-FFF2-40B4-BE49-F238E27FC236}">
                <a16:creationId xmlns:a16="http://schemas.microsoft.com/office/drawing/2014/main" id="{FDC3DCA2-DFD1-DF2B-E3A7-BFD95CDA618D}"/>
              </a:ext>
            </a:extLst>
          </p:cNvPr>
          <p:cNvGraphicFramePr>
            <a:graphicFrameLocks noGrp="1"/>
          </p:cNvGraphicFramePr>
          <p:nvPr>
            <p:extLst/>
          </p:nvPr>
        </p:nvGraphicFramePr>
        <p:xfrm>
          <a:off x="130156" y="421450"/>
          <a:ext cx="9574464" cy="2534476"/>
        </p:xfrm>
        <a:graphic>
          <a:graphicData uri="http://schemas.openxmlformats.org/drawingml/2006/table">
            <a:tbl>
              <a:tblPr firstRow="1" bandRow="1">
                <a:tableStyleId>{5C22544A-7EE6-4342-B048-85BDC9FD1C3A}</a:tableStyleId>
              </a:tblPr>
              <a:tblGrid>
                <a:gridCol w="1595744">
                  <a:extLst>
                    <a:ext uri="{9D8B030D-6E8A-4147-A177-3AD203B41FA5}">
                      <a16:colId xmlns:a16="http://schemas.microsoft.com/office/drawing/2014/main" val="1206060480"/>
                    </a:ext>
                  </a:extLst>
                </a:gridCol>
                <a:gridCol w="1595744">
                  <a:extLst>
                    <a:ext uri="{9D8B030D-6E8A-4147-A177-3AD203B41FA5}">
                      <a16:colId xmlns:a16="http://schemas.microsoft.com/office/drawing/2014/main" val="1597788255"/>
                    </a:ext>
                  </a:extLst>
                </a:gridCol>
                <a:gridCol w="1595744">
                  <a:extLst>
                    <a:ext uri="{9D8B030D-6E8A-4147-A177-3AD203B41FA5}">
                      <a16:colId xmlns:a16="http://schemas.microsoft.com/office/drawing/2014/main" val="2015759326"/>
                    </a:ext>
                  </a:extLst>
                </a:gridCol>
                <a:gridCol w="1595744">
                  <a:extLst>
                    <a:ext uri="{9D8B030D-6E8A-4147-A177-3AD203B41FA5}">
                      <a16:colId xmlns:a16="http://schemas.microsoft.com/office/drawing/2014/main" val="213936747"/>
                    </a:ext>
                  </a:extLst>
                </a:gridCol>
                <a:gridCol w="1595744">
                  <a:extLst>
                    <a:ext uri="{9D8B030D-6E8A-4147-A177-3AD203B41FA5}">
                      <a16:colId xmlns:a16="http://schemas.microsoft.com/office/drawing/2014/main" val="1672106037"/>
                    </a:ext>
                  </a:extLst>
                </a:gridCol>
                <a:gridCol w="1595744">
                  <a:extLst>
                    <a:ext uri="{9D8B030D-6E8A-4147-A177-3AD203B41FA5}">
                      <a16:colId xmlns:a16="http://schemas.microsoft.com/office/drawing/2014/main" val="717686005"/>
                    </a:ext>
                  </a:extLst>
                </a:gridCol>
              </a:tblGrid>
              <a:tr h="431356">
                <a:tc gridSpan="6">
                  <a:txBody>
                    <a:bodyPr/>
                    <a:lstStyle/>
                    <a:p>
                      <a:pPr algn="ctr"/>
                      <a:r>
                        <a:rPr lang="en-GB" dirty="0"/>
                        <a:t>Different Types Of Seed Dispersal</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974334027"/>
                  </a:ext>
                </a:extLst>
              </a:tr>
              <a:tr h="431356">
                <a:tc>
                  <a:txBody>
                    <a:bodyPr/>
                    <a:lstStyle/>
                    <a:p>
                      <a:pPr algn="ctr"/>
                      <a:r>
                        <a:rPr lang="en-GB" dirty="0"/>
                        <a:t>Water</a:t>
                      </a:r>
                    </a:p>
                  </a:txBody>
                  <a:tcPr/>
                </a:tc>
                <a:tc>
                  <a:txBody>
                    <a:bodyPr/>
                    <a:lstStyle/>
                    <a:p>
                      <a:pPr algn="ctr"/>
                      <a:r>
                        <a:rPr lang="en-GB" dirty="0"/>
                        <a:t>Bursting/</a:t>
                      </a:r>
                    </a:p>
                    <a:p>
                      <a:pPr algn="ctr"/>
                      <a:r>
                        <a:rPr lang="en-GB" dirty="0"/>
                        <a:t>Explosion</a:t>
                      </a:r>
                    </a:p>
                  </a:txBody>
                  <a:tcPr/>
                </a:tc>
                <a:tc>
                  <a:txBody>
                    <a:bodyPr/>
                    <a:lstStyle/>
                    <a:p>
                      <a:pPr algn="ctr"/>
                      <a:r>
                        <a:rPr lang="en-GB" dirty="0"/>
                        <a:t>Wind</a:t>
                      </a:r>
                    </a:p>
                  </a:txBody>
                  <a:tcPr/>
                </a:tc>
                <a:tc>
                  <a:txBody>
                    <a:bodyPr/>
                    <a:lstStyle/>
                    <a:p>
                      <a:pPr algn="ctr"/>
                      <a:r>
                        <a:rPr lang="en-GB" dirty="0"/>
                        <a:t>Animals eating</a:t>
                      </a:r>
                    </a:p>
                  </a:txBody>
                  <a:tcPr/>
                </a:tc>
                <a:tc>
                  <a:txBody>
                    <a:bodyPr/>
                    <a:lstStyle/>
                    <a:p>
                      <a:pPr algn="ctr"/>
                      <a:r>
                        <a:rPr lang="en-GB" dirty="0"/>
                        <a:t>Animals fur</a:t>
                      </a:r>
                    </a:p>
                  </a:txBody>
                  <a:tcPr/>
                </a:tc>
                <a:tc>
                  <a:txBody>
                    <a:bodyPr/>
                    <a:lstStyle/>
                    <a:p>
                      <a:pPr algn="ctr"/>
                      <a:r>
                        <a:rPr lang="en-GB" dirty="0"/>
                        <a:t>Dropping</a:t>
                      </a:r>
                    </a:p>
                  </a:txBody>
                  <a:tcPr/>
                </a:tc>
                <a:extLst>
                  <a:ext uri="{0D108BD9-81ED-4DB2-BD59-A6C34878D82A}">
                    <a16:rowId xmlns:a16="http://schemas.microsoft.com/office/drawing/2014/main" val="2873464283"/>
                  </a:ext>
                </a:extLst>
              </a:tr>
              <a:tr h="431356">
                <a:tc>
                  <a:txBody>
                    <a:bodyPr/>
                    <a:lstStyle/>
                    <a:p>
                      <a:endParaRPr lang="en-GB" dirty="0"/>
                    </a:p>
                    <a:p>
                      <a:endParaRPr lang="en-GB" dirty="0"/>
                    </a:p>
                    <a:p>
                      <a:endParaRPr lang="en-GB" dirty="0"/>
                    </a:p>
                  </a:txBody>
                  <a:tcPr/>
                </a:tc>
                <a:tc>
                  <a:txBody>
                    <a:bodyPr/>
                    <a:lstStyle/>
                    <a:p>
                      <a:endParaRPr lang="en-GB" dirty="0"/>
                    </a:p>
                  </a:txBody>
                  <a:tcPr/>
                </a:tc>
                <a:tc>
                  <a:txBody>
                    <a:bodyPr/>
                    <a:lstStyle/>
                    <a:p>
                      <a:endParaRPr lang="en-GB" dirty="0"/>
                    </a:p>
                    <a:p>
                      <a:endParaRPr lang="en-GB" dirty="0"/>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782119651"/>
                  </a:ext>
                </a:extLst>
              </a:tr>
            </a:tbl>
          </a:graphicData>
        </a:graphic>
      </p:graphicFrame>
      <p:pic>
        <p:nvPicPr>
          <p:cNvPr id="15" name="Picture 14">
            <a:extLst>
              <a:ext uri="{FF2B5EF4-FFF2-40B4-BE49-F238E27FC236}">
                <a16:creationId xmlns:a16="http://schemas.microsoft.com/office/drawing/2014/main" id="{A489BD78-BCB1-2375-593E-730AE55925D1}"/>
              </a:ext>
            </a:extLst>
          </p:cNvPr>
          <p:cNvPicPr>
            <a:picLocks noChangeAspect="1"/>
          </p:cNvPicPr>
          <p:nvPr/>
        </p:nvPicPr>
        <p:blipFill>
          <a:blip r:embed="rId3"/>
          <a:stretch>
            <a:fillRect/>
          </a:stretch>
        </p:blipFill>
        <p:spPr>
          <a:xfrm>
            <a:off x="3552175" y="1654947"/>
            <a:ext cx="1187511" cy="1225613"/>
          </a:xfrm>
          <a:prstGeom prst="rect">
            <a:avLst/>
          </a:prstGeom>
        </p:spPr>
      </p:pic>
      <p:pic>
        <p:nvPicPr>
          <p:cNvPr id="17" name="Picture 16">
            <a:extLst>
              <a:ext uri="{FF2B5EF4-FFF2-40B4-BE49-F238E27FC236}">
                <a16:creationId xmlns:a16="http://schemas.microsoft.com/office/drawing/2014/main" id="{7F2AE459-8394-F686-7DB6-8227136C2519}"/>
              </a:ext>
            </a:extLst>
          </p:cNvPr>
          <p:cNvPicPr>
            <a:picLocks noChangeAspect="1"/>
          </p:cNvPicPr>
          <p:nvPr/>
        </p:nvPicPr>
        <p:blipFill>
          <a:blip r:embed="rId4"/>
          <a:stretch>
            <a:fillRect/>
          </a:stretch>
        </p:blipFill>
        <p:spPr>
          <a:xfrm>
            <a:off x="8275818" y="1666620"/>
            <a:ext cx="1282766" cy="1181161"/>
          </a:xfrm>
          <a:prstGeom prst="rect">
            <a:avLst/>
          </a:prstGeom>
        </p:spPr>
      </p:pic>
      <p:pic>
        <p:nvPicPr>
          <p:cNvPr id="19" name="Picture 18">
            <a:extLst>
              <a:ext uri="{FF2B5EF4-FFF2-40B4-BE49-F238E27FC236}">
                <a16:creationId xmlns:a16="http://schemas.microsoft.com/office/drawing/2014/main" id="{7C671C58-352F-94AC-AA7D-9B124955282E}"/>
              </a:ext>
            </a:extLst>
          </p:cNvPr>
          <p:cNvPicPr>
            <a:picLocks noChangeAspect="1"/>
          </p:cNvPicPr>
          <p:nvPr/>
        </p:nvPicPr>
        <p:blipFill>
          <a:blip r:embed="rId5"/>
          <a:stretch>
            <a:fillRect/>
          </a:stretch>
        </p:blipFill>
        <p:spPr>
          <a:xfrm>
            <a:off x="6797427" y="1688688"/>
            <a:ext cx="1092256" cy="1200212"/>
          </a:xfrm>
          <a:prstGeom prst="rect">
            <a:avLst/>
          </a:prstGeom>
        </p:spPr>
      </p:pic>
      <p:pic>
        <p:nvPicPr>
          <p:cNvPr id="21" name="Picture 20">
            <a:extLst>
              <a:ext uri="{FF2B5EF4-FFF2-40B4-BE49-F238E27FC236}">
                <a16:creationId xmlns:a16="http://schemas.microsoft.com/office/drawing/2014/main" id="{4B687433-9B37-3CB5-25E5-F90A051F8088}"/>
              </a:ext>
            </a:extLst>
          </p:cNvPr>
          <p:cNvPicPr>
            <a:picLocks noChangeAspect="1"/>
          </p:cNvPicPr>
          <p:nvPr/>
        </p:nvPicPr>
        <p:blipFill>
          <a:blip r:embed="rId6"/>
          <a:stretch>
            <a:fillRect/>
          </a:stretch>
        </p:blipFill>
        <p:spPr>
          <a:xfrm>
            <a:off x="2069104" y="1644395"/>
            <a:ext cx="838243" cy="1225613"/>
          </a:xfrm>
          <a:prstGeom prst="rect">
            <a:avLst/>
          </a:prstGeom>
        </p:spPr>
      </p:pic>
      <p:pic>
        <p:nvPicPr>
          <p:cNvPr id="23" name="Picture 22">
            <a:extLst>
              <a:ext uri="{FF2B5EF4-FFF2-40B4-BE49-F238E27FC236}">
                <a16:creationId xmlns:a16="http://schemas.microsoft.com/office/drawing/2014/main" id="{48D44A9A-5763-EFA6-7C1B-D81553E4EC19}"/>
              </a:ext>
            </a:extLst>
          </p:cNvPr>
          <p:cNvPicPr>
            <a:picLocks noChangeAspect="1"/>
          </p:cNvPicPr>
          <p:nvPr/>
        </p:nvPicPr>
        <p:blipFill>
          <a:blip r:embed="rId7"/>
          <a:stretch>
            <a:fillRect/>
          </a:stretch>
        </p:blipFill>
        <p:spPr>
          <a:xfrm>
            <a:off x="304924" y="1651375"/>
            <a:ext cx="1263715" cy="1225613"/>
          </a:xfrm>
          <a:prstGeom prst="rect">
            <a:avLst/>
          </a:prstGeom>
        </p:spPr>
      </p:pic>
      <p:pic>
        <p:nvPicPr>
          <p:cNvPr id="25" name="Picture 24">
            <a:extLst>
              <a:ext uri="{FF2B5EF4-FFF2-40B4-BE49-F238E27FC236}">
                <a16:creationId xmlns:a16="http://schemas.microsoft.com/office/drawing/2014/main" id="{0EAE29CD-55FC-29E3-408C-5F154A97FDB1}"/>
              </a:ext>
            </a:extLst>
          </p:cNvPr>
          <p:cNvPicPr>
            <a:picLocks noChangeAspect="1"/>
          </p:cNvPicPr>
          <p:nvPr/>
        </p:nvPicPr>
        <p:blipFill>
          <a:blip r:embed="rId8"/>
          <a:stretch>
            <a:fillRect/>
          </a:stretch>
        </p:blipFill>
        <p:spPr>
          <a:xfrm>
            <a:off x="5233162" y="1670425"/>
            <a:ext cx="1085906" cy="1187511"/>
          </a:xfrm>
          <a:prstGeom prst="rect">
            <a:avLst/>
          </a:prstGeom>
        </p:spPr>
      </p:pic>
      <p:pic>
        <p:nvPicPr>
          <p:cNvPr id="3" name="Picture 2">
            <a:extLst>
              <a:ext uri="{FF2B5EF4-FFF2-40B4-BE49-F238E27FC236}">
                <a16:creationId xmlns:a16="http://schemas.microsoft.com/office/drawing/2014/main" id="{65CB4C54-3D63-F2B1-981E-37D53F0BE7A9}"/>
              </a:ext>
            </a:extLst>
          </p:cNvPr>
          <p:cNvPicPr>
            <a:picLocks noChangeAspect="1"/>
          </p:cNvPicPr>
          <p:nvPr/>
        </p:nvPicPr>
        <p:blipFill>
          <a:blip r:embed="rId9"/>
          <a:stretch>
            <a:fillRect/>
          </a:stretch>
        </p:blipFill>
        <p:spPr>
          <a:xfrm>
            <a:off x="3862735" y="5418350"/>
            <a:ext cx="1242067" cy="1230566"/>
          </a:xfrm>
          <a:prstGeom prst="rect">
            <a:avLst/>
          </a:prstGeom>
        </p:spPr>
      </p:pic>
      <p:pic>
        <p:nvPicPr>
          <p:cNvPr id="7" name="Picture 6">
            <a:extLst>
              <a:ext uri="{FF2B5EF4-FFF2-40B4-BE49-F238E27FC236}">
                <a16:creationId xmlns:a16="http://schemas.microsoft.com/office/drawing/2014/main" id="{DAA8C484-BE02-532D-EEC6-A511F4B7649C}"/>
              </a:ext>
            </a:extLst>
          </p:cNvPr>
          <p:cNvPicPr>
            <a:picLocks noChangeAspect="1"/>
          </p:cNvPicPr>
          <p:nvPr/>
        </p:nvPicPr>
        <p:blipFill>
          <a:blip r:embed="rId10"/>
          <a:stretch>
            <a:fillRect/>
          </a:stretch>
        </p:blipFill>
        <p:spPr>
          <a:xfrm>
            <a:off x="6740655" y="5485882"/>
            <a:ext cx="1149028" cy="1095502"/>
          </a:xfrm>
          <a:prstGeom prst="rect">
            <a:avLst/>
          </a:prstGeom>
        </p:spPr>
      </p:pic>
      <p:pic>
        <p:nvPicPr>
          <p:cNvPr id="9" name="Picture 8">
            <a:extLst>
              <a:ext uri="{FF2B5EF4-FFF2-40B4-BE49-F238E27FC236}">
                <a16:creationId xmlns:a16="http://schemas.microsoft.com/office/drawing/2014/main" id="{52D4A988-FBFA-CBA3-F52D-CA1CE8BA2A6B}"/>
              </a:ext>
            </a:extLst>
          </p:cNvPr>
          <p:cNvPicPr>
            <a:picLocks noChangeAspect="1"/>
          </p:cNvPicPr>
          <p:nvPr/>
        </p:nvPicPr>
        <p:blipFill>
          <a:blip r:embed="rId11"/>
          <a:stretch>
            <a:fillRect/>
          </a:stretch>
        </p:blipFill>
        <p:spPr>
          <a:xfrm>
            <a:off x="613283" y="5475601"/>
            <a:ext cx="1266868" cy="1173315"/>
          </a:xfrm>
          <a:prstGeom prst="rect">
            <a:avLst/>
          </a:prstGeom>
        </p:spPr>
      </p:pic>
      <p:sp>
        <p:nvSpPr>
          <p:cNvPr id="10" name="TextBox 9">
            <a:extLst>
              <a:ext uri="{FF2B5EF4-FFF2-40B4-BE49-F238E27FC236}">
                <a16:creationId xmlns:a16="http://schemas.microsoft.com/office/drawing/2014/main" id="{4C0CE324-B400-4B7B-DB7C-A3629AED82EE}"/>
              </a:ext>
            </a:extLst>
          </p:cNvPr>
          <p:cNvSpPr txBox="1"/>
          <p:nvPr/>
        </p:nvSpPr>
        <p:spPr>
          <a:xfrm>
            <a:off x="2162429" y="5807605"/>
            <a:ext cx="1035043" cy="369332"/>
          </a:xfrm>
          <a:prstGeom prst="rect">
            <a:avLst/>
          </a:prstGeom>
          <a:solidFill>
            <a:schemeClr val="accent4">
              <a:lumMod val="40000"/>
              <a:lumOff val="60000"/>
            </a:schemeClr>
          </a:solidFill>
        </p:spPr>
        <p:txBody>
          <a:bodyPr wrap="square" rtlCol="0">
            <a:spAutoFit/>
          </a:bodyPr>
          <a:lstStyle/>
          <a:p>
            <a:pPr algn="ctr"/>
            <a:r>
              <a:rPr lang="en-GB" dirty="0"/>
              <a:t>Observe</a:t>
            </a:r>
          </a:p>
        </p:txBody>
      </p:sp>
      <p:sp>
        <p:nvSpPr>
          <p:cNvPr id="20" name="TextBox 19">
            <a:extLst>
              <a:ext uri="{FF2B5EF4-FFF2-40B4-BE49-F238E27FC236}">
                <a16:creationId xmlns:a16="http://schemas.microsoft.com/office/drawing/2014/main" id="{2C772AF1-F838-7568-4532-EDC05D77BBC6}"/>
              </a:ext>
            </a:extLst>
          </p:cNvPr>
          <p:cNvSpPr txBox="1"/>
          <p:nvPr/>
        </p:nvSpPr>
        <p:spPr>
          <a:xfrm>
            <a:off x="5405207" y="5807605"/>
            <a:ext cx="1035043" cy="369332"/>
          </a:xfrm>
          <a:prstGeom prst="rect">
            <a:avLst/>
          </a:prstGeom>
          <a:solidFill>
            <a:schemeClr val="accent4">
              <a:lumMod val="40000"/>
              <a:lumOff val="60000"/>
            </a:schemeClr>
          </a:solidFill>
        </p:spPr>
        <p:txBody>
          <a:bodyPr wrap="square" rtlCol="0">
            <a:spAutoFit/>
          </a:bodyPr>
          <a:lstStyle/>
          <a:p>
            <a:pPr algn="ctr"/>
            <a:r>
              <a:rPr lang="en-GB" dirty="0"/>
              <a:t>Classify</a:t>
            </a:r>
          </a:p>
        </p:txBody>
      </p:sp>
      <p:sp>
        <p:nvSpPr>
          <p:cNvPr id="22" name="TextBox 21">
            <a:extLst>
              <a:ext uri="{FF2B5EF4-FFF2-40B4-BE49-F238E27FC236}">
                <a16:creationId xmlns:a16="http://schemas.microsoft.com/office/drawing/2014/main" id="{353F08B4-EE06-5E75-C0A2-60B19AB5B83B}"/>
              </a:ext>
            </a:extLst>
          </p:cNvPr>
          <p:cNvSpPr txBox="1"/>
          <p:nvPr/>
        </p:nvSpPr>
        <p:spPr>
          <a:xfrm>
            <a:off x="8240703" y="5775339"/>
            <a:ext cx="1035043" cy="369332"/>
          </a:xfrm>
          <a:prstGeom prst="rect">
            <a:avLst/>
          </a:prstGeom>
          <a:solidFill>
            <a:schemeClr val="accent4">
              <a:lumMod val="40000"/>
              <a:lumOff val="60000"/>
            </a:schemeClr>
          </a:solidFill>
        </p:spPr>
        <p:txBody>
          <a:bodyPr wrap="square" rtlCol="0">
            <a:spAutoFit/>
          </a:bodyPr>
          <a:lstStyle/>
          <a:p>
            <a:pPr algn="ctr"/>
            <a:r>
              <a:rPr lang="en-GB"/>
              <a:t>Research</a:t>
            </a:r>
            <a:endParaRPr lang="en-GB" dirty="0"/>
          </a:p>
        </p:txBody>
      </p:sp>
    </p:spTree>
    <p:extLst>
      <p:ext uri="{BB962C8B-B14F-4D97-AF65-F5344CB8AC3E}">
        <p14:creationId xmlns:p14="http://schemas.microsoft.com/office/powerpoint/2010/main" val="23071791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5558</TotalTime>
  <Words>1080</Words>
  <Application>Microsoft Office PowerPoint</Application>
  <PresentationFormat>A4 Paper (210x297 mm)</PresentationFormat>
  <Paragraphs>116</Paragraphs>
  <Slides>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Comic Sans MS</vt:lpstr>
      <vt:lpstr>Office Theme</vt:lpstr>
      <vt:lpstr>Year 3  Science Knowledge Organiser Plants – Summer 1</vt:lpstr>
      <vt:lpstr>PowerPoint Presentation</vt:lpstr>
      <vt:lpstr>Year 3  Science Knowledge Organiser Plants – Summer 1</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 (Staff)</cp:lastModifiedBy>
  <cp:revision>87</cp:revision>
  <cp:lastPrinted>2022-04-26T06:30:17Z</cp:lastPrinted>
  <dcterms:created xsi:type="dcterms:W3CDTF">2017-10-15T20:56:30Z</dcterms:created>
  <dcterms:modified xsi:type="dcterms:W3CDTF">2025-06-16T10:02:25Z</dcterms:modified>
</cp:coreProperties>
</file>