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B208B7-CAEF-3C1D-A4CB-699FD07708C5}" v="242" dt="2022-01-03T20:28:26.605"/>
    <p1510:client id="{48A894A8-01B3-4A24-F128-7FDF68919E08}" v="763" dt="2022-01-10T20:19:47.472"/>
    <p1510:client id="{873D4389-EA1A-9922-B90C-EFAA63D8D27C}" v="555" dt="2022-01-05T12:59:02.362"/>
    <p1510:client id="{8D875233-98A1-6592-512D-6350756FB826}" v="1388" dt="2022-04-25T20:12:45.872"/>
    <p1510:client id="{975638E4-359F-C2DB-CFB1-9B459E805DC7}" v="21" dt="2022-09-07T06:51:08.013"/>
    <p1510:client id="{BA052727-7904-6489-9368-7B89AF560CCF}" v="6" dt="2022-04-26T11:41:44.352"/>
    <p1510:client id="{CE6FEDA4-6838-86C7-6C8A-EF8C090A9CD3}" v="1728" dt="2022-01-04T12:21:12.782"/>
    <p1510:client id="{E8CF398D-A7EE-67C4-C090-CC7078028A81}" v="1372" dt="2022-08-31T15:52:43.4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2279" autoAdjust="0"/>
    <p:restoredTop sz="94627"/>
  </p:normalViewPr>
  <p:slideViewPr>
    <p:cSldViewPr snapToGrid="0" snapToObjects="1">
      <p:cViewPr>
        <p:scale>
          <a:sx n="70" d="100"/>
          <a:sy n="70" d="100"/>
        </p:scale>
        <p:origin x="53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 Bracken" userId="S::cbracken@dorneyschool.co.uk::3342fa20-b388-4778-8551-f1f395e8a16e" providerId="AD" clId="Web-{975638E4-359F-C2DB-CFB1-9B459E805DC7}"/>
    <pc:docChg chg="modSld">
      <pc:chgData name="C Bracken" userId="S::cbracken@dorneyschool.co.uk::3342fa20-b388-4778-8551-f1f395e8a16e" providerId="AD" clId="Web-{975638E4-359F-C2DB-CFB1-9B459E805DC7}" dt="2022-09-07T06:51:08.013" v="18" actId="1076"/>
      <pc:docMkLst>
        <pc:docMk/>
      </pc:docMkLst>
      <pc:sldChg chg="addSp modSp">
        <pc:chgData name="C Bracken" userId="S::cbracken@dorneyschool.co.uk::3342fa20-b388-4778-8551-f1f395e8a16e" providerId="AD" clId="Web-{975638E4-359F-C2DB-CFB1-9B459E805DC7}" dt="2022-09-07T06:51:08.013" v="18" actId="1076"/>
        <pc:sldMkLst>
          <pc:docMk/>
          <pc:sldMk cId="123089539" sldId="256"/>
        </pc:sldMkLst>
        <pc:spChg chg="mod">
          <ac:chgData name="C Bracken" userId="S::cbracken@dorneyschool.co.uk::3342fa20-b388-4778-8551-f1f395e8a16e" providerId="AD" clId="Web-{975638E4-359F-C2DB-CFB1-9B459E805DC7}" dt="2022-09-07T06:50:53.122" v="14" actId="20577"/>
          <ac:spMkLst>
            <pc:docMk/>
            <pc:sldMk cId="123089539" sldId="256"/>
            <ac:spMk id="2" creationId="{00000000-0000-0000-0000-000000000000}"/>
          </ac:spMkLst>
        </pc:spChg>
        <pc:picChg chg="add mod">
          <ac:chgData name="C Bracken" userId="S::cbracken@dorneyschool.co.uk::3342fa20-b388-4778-8551-f1f395e8a16e" providerId="AD" clId="Web-{975638E4-359F-C2DB-CFB1-9B459E805DC7}" dt="2022-09-07T06:51:02.263" v="16" actId="1076"/>
          <ac:picMkLst>
            <pc:docMk/>
            <pc:sldMk cId="123089539" sldId="256"/>
            <ac:picMk id="8" creationId="{21E15985-B065-8B90-2D93-6146877A6EBD}"/>
          </ac:picMkLst>
        </pc:picChg>
        <pc:picChg chg="add mod">
          <ac:chgData name="C Bracken" userId="S::cbracken@dorneyschool.co.uk::3342fa20-b388-4778-8551-f1f395e8a16e" providerId="AD" clId="Web-{975638E4-359F-C2DB-CFB1-9B459E805DC7}" dt="2022-09-07T06:51:08.013" v="18" actId="1076"/>
          <ac:picMkLst>
            <pc:docMk/>
            <pc:sldMk cId="123089539" sldId="256"/>
            <ac:picMk id="9" creationId="{A821541D-FBEE-9DE7-DFFA-FEED8D3B800F}"/>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9/6/2022</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9/6/2022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9/6/2022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9/6/2022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9/6/2022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9/6/2022</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9/6/2022</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9/6/2022</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9/6/2022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9/6/2022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9/6/2022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9/6/2022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9/6/2022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jpeg"/><Relationship Id="rId5" Type="http://schemas.openxmlformats.org/officeDocument/2006/relationships/image" Target="../media/image3.jpeg"/><Relationship Id="rId10" Type="http://schemas.openxmlformats.org/officeDocument/2006/relationships/image" Target="../media/image8.jpeg"/><Relationship Id="rId4" Type="http://schemas.openxmlformats.org/officeDocument/2006/relationships/image" Target="../media/image2.png"/><Relationship Id="rId9"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rot="10800000" flipV="1">
            <a:off x="241070" y="-134590"/>
            <a:ext cx="9297250" cy="803317"/>
          </a:xfrm>
        </p:spPr>
        <p:txBody>
          <a:bodyPr numCol="1">
            <a:normAutofit/>
          </a:bodyPr>
          <a:lstStyle/>
          <a:p>
            <a:r>
              <a:rPr lang="en-US" sz="1800" b="1" dirty="0"/>
              <a:t>Year One - Geography - Autumn Term 1 - Our Local Area: What is it like, where we live?</a:t>
            </a:r>
            <a:br>
              <a:rPr lang="en-US" sz="1800" b="1" dirty="0"/>
            </a:br>
            <a:r>
              <a:rPr lang="en-US" sz="1800" b="1" dirty="0"/>
              <a:t> </a:t>
            </a:r>
          </a:p>
        </p:txBody>
      </p:sp>
      <p:graphicFrame>
        <p:nvGraphicFramePr>
          <p:cNvPr id="4" name="Table 3"/>
          <p:cNvGraphicFramePr>
            <a:graphicFrameLocks noGrp="1"/>
          </p:cNvGraphicFramePr>
          <p:nvPr>
            <p:extLst>
              <p:ext uri="{D42A27DB-BD31-4B8C-83A1-F6EECF244321}">
                <p14:modId xmlns:p14="http://schemas.microsoft.com/office/powerpoint/2010/main" val="2062669834"/>
              </p:ext>
            </p:extLst>
          </p:nvPr>
        </p:nvGraphicFramePr>
        <p:xfrm>
          <a:off x="265191" y="523875"/>
          <a:ext cx="3327718" cy="3433304"/>
        </p:xfrm>
        <a:graphic>
          <a:graphicData uri="http://schemas.openxmlformats.org/drawingml/2006/table">
            <a:tbl>
              <a:tblPr firstRow="1" bandRow="1">
                <a:tableStyleId>{17292A2E-F333-43FB-9621-5CBBE7FDCDCB}</a:tableStyleId>
              </a:tblPr>
              <a:tblGrid>
                <a:gridCol w="412759">
                  <a:extLst>
                    <a:ext uri="{9D8B030D-6E8A-4147-A177-3AD203B41FA5}">
                      <a16:colId xmlns:a16="http://schemas.microsoft.com/office/drawing/2014/main" val="20002"/>
                    </a:ext>
                  </a:extLst>
                </a:gridCol>
                <a:gridCol w="272357">
                  <a:extLst>
                    <a:ext uri="{9D8B030D-6E8A-4147-A177-3AD203B41FA5}">
                      <a16:colId xmlns:a16="http://schemas.microsoft.com/office/drawing/2014/main" val="20000"/>
                    </a:ext>
                  </a:extLst>
                </a:gridCol>
                <a:gridCol w="2642602">
                  <a:extLst>
                    <a:ext uri="{9D8B030D-6E8A-4147-A177-3AD203B41FA5}">
                      <a16:colId xmlns:a16="http://schemas.microsoft.com/office/drawing/2014/main" val="20001"/>
                    </a:ext>
                  </a:extLst>
                </a:gridCol>
              </a:tblGrid>
              <a:tr h="385608">
                <a:tc gridSpan="3">
                  <a:txBody>
                    <a:bodyPr/>
                    <a:lstStyle/>
                    <a:p>
                      <a:pPr marL="0" marR="0" lvl="0" indent="0" algn="ctr" rtl="0" eaLnBrk="1" latinLnBrk="0" hangingPunct="1">
                        <a:lnSpc>
                          <a:spcPct val="100000"/>
                        </a:lnSpc>
                        <a:spcBef>
                          <a:spcPts val="0"/>
                        </a:spcBef>
                        <a:spcAft>
                          <a:spcPts val="0"/>
                        </a:spcAft>
                        <a:buClrTx/>
                        <a:buSzTx/>
                        <a:buFontTx/>
                        <a:buNone/>
                      </a:pPr>
                      <a:r>
                        <a:rPr lang="en-US" sz="1500" dirty="0">
                          <a:latin typeface="Comic Sans MS"/>
                        </a:rPr>
                        <a:t>Key vocabulary</a:t>
                      </a:r>
                    </a:p>
                  </a:txBody>
                  <a:tcPr marL="74295" marR="74295" marT="37148" marB="37148"/>
                </a:tc>
                <a:tc hMerge="1">
                  <a:txBody>
                    <a:bodyPr/>
                    <a:lstStyle/>
                    <a:p>
                      <a:endParaRPr lang="en-US" sz="1500" dirty="0"/>
                    </a:p>
                  </a:txBody>
                  <a:tcPr marL="0" marR="0" marT="0" marB="0" horzOverflow="overflow"/>
                </a:tc>
                <a:tc hMerge="1">
                  <a:txBody>
                    <a:bodyPr/>
                    <a:lstStyle/>
                    <a:p>
                      <a:endParaRPr lang="en-US" sz="1500" dirty="0"/>
                    </a:p>
                  </a:txBody>
                  <a:tcPr marL="0" marR="0" marT="0" marB="0" horzOverflow="overflow"/>
                </a:tc>
                <a:extLst>
                  <a:ext uri="{0D108BD9-81ED-4DB2-BD59-A6C34878D82A}">
                    <a16:rowId xmlns:a16="http://schemas.microsoft.com/office/drawing/2014/main" val="10000"/>
                  </a:ext>
                </a:extLst>
              </a:tr>
              <a:tr h="332603">
                <a:tc>
                  <a:txBody>
                    <a:bodyPr/>
                    <a:lstStyle/>
                    <a:p>
                      <a:r>
                        <a:rPr lang="en-US" sz="1200" dirty="0">
                          <a:latin typeface="Comic Sans MS"/>
                        </a:rPr>
                        <a:t>1</a:t>
                      </a:r>
                    </a:p>
                  </a:txBody>
                  <a:tcPr marL="74295" marR="74295" marT="37148" marB="37148"/>
                </a:tc>
                <a:tc>
                  <a:txBody>
                    <a:bodyPr/>
                    <a:lstStyle/>
                    <a:p>
                      <a:endParaRPr lang="en-GB" b="1" dirty="0">
                        <a:latin typeface="Comic Sans MS"/>
                      </a:endParaRPr>
                    </a:p>
                  </a:txBody>
                  <a:tcPr marL="74295" marR="74295" marT="37148" marB="37148"/>
                </a:tc>
                <a:tc>
                  <a:txBody>
                    <a:bodyPr/>
                    <a:lstStyle/>
                    <a:p>
                      <a:pPr marL="0" lvl="0" indent="0">
                        <a:buNone/>
                      </a:pPr>
                      <a:r>
                        <a:rPr lang="en-GB" sz="1200" b="1" dirty="0">
                          <a:latin typeface="Comic Sans MS"/>
                        </a:rPr>
                        <a:t>Locality</a:t>
                      </a:r>
                    </a:p>
                  </a:txBody>
                  <a:tcPr marL="74295" marR="74295" marT="37148" marB="37148"/>
                </a:tc>
                <a:extLst>
                  <a:ext uri="{0D108BD9-81ED-4DB2-BD59-A6C34878D82A}">
                    <a16:rowId xmlns:a16="http://schemas.microsoft.com/office/drawing/2014/main" val="10001"/>
                  </a:ext>
                </a:extLst>
              </a:tr>
              <a:tr h="338588">
                <a:tc>
                  <a:txBody>
                    <a:bodyPr/>
                    <a:lstStyle/>
                    <a:p>
                      <a:r>
                        <a:rPr lang="en-US" sz="1200" dirty="0">
                          <a:latin typeface="Comic Sans MS"/>
                        </a:rPr>
                        <a:t>2</a:t>
                      </a:r>
                    </a:p>
                  </a:txBody>
                  <a:tcPr marL="74295" marR="74295" marT="37148" marB="37148"/>
                </a:tc>
                <a:tc>
                  <a:txBody>
                    <a:bodyPr/>
                    <a:lstStyle/>
                    <a:p>
                      <a:endParaRPr lang="en-GB" dirty="0">
                        <a:latin typeface="Comic Sans MS"/>
                      </a:endParaRPr>
                    </a:p>
                  </a:txBody>
                  <a:tcPr marL="74295" marR="74295" marT="37148" marB="37148"/>
                </a:tc>
                <a:tc>
                  <a:txBody>
                    <a:bodyPr/>
                    <a:lstStyle/>
                    <a:p>
                      <a:r>
                        <a:rPr lang="en-GB" sz="1200" b="1" dirty="0">
                          <a:latin typeface="Comic Sans MS"/>
                        </a:rPr>
                        <a:t>Landscape</a:t>
                      </a:r>
                    </a:p>
                  </a:txBody>
                  <a:tcPr marL="74295" marR="74295" marT="37148" marB="37148"/>
                </a:tc>
                <a:extLst>
                  <a:ext uri="{0D108BD9-81ED-4DB2-BD59-A6C34878D82A}">
                    <a16:rowId xmlns:a16="http://schemas.microsoft.com/office/drawing/2014/main" val="10002"/>
                  </a:ext>
                </a:extLst>
              </a:tr>
              <a:tr h="478003">
                <a:tc>
                  <a:txBody>
                    <a:bodyPr/>
                    <a:lstStyle/>
                    <a:p>
                      <a:r>
                        <a:rPr lang="en-US" sz="1200" dirty="0">
                          <a:latin typeface="Comic Sans MS"/>
                        </a:rPr>
                        <a:t>3</a:t>
                      </a:r>
                    </a:p>
                  </a:txBody>
                  <a:tcPr marL="74295" marR="74295" marT="37148" marB="37148"/>
                </a:tc>
                <a:tc>
                  <a:txBody>
                    <a:bodyPr/>
                    <a:lstStyle/>
                    <a:p>
                      <a:endParaRPr lang="en-GB" dirty="0">
                        <a:latin typeface="Comic Sans MS"/>
                      </a:endParaRPr>
                    </a:p>
                  </a:txBody>
                  <a:tcPr marL="74295" marR="74295" marT="37148" marB="37148"/>
                </a:tc>
                <a:tc>
                  <a:txBody>
                    <a:bodyPr/>
                    <a:lstStyle/>
                    <a:p>
                      <a:r>
                        <a:rPr lang="en-GB" sz="1200" b="1" dirty="0">
                          <a:latin typeface="Comic Sans MS"/>
                        </a:rPr>
                        <a:t>North, South, East </a:t>
                      </a:r>
                      <a:r>
                        <a:rPr lang="en-GB" sz="1200" b="0" dirty="0">
                          <a:latin typeface="Comic Sans MS"/>
                        </a:rPr>
                        <a:t>and </a:t>
                      </a:r>
                      <a:r>
                        <a:rPr lang="en-GB" sz="1200" b="1" dirty="0">
                          <a:latin typeface="Comic Sans MS"/>
                        </a:rPr>
                        <a:t>West</a:t>
                      </a:r>
                    </a:p>
                  </a:txBody>
                  <a:tcPr marL="74295" marR="74295" marT="37148" marB="37148"/>
                </a:tc>
                <a:extLst>
                  <a:ext uri="{0D108BD9-81ED-4DB2-BD59-A6C34878D82A}">
                    <a16:rowId xmlns:a16="http://schemas.microsoft.com/office/drawing/2014/main" val="10003"/>
                  </a:ext>
                </a:extLst>
              </a:tr>
              <a:tr h="338588">
                <a:tc>
                  <a:txBody>
                    <a:bodyPr/>
                    <a:lstStyle/>
                    <a:p>
                      <a:r>
                        <a:rPr lang="en-US" sz="1200" dirty="0">
                          <a:latin typeface="Comic Sans MS"/>
                        </a:rPr>
                        <a:t>4</a:t>
                      </a:r>
                    </a:p>
                  </a:txBody>
                  <a:tcPr marL="74295" marR="74295" marT="37148" marB="37148"/>
                </a:tc>
                <a:tc>
                  <a:txBody>
                    <a:bodyPr/>
                    <a:lstStyle/>
                    <a:p>
                      <a:endParaRPr lang="en-GB" dirty="0">
                        <a:latin typeface="Comic Sans MS"/>
                      </a:endParaRPr>
                    </a:p>
                  </a:txBody>
                  <a:tcPr marL="74295" marR="74295" marT="37148" marB="37148"/>
                </a:tc>
                <a:tc>
                  <a:txBody>
                    <a:bodyPr/>
                    <a:lstStyle/>
                    <a:p>
                      <a:r>
                        <a:rPr lang="en-GB" sz="1200" b="1" dirty="0">
                          <a:latin typeface="Comic Sans MS"/>
                        </a:rPr>
                        <a:t>Map</a:t>
                      </a:r>
                    </a:p>
                  </a:txBody>
                  <a:tcPr marL="74295" marR="74295" marT="37148" marB="37148"/>
                </a:tc>
                <a:extLst>
                  <a:ext uri="{0D108BD9-81ED-4DB2-BD59-A6C34878D82A}">
                    <a16:rowId xmlns:a16="http://schemas.microsoft.com/office/drawing/2014/main" val="10004"/>
                  </a:ext>
                </a:extLst>
              </a:tr>
              <a:tr h="478003">
                <a:tc>
                  <a:txBody>
                    <a:bodyPr/>
                    <a:lstStyle/>
                    <a:p>
                      <a:r>
                        <a:rPr lang="en-US" sz="1200" dirty="0">
                          <a:latin typeface="Comic Sans MS"/>
                        </a:rPr>
                        <a:t>5</a:t>
                      </a:r>
                    </a:p>
                  </a:txBody>
                  <a:tcPr marL="74295" marR="74295" marT="37148" marB="37148"/>
                </a:tc>
                <a:tc>
                  <a:txBody>
                    <a:bodyPr/>
                    <a:lstStyle/>
                    <a:p>
                      <a:endParaRPr lang="en-GB" dirty="0">
                        <a:latin typeface="Comic Sans MS"/>
                      </a:endParaRPr>
                    </a:p>
                  </a:txBody>
                  <a:tcPr marL="74295" marR="74295" marT="37148" marB="37148"/>
                </a:tc>
                <a:tc>
                  <a:txBody>
                    <a:bodyPr/>
                    <a:lstStyle/>
                    <a:p>
                      <a:r>
                        <a:rPr lang="en-GB" sz="1200" b="1" dirty="0">
                          <a:latin typeface="Comic Sans MS"/>
                        </a:rPr>
                        <a:t>Landmarks – </a:t>
                      </a:r>
                      <a:r>
                        <a:rPr lang="en-GB" sz="1200" b="0" dirty="0">
                          <a:latin typeface="Comic Sans MS"/>
                        </a:rPr>
                        <a:t>human physical and natural</a:t>
                      </a:r>
                    </a:p>
                  </a:txBody>
                  <a:tcPr marL="74295" marR="74295" marT="37148" marB="37148"/>
                </a:tc>
                <a:extLst>
                  <a:ext uri="{0D108BD9-81ED-4DB2-BD59-A6C34878D82A}">
                    <a16:rowId xmlns:a16="http://schemas.microsoft.com/office/drawing/2014/main" val="10005"/>
                  </a:ext>
                </a:extLst>
              </a:tr>
              <a:tr h="347738">
                <a:tc>
                  <a:txBody>
                    <a:bodyPr/>
                    <a:lstStyle/>
                    <a:p>
                      <a:pPr lvl="0">
                        <a:buNone/>
                      </a:pPr>
                      <a:r>
                        <a:rPr lang="en-US" sz="1200" dirty="0">
                          <a:latin typeface="Comic Sans MS"/>
                        </a:rPr>
                        <a:t>6</a:t>
                      </a:r>
                    </a:p>
                  </a:txBody>
                  <a:tcPr marL="74295" marR="74295" marT="37147" marB="37147"/>
                </a:tc>
                <a:tc>
                  <a:txBody>
                    <a:bodyPr/>
                    <a:lstStyle/>
                    <a:p>
                      <a:pPr lvl="0">
                        <a:buNone/>
                      </a:pPr>
                      <a:endParaRPr lang="en-GB" dirty="0">
                        <a:latin typeface="Comic Sans MS"/>
                      </a:endParaRPr>
                    </a:p>
                  </a:txBody>
                  <a:tcPr marL="74295" marR="74295" marT="37147" marB="37147"/>
                </a:tc>
                <a:tc>
                  <a:txBody>
                    <a:bodyPr/>
                    <a:lstStyle/>
                    <a:p>
                      <a:pPr lvl="0">
                        <a:buNone/>
                      </a:pPr>
                      <a:r>
                        <a:rPr lang="en-GB" sz="1200" b="1" dirty="0">
                          <a:latin typeface="Comic Sans MS"/>
                        </a:rPr>
                        <a:t>Symbols</a:t>
                      </a:r>
                    </a:p>
                  </a:txBody>
                  <a:tcPr marL="74295" marR="74295" marT="37147" marB="37147"/>
                </a:tc>
                <a:extLst>
                  <a:ext uri="{0D108BD9-81ED-4DB2-BD59-A6C34878D82A}">
                    <a16:rowId xmlns:a16="http://schemas.microsoft.com/office/drawing/2014/main" val="1673972676"/>
                  </a:ext>
                </a:extLst>
              </a:tr>
              <a:tr h="347738">
                <a:tc>
                  <a:txBody>
                    <a:bodyPr/>
                    <a:lstStyle/>
                    <a:p>
                      <a:pPr lvl="0">
                        <a:buNone/>
                      </a:pPr>
                      <a:r>
                        <a:rPr lang="en-US" sz="1200" dirty="0">
                          <a:latin typeface="Comic Sans MS"/>
                        </a:rPr>
                        <a:t>7</a:t>
                      </a:r>
                    </a:p>
                  </a:txBody>
                  <a:tcPr marL="74295" marR="74295" marT="37147" marB="37147"/>
                </a:tc>
                <a:tc>
                  <a:txBody>
                    <a:bodyPr/>
                    <a:lstStyle/>
                    <a:p>
                      <a:pPr lvl="0">
                        <a:buNone/>
                      </a:pPr>
                      <a:endParaRPr lang="en-GB" dirty="0">
                        <a:latin typeface="Comic Sans MS"/>
                      </a:endParaRPr>
                    </a:p>
                  </a:txBody>
                  <a:tcPr marL="74295" marR="74295" marT="37147" marB="37147"/>
                </a:tc>
                <a:tc>
                  <a:txBody>
                    <a:bodyPr/>
                    <a:lstStyle/>
                    <a:p>
                      <a:pPr lvl="0">
                        <a:buNone/>
                      </a:pPr>
                      <a:r>
                        <a:rPr lang="en-GB" sz="1200" b="1" dirty="0">
                          <a:latin typeface="Comic Sans MS"/>
                        </a:rPr>
                        <a:t>Fieldwork</a:t>
                      </a:r>
                    </a:p>
                  </a:txBody>
                  <a:tcPr marL="74295" marR="74295" marT="37147" marB="37147"/>
                </a:tc>
                <a:extLst>
                  <a:ext uri="{0D108BD9-81ED-4DB2-BD59-A6C34878D82A}">
                    <a16:rowId xmlns:a16="http://schemas.microsoft.com/office/drawing/2014/main" val="3900169830"/>
                  </a:ext>
                </a:extLst>
              </a:tr>
              <a:tr h="347738">
                <a:tc>
                  <a:txBody>
                    <a:bodyPr/>
                    <a:lstStyle/>
                    <a:p>
                      <a:pPr lvl="0">
                        <a:buNone/>
                      </a:pPr>
                      <a:r>
                        <a:rPr lang="en-US" sz="1200" dirty="0">
                          <a:latin typeface="Comic Sans MS"/>
                        </a:rPr>
                        <a:t>8</a:t>
                      </a:r>
                    </a:p>
                  </a:txBody>
                  <a:tcPr marL="74295" marR="74295" marT="37147" marB="37147"/>
                </a:tc>
                <a:tc>
                  <a:txBody>
                    <a:bodyPr/>
                    <a:lstStyle/>
                    <a:p>
                      <a:pPr lvl="0">
                        <a:buNone/>
                      </a:pPr>
                      <a:endParaRPr lang="en-GB" dirty="0">
                        <a:latin typeface="Comic Sans MS"/>
                      </a:endParaRPr>
                    </a:p>
                  </a:txBody>
                  <a:tcPr marL="74295" marR="74295" marT="37147" marB="37147"/>
                </a:tc>
                <a:tc>
                  <a:txBody>
                    <a:bodyPr/>
                    <a:lstStyle/>
                    <a:p>
                      <a:pPr lvl="0">
                        <a:buNone/>
                      </a:pPr>
                      <a:r>
                        <a:rPr lang="en-GB" sz="1200" b="1" dirty="0">
                          <a:latin typeface="Comic Sans MS"/>
                        </a:rPr>
                        <a:t>Journey</a:t>
                      </a:r>
                    </a:p>
                  </a:txBody>
                  <a:tcPr marL="74295" marR="74295" marT="37147" marB="37147"/>
                </a:tc>
                <a:extLst>
                  <a:ext uri="{0D108BD9-81ED-4DB2-BD59-A6C34878D82A}">
                    <a16:rowId xmlns:a16="http://schemas.microsoft.com/office/drawing/2014/main" val="3731884555"/>
                  </a:ext>
                </a:extLst>
              </a:tr>
            </a:tbl>
          </a:graphicData>
        </a:graphic>
      </p:graphicFrame>
      <p:cxnSp>
        <p:nvCxnSpPr>
          <p:cNvPr id="5" name="Straight Connector 4"/>
          <p:cNvCxnSpPr/>
          <p:nvPr/>
        </p:nvCxnSpPr>
        <p:spPr>
          <a:xfrm>
            <a:off x="-87552" y="49173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3936930744"/>
              </p:ext>
            </p:extLst>
          </p:nvPr>
        </p:nvGraphicFramePr>
        <p:xfrm>
          <a:off x="3717886" y="548781"/>
          <a:ext cx="5960498" cy="3284814"/>
        </p:xfrm>
        <a:graphic>
          <a:graphicData uri="http://schemas.openxmlformats.org/drawingml/2006/table">
            <a:tbl>
              <a:tblPr firstRow="1" bandRow="1">
                <a:tableStyleId>{93296810-A885-4BE3-A3E7-6D5BEEA58F35}</a:tableStyleId>
              </a:tblPr>
              <a:tblGrid>
                <a:gridCol w="299472">
                  <a:extLst>
                    <a:ext uri="{9D8B030D-6E8A-4147-A177-3AD203B41FA5}">
                      <a16:colId xmlns:a16="http://schemas.microsoft.com/office/drawing/2014/main" val="20000"/>
                    </a:ext>
                  </a:extLst>
                </a:gridCol>
                <a:gridCol w="5661026">
                  <a:extLst>
                    <a:ext uri="{9D8B030D-6E8A-4147-A177-3AD203B41FA5}">
                      <a16:colId xmlns:a16="http://schemas.microsoft.com/office/drawing/2014/main" val="3827066675"/>
                    </a:ext>
                  </a:extLst>
                </a:gridCol>
              </a:tblGrid>
              <a:tr h="358734">
                <a:tc gridSpan="2">
                  <a:txBody>
                    <a:bodyPr/>
                    <a:lstStyle/>
                    <a:p>
                      <a:pPr algn="ctr"/>
                      <a:r>
                        <a:rPr lang="en-GB" altLang="en-GB" dirty="0">
                          <a:latin typeface="Comic Sans MS"/>
                        </a:rPr>
                        <a:t>Key learning</a:t>
                      </a:r>
                    </a:p>
                  </a:txBody>
                  <a:tcPr marL="74295" marR="74295" marT="37148" marB="37148"/>
                </a:tc>
                <a:tc hMerge="1">
                  <a:txBody>
                    <a:bodyPr/>
                    <a:lstStyle/>
                    <a:p>
                      <a:endParaRPr lang="en-US"/>
                    </a:p>
                  </a:txBody>
                  <a:tcPr/>
                </a:tc>
                <a:extLst>
                  <a:ext uri="{0D108BD9-81ED-4DB2-BD59-A6C34878D82A}">
                    <a16:rowId xmlns:a16="http://schemas.microsoft.com/office/drawing/2014/main" val="10000"/>
                  </a:ext>
                </a:extLst>
              </a:tr>
              <a:tr h="1199118">
                <a:tc>
                  <a:txBody>
                    <a:bodyPr/>
                    <a:lstStyle/>
                    <a:p>
                      <a:r>
                        <a:rPr lang="en-GB" altLang="en-GB" sz="1200" b="0" dirty="0">
                          <a:latin typeface="Comic Sans MS"/>
                        </a:rPr>
                        <a:t>1</a:t>
                      </a:r>
                    </a:p>
                  </a:txBody>
                  <a:tcPr marL="74295" marR="74295" marT="37148" marB="37148"/>
                </a:tc>
                <a:tc>
                  <a:txBody>
                    <a:bodyPr/>
                    <a:lstStyle/>
                    <a:p>
                      <a:r>
                        <a:rPr lang="en-GB" sz="1200" dirty="0">
                          <a:latin typeface="Comic Sans MS" panose="030F0702030302020204" pitchFamily="66" charset="0"/>
                        </a:rPr>
                        <a:t>To know about the local area, and be able to name and locate key landmarks that would include a list of the human and physical features of the local area.  To be able to describe these features and locate them on a map using images or drawings.</a:t>
                      </a:r>
                      <a:endParaRPr lang="en-GB" sz="1200" b="0" dirty="0">
                        <a:latin typeface="Comic Sans MS" panose="030F0702030302020204" pitchFamily="66" charset="0"/>
                      </a:endParaRPr>
                    </a:p>
                    <a:p>
                      <a:pPr lvl="0">
                        <a:buNone/>
                      </a:pPr>
                      <a:endParaRPr lang="en-GB" sz="1400" b="0" dirty="0">
                        <a:latin typeface="Comic Sans MS"/>
                      </a:endParaRPr>
                    </a:p>
                    <a:p>
                      <a:pPr lvl="0">
                        <a:buNone/>
                      </a:pPr>
                      <a:endParaRPr lang="en-GB" sz="1400" b="0" dirty="0">
                        <a:latin typeface="Comic Sans MS"/>
                      </a:endParaRPr>
                    </a:p>
                    <a:p>
                      <a:pPr lvl="0">
                        <a:buNone/>
                      </a:pPr>
                      <a:endParaRPr lang="en-GB" sz="1400" b="0" dirty="0">
                        <a:latin typeface="Comic Sans MS"/>
                      </a:endParaRPr>
                    </a:p>
                  </a:txBody>
                  <a:tcPr marL="68580" marR="68580" marT="0" marB="0"/>
                </a:tc>
                <a:extLst>
                  <a:ext uri="{0D108BD9-81ED-4DB2-BD59-A6C34878D82A}">
                    <a16:rowId xmlns:a16="http://schemas.microsoft.com/office/drawing/2014/main" val="10001"/>
                  </a:ext>
                </a:extLst>
              </a:tr>
              <a:tr h="879353">
                <a:tc>
                  <a:txBody>
                    <a:bodyPr/>
                    <a:lstStyle/>
                    <a:p>
                      <a:r>
                        <a:rPr lang="en-GB" altLang="en-GB" sz="1200" b="0" dirty="0">
                          <a:latin typeface="Comic Sans MS"/>
                        </a:rPr>
                        <a:t>2</a:t>
                      </a:r>
                    </a:p>
                  </a:txBody>
                  <a:tcPr marL="74295" marR="74295" marT="37148" marB="37148"/>
                </a:tc>
                <a:tc>
                  <a:txBody>
                    <a:bodyPr/>
                    <a:lstStyle/>
                    <a:p>
                      <a:r>
                        <a:rPr lang="en-GB" sz="1200" dirty="0">
                          <a:latin typeface="Comic Sans MS" panose="030F0702030302020204" pitchFamily="66" charset="0"/>
                        </a:rPr>
                        <a:t>To be able to recognise a natural environment and describes it using key vocabulary.</a:t>
                      </a:r>
                      <a:endParaRPr lang="en-GB" sz="1200" b="0" dirty="0">
                        <a:latin typeface="Comic Sans MS" panose="030F0702030302020204" pitchFamily="66" charset="0"/>
                      </a:endParaRPr>
                    </a:p>
                    <a:p>
                      <a:pPr lvl="0">
                        <a:buNone/>
                      </a:pPr>
                      <a:endParaRPr lang="en-GB" sz="1400" b="0" dirty="0">
                        <a:latin typeface="Comic Sans MS"/>
                      </a:endParaRPr>
                    </a:p>
                    <a:p>
                      <a:pPr lvl="0">
                        <a:buNone/>
                      </a:pPr>
                      <a:endParaRPr lang="en-GB" sz="1400" b="0" dirty="0">
                        <a:latin typeface="Comic Sans MS"/>
                      </a:endParaRPr>
                    </a:p>
                    <a:p>
                      <a:pPr lvl="0">
                        <a:buNone/>
                      </a:pPr>
                      <a:endParaRPr lang="en-GB" sz="1400" b="0" dirty="0">
                        <a:latin typeface="Comic Sans MS"/>
                      </a:endParaRPr>
                    </a:p>
                  </a:txBody>
                  <a:tcPr marL="68580" marR="68580" marT="0" marB="0"/>
                </a:tc>
                <a:extLst>
                  <a:ext uri="{0D108BD9-81ED-4DB2-BD59-A6C34878D82A}">
                    <a16:rowId xmlns:a16="http://schemas.microsoft.com/office/drawing/2014/main" val="10002"/>
                  </a:ext>
                </a:extLst>
              </a:tr>
              <a:tr h="493084">
                <a:tc>
                  <a:txBody>
                    <a:bodyPr/>
                    <a:lstStyle/>
                    <a:p>
                      <a:r>
                        <a:rPr lang="en-GB" altLang="en-GB" sz="1200" b="0" dirty="0">
                          <a:latin typeface="Comic Sans MS"/>
                        </a:rPr>
                        <a:t>3</a:t>
                      </a:r>
                    </a:p>
                  </a:txBody>
                  <a:tcPr marL="74295" marR="74295" marT="37148" marB="37148"/>
                </a:tc>
                <a:tc>
                  <a:txBody>
                    <a:bodyPr/>
                    <a:lstStyle/>
                    <a:p>
                      <a:r>
                        <a:rPr lang="en-GB" sz="1200" dirty="0">
                          <a:latin typeface="Comic Sans MS" panose="030F0702030302020204" pitchFamily="66" charset="0"/>
                        </a:rPr>
                        <a:t>To be able to describe a journey on a map of the local area using simple compass directions and locational and directional language</a:t>
                      </a:r>
                      <a:r>
                        <a:rPr lang="en-GB" sz="1200" dirty="0"/>
                        <a:t>.</a:t>
                      </a:r>
                    </a:p>
                    <a:p>
                      <a:endParaRPr lang="en-GB" sz="1200" dirty="0">
                        <a:latin typeface="Comic Sans MS"/>
                      </a:endParaRPr>
                    </a:p>
                  </a:txBody>
                  <a:tcPr marL="68580" marR="68580" marT="0" marB="0"/>
                </a:tc>
                <a:extLst>
                  <a:ext uri="{0D108BD9-81ED-4DB2-BD59-A6C34878D82A}">
                    <a16:rowId xmlns:a16="http://schemas.microsoft.com/office/drawing/2014/main" val="2407509847"/>
                  </a:ext>
                </a:extLst>
              </a:tr>
            </a:tbl>
          </a:graphicData>
        </a:graphic>
      </p:graphicFrame>
      <p:graphicFrame>
        <p:nvGraphicFramePr>
          <p:cNvPr id="16" name="Table 15">
            <a:extLst>
              <a:ext uri="{FF2B5EF4-FFF2-40B4-BE49-F238E27FC236}">
                <a16:creationId xmlns:a16="http://schemas.microsoft.com/office/drawing/2014/main" id="{24527FBC-12CE-4CD0-8E88-8050AC23CC08}"/>
              </a:ext>
            </a:extLst>
          </p:cNvPr>
          <p:cNvGraphicFramePr>
            <a:graphicFrameLocks noGrp="1"/>
          </p:cNvGraphicFramePr>
          <p:nvPr>
            <p:extLst>
              <p:ext uri="{D42A27DB-BD31-4B8C-83A1-F6EECF244321}">
                <p14:modId xmlns:p14="http://schemas.microsoft.com/office/powerpoint/2010/main" val="3143780132"/>
              </p:ext>
            </p:extLst>
          </p:nvPr>
        </p:nvGraphicFramePr>
        <p:xfrm>
          <a:off x="265191" y="4052819"/>
          <a:ext cx="3012335" cy="2580446"/>
        </p:xfrm>
        <a:graphic>
          <a:graphicData uri="http://schemas.openxmlformats.org/drawingml/2006/table">
            <a:tbl>
              <a:tblPr firstRow="1" bandRow="1">
                <a:tableStyleId>{7DF18680-E054-41AD-8BC1-D1AEF772440D}</a:tableStyleId>
              </a:tblPr>
              <a:tblGrid>
                <a:gridCol w="3012335">
                  <a:extLst>
                    <a:ext uri="{9D8B030D-6E8A-4147-A177-3AD203B41FA5}">
                      <a16:colId xmlns:a16="http://schemas.microsoft.com/office/drawing/2014/main" val="3827066675"/>
                    </a:ext>
                  </a:extLst>
                </a:gridCol>
              </a:tblGrid>
              <a:tr h="361738">
                <a:tc>
                  <a:txBody>
                    <a:bodyPr/>
                    <a:lstStyle/>
                    <a:p>
                      <a:pPr algn="ctr">
                        <a:buNone/>
                      </a:pPr>
                      <a:r>
                        <a:rPr lang="en-US" sz="1400" dirty="0">
                          <a:latin typeface="Comic Sans MS"/>
                        </a:rPr>
                        <a:t>What I should already know</a:t>
                      </a:r>
                    </a:p>
                  </a:txBody>
                  <a:tcPr/>
                </a:tc>
                <a:extLst>
                  <a:ext uri="{0D108BD9-81ED-4DB2-BD59-A6C34878D82A}">
                    <a16:rowId xmlns:a16="http://schemas.microsoft.com/office/drawing/2014/main" val="10000"/>
                  </a:ext>
                </a:extLst>
              </a:tr>
              <a:tr h="2218708">
                <a:tc>
                  <a:txBody>
                    <a:bodyPr/>
                    <a:lstStyle/>
                    <a:p>
                      <a:pPr marL="0" lvl="0" indent="0">
                        <a:buClr>
                          <a:srgbClr val="000000"/>
                        </a:buClr>
                        <a:buNone/>
                      </a:pPr>
                      <a:r>
                        <a:rPr lang="en-GB" sz="1400" b="0" i="0" u="none" strike="noStrike" noProof="0" dirty="0">
                          <a:latin typeface="Comic Sans MS"/>
                        </a:rPr>
                        <a:t>Children have begun to make sense of the world around them, using personal experiences of local travel and where they live, alongside school experiences of stories, songs, walks around our school site, the local park and trails together with Guest Speakers on People in the Community.</a:t>
                      </a:r>
                    </a:p>
                  </a:txBody>
                  <a:tcPr marL="68580" marR="68580" marT="0" marB="0"/>
                </a:tc>
                <a:extLst>
                  <a:ext uri="{0D108BD9-81ED-4DB2-BD59-A6C34878D82A}">
                    <a16:rowId xmlns:a16="http://schemas.microsoft.com/office/drawing/2014/main" val="10001"/>
                  </a:ext>
                </a:extLst>
              </a:tr>
            </a:tbl>
          </a:graphicData>
        </a:graphic>
      </p:graphicFrame>
      <p:graphicFrame>
        <p:nvGraphicFramePr>
          <p:cNvPr id="7" name="Table 7">
            <a:extLst>
              <a:ext uri="{FF2B5EF4-FFF2-40B4-BE49-F238E27FC236}">
                <a16:creationId xmlns:a16="http://schemas.microsoft.com/office/drawing/2014/main" id="{9D2874C6-8310-442A-641B-976EB5929F99}"/>
              </a:ext>
            </a:extLst>
          </p:cNvPr>
          <p:cNvGraphicFramePr>
            <a:graphicFrameLocks noGrp="1"/>
          </p:cNvGraphicFramePr>
          <p:nvPr>
            <p:extLst>
              <p:ext uri="{D42A27DB-BD31-4B8C-83A1-F6EECF244321}">
                <p14:modId xmlns:p14="http://schemas.microsoft.com/office/powerpoint/2010/main" val="230760111"/>
              </p:ext>
            </p:extLst>
          </p:nvPr>
        </p:nvGraphicFramePr>
        <p:xfrm>
          <a:off x="3311129" y="5432957"/>
          <a:ext cx="6282687" cy="1200308"/>
        </p:xfrm>
        <a:graphic>
          <a:graphicData uri="http://schemas.openxmlformats.org/drawingml/2006/table">
            <a:tbl>
              <a:tblPr firstRow="1" bandRow="1">
                <a:tableStyleId>{21E4AEA4-8DFA-4A89-87EB-49C32662AFE0}</a:tableStyleId>
              </a:tblPr>
              <a:tblGrid>
                <a:gridCol w="6282687">
                  <a:extLst>
                    <a:ext uri="{9D8B030D-6E8A-4147-A177-3AD203B41FA5}">
                      <a16:colId xmlns:a16="http://schemas.microsoft.com/office/drawing/2014/main" val="2028457633"/>
                    </a:ext>
                  </a:extLst>
                </a:gridCol>
              </a:tblGrid>
              <a:tr h="299954">
                <a:tc>
                  <a:txBody>
                    <a:bodyPr/>
                    <a:lstStyle/>
                    <a:p>
                      <a:pPr algn="ctr"/>
                      <a:r>
                        <a:rPr lang="en-GB" sz="1400" dirty="0">
                          <a:latin typeface="Comic Sans MS"/>
                        </a:rPr>
                        <a:t>Key geographical skills</a:t>
                      </a:r>
                    </a:p>
                  </a:txBody>
                  <a:tcPr/>
                </a:tc>
                <a:extLst>
                  <a:ext uri="{0D108BD9-81ED-4DB2-BD59-A6C34878D82A}">
                    <a16:rowId xmlns:a16="http://schemas.microsoft.com/office/drawing/2014/main" val="2018860979"/>
                  </a:ext>
                </a:extLst>
              </a:tr>
              <a:tr h="257927">
                <a:tc>
                  <a:txBody>
                    <a:bodyPr/>
                    <a:lstStyle/>
                    <a:p>
                      <a:r>
                        <a:rPr lang="en-GB" sz="1200" dirty="0">
                          <a:latin typeface="Comic Sans MS"/>
                        </a:rPr>
                        <a:t>Know the difference between maps, plans and aerial photographs.</a:t>
                      </a:r>
                    </a:p>
                  </a:txBody>
                  <a:tcPr/>
                </a:tc>
                <a:extLst>
                  <a:ext uri="{0D108BD9-81ED-4DB2-BD59-A6C34878D82A}">
                    <a16:rowId xmlns:a16="http://schemas.microsoft.com/office/drawing/2014/main" val="2461671487"/>
                  </a:ext>
                </a:extLst>
              </a:tr>
              <a:tr h="257927">
                <a:tc>
                  <a:txBody>
                    <a:bodyPr/>
                    <a:lstStyle/>
                    <a:p>
                      <a:r>
                        <a:rPr lang="en-GB" sz="1200" dirty="0">
                          <a:latin typeface="Comic Sans MS"/>
                        </a:rPr>
                        <a:t>Use locational and directional language.</a:t>
                      </a:r>
                    </a:p>
                  </a:txBody>
                  <a:tcPr/>
                </a:tc>
                <a:extLst>
                  <a:ext uri="{0D108BD9-81ED-4DB2-BD59-A6C34878D82A}">
                    <a16:rowId xmlns:a16="http://schemas.microsoft.com/office/drawing/2014/main" val="222264149"/>
                  </a:ext>
                </a:extLst>
              </a:tr>
              <a:tr h="346868">
                <a:tc>
                  <a:txBody>
                    <a:bodyPr/>
                    <a:lstStyle/>
                    <a:p>
                      <a:r>
                        <a:rPr lang="en-GB" sz="1200" dirty="0">
                          <a:latin typeface="Comic Sans MS"/>
                        </a:rPr>
                        <a:t>Simple fieldwork and observation – creating maps based on local area knowledge.</a:t>
                      </a:r>
                    </a:p>
                  </a:txBody>
                  <a:tcPr/>
                </a:tc>
                <a:extLst>
                  <a:ext uri="{0D108BD9-81ED-4DB2-BD59-A6C34878D82A}">
                    <a16:rowId xmlns:a16="http://schemas.microsoft.com/office/drawing/2014/main" val="3054959809"/>
                  </a:ext>
                </a:extLst>
              </a:tr>
            </a:tbl>
          </a:graphicData>
        </a:graphic>
      </p:graphicFrame>
      <p:pic>
        <p:nvPicPr>
          <p:cNvPr id="6" name="Picture 10" descr="A sign on the side of a road&#10;&#10;Description automatically generated">
            <a:extLst>
              <a:ext uri="{FF2B5EF4-FFF2-40B4-BE49-F238E27FC236}">
                <a16:creationId xmlns:a16="http://schemas.microsoft.com/office/drawing/2014/main" id="{07D280F1-A70B-C7E4-B520-C389D3F4B6FE}"/>
              </a:ext>
            </a:extLst>
          </p:cNvPr>
          <p:cNvPicPr>
            <a:picLocks noChangeAspect="1"/>
          </p:cNvPicPr>
          <p:nvPr/>
        </p:nvPicPr>
        <p:blipFill>
          <a:blip r:embed="rId3"/>
          <a:stretch>
            <a:fillRect/>
          </a:stretch>
        </p:blipFill>
        <p:spPr>
          <a:xfrm>
            <a:off x="4314826" y="1662763"/>
            <a:ext cx="838199" cy="558816"/>
          </a:xfrm>
          <a:prstGeom prst="rect">
            <a:avLst/>
          </a:prstGeom>
        </p:spPr>
      </p:pic>
      <p:pic>
        <p:nvPicPr>
          <p:cNvPr id="11" name="Picture 11" descr="A picture containing text, sky, outdoor, road&#10;&#10;Description automatically generated">
            <a:extLst>
              <a:ext uri="{FF2B5EF4-FFF2-40B4-BE49-F238E27FC236}">
                <a16:creationId xmlns:a16="http://schemas.microsoft.com/office/drawing/2014/main" id="{5631F100-4132-A2BE-D6E7-9D3B79A12C30}"/>
              </a:ext>
            </a:extLst>
          </p:cNvPr>
          <p:cNvPicPr>
            <a:picLocks noChangeAspect="1"/>
          </p:cNvPicPr>
          <p:nvPr/>
        </p:nvPicPr>
        <p:blipFill>
          <a:blip r:embed="rId4"/>
          <a:stretch>
            <a:fillRect/>
          </a:stretch>
        </p:blipFill>
        <p:spPr>
          <a:xfrm>
            <a:off x="5220468" y="1656713"/>
            <a:ext cx="1057275" cy="558755"/>
          </a:xfrm>
          <a:prstGeom prst="rect">
            <a:avLst/>
          </a:prstGeom>
        </p:spPr>
      </p:pic>
      <p:pic>
        <p:nvPicPr>
          <p:cNvPr id="12" name="Picture 12">
            <a:extLst>
              <a:ext uri="{FF2B5EF4-FFF2-40B4-BE49-F238E27FC236}">
                <a16:creationId xmlns:a16="http://schemas.microsoft.com/office/drawing/2014/main" id="{15580574-352A-06D1-F3A0-5025ED4749EB}"/>
              </a:ext>
            </a:extLst>
          </p:cNvPr>
          <p:cNvPicPr>
            <a:picLocks noChangeAspect="1"/>
          </p:cNvPicPr>
          <p:nvPr/>
        </p:nvPicPr>
        <p:blipFill>
          <a:blip r:embed="rId5"/>
          <a:stretch>
            <a:fillRect/>
          </a:stretch>
        </p:blipFill>
        <p:spPr>
          <a:xfrm>
            <a:off x="6372897" y="1651032"/>
            <a:ext cx="828675" cy="561975"/>
          </a:xfrm>
          <a:prstGeom prst="rect">
            <a:avLst/>
          </a:prstGeom>
        </p:spPr>
      </p:pic>
      <p:pic>
        <p:nvPicPr>
          <p:cNvPr id="13" name="Picture 14">
            <a:extLst>
              <a:ext uri="{FF2B5EF4-FFF2-40B4-BE49-F238E27FC236}">
                <a16:creationId xmlns:a16="http://schemas.microsoft.com/office/drawing/2014/main" id="{D6F216B0-340C-6D6B-20FF-D0F20EB70B1B}"/>
              </a:ext>
            </a:extLst>
          </p:cNvPr>
          <p:cNvPicPr>
            <a:picLocks noChangeAspect="1"/>
          </p:cNvPicPr>
          <p:nvPr/>
        </p:nvPicPr>
        <p:blipFill>
          <a:blip r:embed="rId6"/>
          <a:stretch>
            <a:fillRect/>
          </a:stretch>
        </p:blipFill>
        <p:spPr>
          <a:xfrm>
            <a:off x="7296150" y="1632253"/>
            <a:ext cx="638175" cy="566065"/>
          </a:xfrm>
          <a:prstGeom prst="rect">
            <a:avLst/>
          </a:prstGeom>
        </p:spPr>
      </p:pic>
      <p:pic>
        <p:nvPicPr>
          <p:cNvPr id="15" name="Picture 16" descr="A picture containing grass, outdoor, sky&#10;&#10;Description automatically generated">
            <a:extLst>
              <a:ext uri="{FF2B5EF4-FFF2-40B4-BE49-F238E27FC236}">
                <a16:creationId xmlns:a16="http://schemas.microsoft.com/office/drawing/2014/main" id="{0E852E3F-3667-749E-34DD-F1DF39FE2D52}"/>
              </a:ext>
            </a:extLst>
          </p:cNvPr>
          <p:cNvPicPr>
            <a:picLocks noChangeAspect="1"/>
          </p:cNvPicPr>
          <p:nvPr/>
        </p:nvPicPr>
        <p:blipFill>
          <a:blip r:embed="rId7"/>
          <a:stretch>
            <a:fillRect/>
          </a:stretch>
        </p:blipFill>
        <p:spPr>
          <a:xfrm>
            <a:off x="7999181" y="1656713"/>
            <a:ext cx="1162050" cy="570917"/>
          </a:xfrm>
          <a:prstGeom prst="rect">
            <a:avLst/>
          </a:prstGeom>
        </p:spPr>
      </p:pic>
      <p:pic>
        <p:nvPicPr>
          <p:cNvPr id="1026" name="Picture 2" descr="The Jubilee River - The Palmer Arms">
            <a:extLst>
              <a:ext uri="{FF2B5EF4-FFF2-40B4-BE49-F238E27FC236}">
                <a16:creationId xmlns:a16="http://schemas.microsoft.com/office/drawing/2014/main" id="{D7EE2034-E890-48E4-8947-7AE4057BA1A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36968" y="2596701"/>
            <a:ext cx="824274" cy="55352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he Big Picture: The River Thames at Maidenhead Bridge by John Moon - Photo  1 of 1 - Maidenhead Advertiser">
            <a:extLst>
              <a:ext uri="{FF2B5EF4-FFF2-40B4-BE49-F238E27FC236}">
                <a16:creationId xmlns:a16="http://schemas.microsoft.com/office/drawing/2014/main" id="{F0390B6E-7454-4686-BE2C-A313DEEF6FA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69666" y="2581266"/>
            <a:ext cx="869269" cy="55881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he Jubilee River - The Palmer Arms">
            <a:extLst>
              <a:ext uri="{FF2B5EF4-FFF2-40B4-BE49-F238E27FC236}">
                <a16:creationId xmlns:a16="http://schemas.microsoft.com/office/drawing/2014/main" id="{40D3309A-7621-444A-8096-79930B5D98F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659108" y="2588271"/>
            <a:ext cx="811289" cy="54480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My Local Area Map Drawn Illustration - Twinkl">
            <a:extLst>
              <a:ext uri="{FF2B5EF4-FFF2-40B4-BE49-F238E27FC236}">
                <a16:creationId xmlns:a16="http://schemas.microsoft.com/office/drawing/2014/main" id="{9BC00A0B-F4C0-40F7-8432-54946906C6F5}"/>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l="10211" r="12271"/>
          <a:stretch/>
        </p:blipFill>
        <p:spPr bwMode="auto">
          <a:xfrm>
            <a:off x="4221143" y="3918482"/>
            <a:ext cx="3408435" cy="151447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Simple Compass SVG/PNG Digital Download - Etsy UK">
            <a:extLst>
              <a:ext uri="{FF2B5EF4-FFF2-40B4-BE49-F238E27FC236}">
                <a16:creationId xmlns:a16="http://schemas.microsoft.com/office/drawing/2014/main" id="{B8CE403D-DB93-4C16-BC7C-5900593408C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970627" y="3842227"/>
            <a:ext cx="1419033" cy="151712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8" descr="A picture containing text&#10;&#10;Description automatically generated">
            <a:extLst>
              <a:ext uri="{FF2B5EF4-FFF2-40B4-BE49-F238E27FC236}">
                <a16:creationId xmlns:a16="http://schemas.microsoft.com/office/drawing/2014/main" id="{21E15985-B065-8B90-2D93-6146877A6EBD}"/>
              </a:ext>
            </a:extLst>
          </p:cNvPr>
          <p:cNvPicPr>
            <a:picLocks noChangeAspect="1"/>
          </p:cNvPicPr>
          <p:nvPr/>
        </p:nvPicPr>
        <p:blipFill>
          <a:blip r:embed="rId13"/>
          <a:stretch>
            <a:fillRect/>
          </a:stretch>
        </p:blipFill>
        <p:spPr>
          <a:xfrm>
            <a:off x="86830" y="52428"/>
            <a:ext cx="523932" cy="523875"/>
          </a:xfrm>
          <a:prstGeom prst="rect">
            <a:avLst/>
          </a:prstGeom>
        </p:spPr>
      </p:pic>
      <p:pic>
        <p:nvPicPr>
          <p:cNvPr id="9" name="Picture 9">
            <a:extLst>
              <a:ext uri="{FF2B5EF4-FFF2-40B4-BE49-F238E27FC236}">
                <a16:creationId xmlns:a16="http://schemas.microsoft.com/office/drawing/2014/main" id="{A821541D-FBEE-9DE7-DFFA-FEED8D3B800F}"/>
              </a:ext>
            </a:extLst>
          </p:cNvPr>
          <p:cNvPicPr>
            <a:picLocks noChangeAspect="1"/>
          </p:cNvPicPr>
          <p:nvPr/>
        </p:nvPicPr>
        <p:blipFill>
          <a:blip r:embed="rId13"/>
          <a:stretch>
            <a:fillRect/>
          </a:stretch>
        </p:blipFill>
        <p:spPr>
          <a:xfrm>
            <a:off x="9276966" y="52428"/>
            <a:ext cx="523932" cy="523875"/>
          </a:xfrm>
          <a:prstGeom prst="rect">
            <a:avLst/>
          </a:prstGeom>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5081</TotalTime>
  <Words>237</Words>
  <Application>Microsoft Office PowerPoint</Application>
  <PresentationFormat>A4 Paper (210x297 mm)</PresentationFormat>
  <Paragraphs>34</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Year One - Geography - Autumn Term 1 - Our Local Area: What is it like, where we live?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J Barnard</cp:lastModifiedBy>
  <cp:revision>550</cp:revision>
  <cp:lastPrinted>2017-10-30T10:21:12Z</cp:lastPrinted>
  <dcterms:created xsi:type="dcterms:W3CDTF">2017-10-15T20:56:30Z</dcterms:created>
  <dcterms:modified xsi:type="dcterms:W3CDTF">2022-09-07T06:51:09Z</dcterms:modified>
</cp:coreProperties>
</file>