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  <p15:guide id="3" orient="horz" pos="3120">
          <p15:clr>
            <a:srgbClr val="A4A3A4"/>
          </p15:clr>
        </p15:guide>
        <p15:guide id="4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79" autoAdjust="0"/>
    <p:restoredTop sz="94627"/>
  </p:normalViewPr>
  <p:slideViewPr>
    <p:cSldViewPr snapToGrid="0" snapToObjects="1">
      <p:cViewPr varScale="1">
        <p:scale>
          <a:sx n="75" d="100"/>
          <a:sy n="75" d="100"/>
        </p:scale>
        <p:origin x="3450" y="84"/>
      </p:cViewPr>
      <p:guideLst>
        <p:guide orient="horz" pos="2160"/>
        <p:guide pos="3120"/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6/16/2025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39963" y="1241425"/>
            <a:ext cx="23177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39963" y="1241425"/>
            <a:ext cx="2317750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7" y="2469625"/>
            <a:ext cx="5915025" cy="4120620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7" y="6629228"/>
            <a:ext cx="5915025" cy="216693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6"/>
            <a:ext cx="5915025" cy="1914702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2" y="2428347"/>
            <a:ext cx="2901255" cy="1190095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2" y="3618442"/>
            <a:ext cx="2901255" cy="5322183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4"/>
            <a:ext cx="3471863" cy="7039681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4"/>
            <a:ext cx="3471863" cy="7039681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6"/>
            <a:ext cx="5915025" cy="1914702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8"/>
            <a:ext cx="1543050" cy="527403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6/16/2025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8"/>
            <a:ext cx="2314575" cy="527403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8"/>
            <a:ext cx="1543050" cy="527403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E81B0F2-D907-4BAF-B1B5-7199C03E192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3D0D237C-8FA5-496F-B0C7-11AFA189EE3E}"/>
              </a:ext>
            </a:extLst>
          </p:cNvPr>
          <p:cNvSpPr txBox="1">
            <a:spLocks/>
          </p:cNvSpPr>
          <p:nvPr/>
        </p:nvSpPr>
        <p:spPr>
          <a:xfrm>
            <a:off x="358065" y="104774"/>
            <a:ext cx="6058505" cy="329471"/>
          </a:xfrm>
          <a:prstGeom prst="rect">
            <a:avLst/>
          </a:prstGeom>
        </p:spPr>
        <p:txBody>
          <a:bodyPr vert="horz" lIns="91440" tIns="45720" rIns="91440" bIns="45720" numCol="1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 Plants (bulbs and seeds) (Summer 1) Year 2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F3D929D-A7D7-4D39-A0AB-38F38A5670C3}"/>
              </a:ext>
            </a:extLst>
          </p:cNvPr>
          <p:cNvCxnSpPr/>
          <p:nvPr/>
        </p:nvCxnSpPr>
        <p:spPr>
          <a:xfrm>
            <a:off x="0" y="462631"/>
            <a:ext cx="6858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70F74B96-A016-4CC6-BB0B-B7D827273D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235827"/>
              </p:ext>
            </p:extLst>
          </p:nvPr>
        </p:nvGraphicFramePr>
        <p:xfrm>
          <a:off x="78352" y="575415"/>
          <a:ext cx="3578199" cy="66801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32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849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8985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</a:t>
                      </a:r>
                      <a:endParaRPr lang="en-US" sz="1400" dirty="0"/>
                    </a:p>
                  </a:txBody>
                  <a:tcPr marL="51435" marR="51435" marT="53658" marB="5365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6585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/>
                        <a:t>Seed </a:t>
                      </a:r>
                    </a:p>
                  </a:txBody>
                  <a:tcPr marL="51435" marR="51435" marT="53658" marB="5365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what plants grow from and how they reproduce</a:t>
                      </a:r>
                    </a:p>
                  </a:txBody>
                  <a:tcPr marL="51435" marR="51435" marT="53658" marB="5365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4015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/>
                        <a:t>Bulb </a:t>
                      </a:r>
                    </a:p>
                  </a:txBody>
                  <a:tcPr marL="51435" marR="51435" marT="53658" marB="5365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A large food source that helps a plant to grow</a:t>
                      </a:r>
                    </a:p>
                  </a:txBody>
                  <a:tcPr marL="51435" marR="51435" marT="53658" marB="5365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/>
                        <a:t>Germination </a:t>
                      </a:r>
                    </a:p>
                  </a:txBody>
                  <a:tcPr marL="51435" marR="51435" marT="53658" marB="5365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The process in which the seed or bulb begins to grow into a plant</a:t>
                      </a:r>
                      <a:endParaRPr lang="en-GB" sz="14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53658" marB="5365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4350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/>
                        <a:t>Growth </a:t>
                      </a:r>
                    </a:p>
                  </a:txBody>
                  <a:tcPr marL="51435" marR="51435" marT="53658" marB="5365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when the plant increases in size and grows taller</a:t>
                      </a:r>
                      <a:endParaRPr lang="en-GB" sz="14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53658" marB="5365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23690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/>
                        <a:t>Survival </a:t>
                      </a:r>
                    </a:p>
                  </a:txBody>
                  <a:tcPr marL="51435" marR="51435" marT="53658" marB="5365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Living things have special features to help them to survive (stay alive) in their habitats.</a:t>
                      </a:r>
                      <a:endParaRPr lang="en-GB" sz="14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53658" marB="53658"/>
                </a:tc>
                <a:extLst>
                  <a:ext uri="{0D108BD9-81ED-4DB2-BD59-A6C34878D82A}">
                    <a16:rowId xmlns:a16="http://schemas.microsoft.com/office/drawing/2014/main" val="2332263478"/>
                  </a:ext>
                </a:extLst>
              </a:tr>
              <a:tr h="49551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/>
                        <a:t>Life Cycle </a:t>
                      </a:r>
                    </a:p>
                  </a:txBody>
                  <a:tcPr marL="51435" marR="51435" marT="53658" marB="5365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The different stages of life for a living thing.</a:t>
                      </a:r>
                    </a:p>
                  </a:txBody>
                  <a:tcPr marL="51435" marR="51435" marT="53658" marB="53658"/>
                </a:tc>
                <a:extLst>
                  <a:ext uri="{0D108BD9-81ED-4DB2-BD59-A6C34878D82A}">
                    <a16:rowId xmlns:a16="http://schemas.microsoft.com/office/drawing/2014/main" val="106827874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/>
                        <a:t>Roots </a:t>
                      </a:r>
                    </a:p>
                  </a:txBody>
                  <a:tcPr marL="51435" marR="51435" marT="53658" marB="5365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absorb water and minerals from the soil. </a:t>
                      </a:r>
                    </a:p>
                  </a:txBody>
                  <a:tcPr marL="51435" marR="51435" marT="53658" marB="53658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69924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/>
                        <a:t>Stem </a:t>
                      </a:r>
                    </a:p>
                  </a:txBody>
                  <a:tcPr marL="51435" marR="51435" marT="53658" marB="5365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supports the plant above the ground and carries the water to the leaves from the roots. </a:t>
                      </a:r>
                    </a:p>
                  </a:txBody>
                  <a:tcPr marL="51435" marR="51435" marT="53658" marB="53658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/>
                        <a:t>Leaves </a:t>
                      </a:r>
                    </a:p>
                  </a:txBody>
                  <a:tcPr marL="51435" marR="51435" marT="53658" marB="5365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the leaves collect food from the sun and make food for the plant</a:t>
                      </a:r>
                      <a:endParaRPr lang="en-GB" sz="14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53658" marB="53658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3850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/>
                        <a:t>Disperse </a:t>
                      </a:r>
                    </a:p>
                  </a:txBody>
                  <a:tcPr marL="51435" marR="51435" marT="53658" marB="5365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To spread or scatter</a:t>
                      </a:r>
                      <a:endParaRPr lang="en-GB" sz="14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53658" marB="53658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723690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/>
                        <a:t>Pollination </a:t>
                      </a:r>
                    </a:p>
                  </a:txBody>
                  <a:tcPr marL="51435" marR="51435" marT="53658" marB="5365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To fertilise by the transfer of plant pollen. The wind, birds and bees can pass pollens around.</a:t>
                      </a:r>
                      <a:endParaRPr lang="en-GB" sz="14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53658" marB="53658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A9B6E30D-AE91-46B9-B941-7E55331E53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5204881"/>
              </p:ext>
            </p:extLst>
          </p:nvPr>
        </p:nvGraphicFramePr>
        <p:xfrm>
          <a:off x="3741586" y="539693"/>
          <a:ext cx="3003719" cy="143146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037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8805">
                <a:tc>
                  <a:txBody>
                    <a:bodyPr/>
                    <a:lstStyle/>
                    <a:p>
                      <a:pPr algn="ctr"/>
                      <a:r>
                        <a:rPr lang="en-GB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should I already know?</a:t>
                      </a:r>
                      <a:endParaRPr lang="en-GB" altLang="en-GB" sz="1400" dirty="0"/>
                    </a:p>
                  </a:txBody>
                  <a:tcPr marL="51435" marR="51435" marT="53658" marB="5365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467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different parts of a plant including leaves, flowers, fruit, seeds, roots, bulb, trunk, branches and stem.</a:t>
                      </a:r>
                      <a:endParaRPr lang="en-GB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7478" marR="47478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25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Plants need </a:t>
                      </a:r>
                      <a:r>
                        <a:rPr lang="en-GB" sz="14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light, water and soil</a:t>
                      </a:r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which they use to make food.</a:t>
                      </a:r>
                      <a:endParaRPr lang="en-GB" sz="105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7478" marR="47478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21" name="Picture 20">
            <a:extLst>
              <a:ext uri="{FF2B5EF4-FFF2-40B4-BE49-F238E27FC236}">
                <a16:creationId xmlns:a16="http://schemas.microsoft.com/office/drawing/2014/main" id="{FA806356-4791-4F9A-A750-D7668B3B6AC0}"/>
              </a:ext>
            </a:extLst>
          </p:cNvPr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5937" y="30141"/>
            <a:ext cx="518918" cy="54527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2D29183-3A11-46FD-B318-A87865283757}"/>
              </a:ext>
            </a:extLst>
          </p:cNvPr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54107" y="15868"/>
            <a:ext cx="518918" cy="559547"/>
          </a:xfrm>
          <a:prstGeom prst="rect">
            <a:avLst/>
          </a:prstGeom>
        </p:spPr>
      </p:pic>
      <p:pic>
        <p:nvPicPr>
          <p:cNvPr id="23" name="Picture 2">
            <a:extLst>
              <a:ext uri="{FF2B5EF4-FFF2-40B4-BE49-F238E27FC236}">
                <a16:creationId xmlns:a16="http://schemas.microsoft.com/office/drawing/2014/main" id="{D8459EDE-34C7-4F41-9E52-5ACDFE5E677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6" t="7313" b="2073"/>
          <a:stretch/>
        </p:blipFill>
        <p:spPr bwMode="auto">
          <a:xfrm>
            <a:off x="2052154" y="8144086"/>
            <a:ext cx="1510196" cy="1461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7015B823-B00A-49CA-BBB2-495C321B07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8184016"/>
              </p:ext>
            </p:extLst>
          </p:nvPr>
        </p:nvGraphicFramePr>
        <p:xfrm>
          <a:off x="3689159" y="6675013"/>
          <a:ext cx="3076921" cy="288099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0769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0485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How do plants disperse their seeds? </a:t>
                      </a:r>
                      <a:endParaRPr lang="en-GB" altLang="en-GB" sz="1400" dirty="0"/>
                    </a:p>
                  </a:txBody>
                  <a:tcPr marL="51435" marR="51435" marT="53658" marB="5365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7700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Animals: some get tangled in animal fur or feathers which then get carried to different places. Some get eaten by animals and digested and some get buried by animals like squirrels.</a:t>
                      </a:r>
                      <a:endParaRPr lang="en-GB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7478" marR="47478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637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Wind: smaller seeds with wings or feather-like structures can be blown by the wind like a dandelion</a:t>
                      </a:r>
                      <a:endParaRPr lang="en-GB" sz="14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7478" marR="47478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950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Floating in water: many plants that live in or by water can often float and get carried by water. Even larger seeds like coconut can float!</a:t>
                      </a:r>
                      <a:endParaRPr lang="en-GB" sz="1400" b="1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7478" marR="47478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25" name="Picture 2">
            <a:extLst>
              <a:ext uri="{FF2B5EF4-FFF2-40B4-BE49-F238E27FC236}">
                <a16:creationId xmlns:a16="http://schemas.microsoft.com/office/drawing/2014/main" id="{9C3D3B25-43DB-4C1A-A127-59BA6AE87ED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9" t="7860" b="6781"/>
          <a:stretch/>
        </p:blipFill>
        <p:spPr bwMode="auto">
          <a:xfrm>
            <a:off x="95937" y="7309958"/>
            <a:ext cx="1972721" cy="1529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3">
            <a:extLst>
              <a:ext uri="{FF2B5EF4-FFF2-40B4-BE49-F238E27FC236}">
                <a16:creationId xmlns:a16="http://schemas.microsoft.com/office/drawing/2014/main" id="{CC10123F-669F-47FC-BD87-E8EA754372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354"/>
          <a:stretch/>
        </p:blipFill>
        <p:spPr bwMode="auto">
          <a:xfrm>
            <a:off x="3717807" y="1987060"/>
            <a:ext cx="2979708" cy="1542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8C344F1B-E84A-42AB-A299-D7BA2EBF07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5389261"/>
              </p:ext>
            </p:extLst>
          </p:nvPr>
        </p:nvGraphicFramePr>
        <p:xfrm>
          <a:off x="3741587" y="3666012"/>
          <a:ext cx="3072118" cy="282051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721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0470">
                <a:tc>
                  <a:txBody>
                    <a:bodyPr/>
                    <a:lstStyle/>
                    <a:p>
                      <a:pPr algn="ctr"/>
                      <a:r>
                        <a:rPr lang="en-GB" sz="14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Jane Colden</a:t>
                      </a:r>
                      <a:endParaRPr lang="en-GB" altLang="en-GB" sz="1100" dirty="0"/>
                    </a:p>
                  </a:txBody>
                  <a:tcPr marL="51435" marR="51435" marT="53658" marB="5365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246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            Jane Colden lived in America                  </a:t>
                      </a:r>
                      <a:r>
                        <a:rPr lang="en-GB" sz="1200" baseline="0" dirty="0">
                          <a:solidFill>
                            <a:schemeClr val="tx1"/>
                          </a:solidFill>
                        </a:rPr>
                        <a:t>       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solidFill>
                            <a:schemeClr val="tx1"/>
                          </a:solidFill>
                        </a:rPr>
                        <a:t>                     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hundreds of years ago. She was born in the 1720s. </a:t>
                      </a:r>
                    </a:p>
                  </a:txBody>
                  <a:tcPr marL="47478" marR="47478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5300">
                <a:tc>
                  <a:txBody>
                    <a:bodyPr/>
                    <a:lstStyle/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</a:pPr>
                      <a:r>
                        <a:rPr lang="en-GB" altLang="en-US" sz="1200" baseline="0" dirty="0">
                          <a:solidFill>
                            <a:schemeClr val="tx1"/>
                          </a:solidFill>
                        </a:rPr>
                        <a:t>                         </a:t>
                      </a:r>
                      <a:r>
                        <a:rPr lang="en-GB" altLang="en-US" sz="1200" dirty="0">
                          <a:solidFill>
                            <a:schemeClr val="tx1"/>
                          </a:solidFill>
                        </a:rPr>
                        <a:t>Scientists think that Jane was the</a:t>
                      </a:r>
                    </a:p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</a:pPr>
                      <a:r>
                        <a:rPr lang="en-GB" altLang="en-US" sz="1200" dirty="0">
                          <a:solidFill>
                            <a:schemeClr val="tx1"/>
                          </a:solidFill>
                        </a:rPr>
                        <a:t>                       first woman botanist in America.</a:t>
                      </a:r>
                    </a:p>
                  </a:txBody>
                  <a:tcPr marL="47478" marR="47478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9502">
                <a:tc>
                  <a:txBody>
                    <a:bodyPr/>
                    <a:lstStyle/>
                    <a:p>
                      <a:pPr algn="ctr"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GB" altLang="en-US" sz="1200" dirty="0">
                          <a:solidFill>
                            <a:schemeClr val="tx1"/>
                          </a:solidFill>
                        </a:rPr>
                        <a:t>Jane became very interested in the plants in her garden and in the area around her house. She started to sketch them and observed how they grew.</a:t>
                      </a:r>
                    </a:p>
                  </a:txBody>
                  <a:tcPr marL="47478" marR="47478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2437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US" sz="1200" dirty="0">
                          <a:solidFill>
                            <a:schemeClr val="tx1"/>
                          </a:solidFill>
                        </a:rPr>
                        <a:t>Jane worked with plants all her life. She died in 1766. Her work on plants is now displayed in the Natural History Museum in London. </a:t>
                      </a:r>
                    </a:p>
                  </a:txBody>
                  <a:tcPr marL="47478" marR="47478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8" name="Picture 27">
            <a:extLst>
              <a:ext uri="{FF2B5EF4-FFF2-40B4-BE49-F238E27FC236}">
                <a16:creationId xmlns:a16="http://schemas.microsoft.com/office/drawing/2014/main" id="{E9CBF8C2-0D01-44B8-938C-F51A75BE2F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4490" y="3971811"/>
            <a:ext cx="897231" cy="1066914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5200</TotalTime>
  <Words>387</Words>
  <Application>Microsoft Office PowerPoint</Application>
  <PresentationFormat>A4 Paper (210x297 mm)</PresentationFormat>
  <Paragraphs>39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Aatka Hussain (Staff)</cp:lastModifiedBy>
  <cp:revision>89</cp:revision>
  <cp:lastPrinted>2025-06-16T12:25:41Z</cp:lastPrinted>
  <dcterms:created xsi:type="dcterms:W3CDTF">2017-10-15T20:56:30Z</dcterms:created>
  <dcterms:modified xsi:type="dcterms:W3CDTF">2025-06-16T15:00:24Z</dcterms:modified>
</cp:coreProperties>
</file>