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498" autoAdjust="0"/>
    <p:restoredTop sz="94626"/>
  </p:normalViewPr>
  <p:slideViewPr>
    <p:cSldViewPr snapToGrid="0" snapToObjects="1">
      <p:cViewPr varScale="1">
        <p:scale>
          <a:sx n="105" d="100"/>
          <a:sy n="105" d="100"/>
        </p:scale>
        <p:origin x="12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2666" y="-24059"/>
            <a:ext cx="8267357" cy="335671"/>
          </a:xfrm>
        </p:spPr>
        <p:txBody>
          <a:bodyPr numCol="1">
            <a:noAutofit/>
          </a:bodyPr>
          <a:lstStyle/>
          <a:p>
            <a:r>
              <a:rPr lang="en-US" sz="1600" b="1" u="sng" dirty="0">
                <a:latin typeface="Comic Sans MS" panose="030F0902030302020204" pitchFamily="66" charset="0"/>
              </a:rPr>
              <a:t>Science Knowledge Organiser – Animals and Humans - Year 4 - Summer 2 </a:t>
            </a:r>
          </a:p>
        </p:txBody>
      </p:sp>
      <p:graphicFrame>
        <p:nvGraphicFramePr>
          <p:cNvPr id="4" name="Table 3"/>
          <p:cNvGraphicFramePr>
            <a:graphicFrameLocks noGrp="1"/>
          </p:cNvGraphicFramePr>
          <p:nvPr>
            <p:extLst>
              <p:ext uri="{D42A27DB-BD31-4B8C-83A1-F6EECF244321}">
                <p14:modId xmlns:p14="http://schemas.microsoft.com/office/powerpoint/2010/main" val="1784379479"/>
              </p:ext>
            </p:extLst>
          </p:nvPr>
        </p:nvGraphicFramePr>
        <p:xfrm>
          <a:off x="90529" y="388829"/>
          <a:ext cx="3151537" cy="6392635"/>
        </p:xfrm>
        <a:graphic>
          <a:graphicData uri="http://schemas.openxmlformats.org/drawingml/2006/table">
            <a:tbl>
              <a:tblPr firstRow="1" bandRow="1">
                <a:tableStyleId>{5C22544A-7EE6-4342-B048-85BDC9FD1C3A}</a:tableStyleId>
              </a:tblPr>
              <a:tblGrid>
                <a:gridCol w="349676">
                  <a:extLst>
                    <a:ext uri="{9D8B030D-6E8A-4147-A177-3AD203B41FA5}">
                      <a16:colId xmlns:a16="http://schemas.microsoft.com/office/drawing/2014/main" val="20002"/>
                    </a:ext>
                  </a:extLst>
                </a:gridCol>
                <a:gridCol w="866327">
                  <a:extLst>
                    <a:ext uri="{9D8B030D-6E8A-4147-A177-3AD203B41FA5}">
                      <a16:colId xmlns:a16="http://schemas.microsoft.com/office/drawing/2014/main" val="20000"/>
                    </a:ext>
                  </a:extLst>
                </a:gridCol>
                <a:gridCol w="1935534">
                  <a:extLst>
                    <a:ext uri="{9D8B030D-6E8A-4147-A177-3AD203B41FA5}">
                      <a16:colId xmlns:a16="http://schemas.microsoft.com/office/drawing/2014/main" val="20001"/>
                    </a:ext>
                  </a:extLst>
                </a:gridCol>
              </a:tblGrid>
              <a:tr h="247638">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100" u="sng" dirty="0">
                          <a:latin typeface="Comic Sans MS" panose="030F0902030302020204" pitchFamily="66" charset="0"/>
                        </a:rPr>
                        <a:t>Key Vocabulary and Definitions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22087">
                <a:tc>
                  <a:txBody>
                    <a:bodyPr/>
                    <a:lstStyle/>
                    <a:p>
                      <a:r>
                        <a:rPr lang="en-US" sz="800" b="1" dirty="0">
                          <a:latin typeface="Comic Sans MS" panose="030F0902030302020204" pitchFamily="66" charset="0"/>
                        </a:rPr>
                        <a:t>1</a:t>
                      </a:r>
                    </a:p>
                  </a:txBody>
                  <a:tcPr marL="74295" marR="74295" marT="37148" marB="37148"/>
                </a:tc>
                <a:tc>
                  <a:txBody>
                    <a:bodyPr/>
                    <a:lstStyle/>
                    <a:p>
                      <a:pPr algn="ctr"/>
                      <a:r>
                        <a:rPr lang="en-GB" sz="800" b="1" u="sng" dirty="0">
                          <a:latin typeface="Comic Sans MS" panose="030F0902030302020204" pitchFamily="66" charset="0"/>
                        </a:rPr>
                        <a:t>Digestion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The break down of food so it can be used by the body.</a:t>
                      </a:r>
                    </a:p>
                  </a:txBody>
                  <a:tcPr marL="74295" marR="74295" marT="37148" marB="37148"/>
                </a:tc>
                <a:extLst>
                  <a:ext uri="{0D108BD9-81ED-4DB2-BD59-A6C34878D82A}">
                    <a16:rowId xmlns:a16="http://schemas.microsoft.com/office/drawing/2014/main" val="3901549976"/>
                  </a:ext>
                </a:extLst>
              </a:tr>
              <a:tr h="445521">
                <a:tc>
                  <a:txBody>
                    <a:bodyPr/>
                    <a:lstStyle/>
                    <a:p>
                      <a:r>
                        <a:rPr lang="en-US" sz="800" b="1" dirty="0">
                          <a:latin typeface="Comic Sans MS" panose="030F0902030302020204" pitchFamily="66" charset="0"/>
                        </a:rPr>
                        <a:t>2</a:t>
                      </a:r>
                    </a:p>
                  </a:txBody>
                  <a:tcPr marL="74295" marR="74295" marT="37148" marB="37148"/>
                </a:tc>
                <a:tc>
                  <a:txBody>
                    <a:bodyPr/>
                    <a:lstStyle/>
                    <a:p>
                      <a:pPr algn="ctr"/>
                      <a:r>
                        <a:rPr lang="en-GB" sz="800" b="1" u="sng" dirty="0">
                          <a:latin typeface="Comic Sans MS" panose="030F0902030302020204" pitchFamily="66" charset="0"/>
                        </a:rPr>
                        <a:t>Saliva</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The watery liquid that forms in your mouth and helps you to chew and digest food.</a:t>
                      </a:r>
                    </a:p>
                  </a:txBody>
                  <a:tcPr marL="74295" marR="74295" marT="37148" marB="37148"/>
                </a:tc>
                <a:extLst>
                  <a:ext uri="{0D108BD9-81ED-4DB2-BD59-A6C34878D82A}">
                    <a16:rowId xmlns:a16="http://schemas.microsoft.com/office/drawing/2014/main" val="10002"/>
                  </a:ext>
                </a:extLst>
              </a:tr>
              <a:tr h="322087">
                <a:tc>
                  <a:txBody>
                    <a:bodyPr/>
                    <a:lstStyle/>
                    <a:p>
                      <a:r>
                        <a:rPr lang="en-US" sz="800" b="1" dirty="0">
                          <a:latin typeface="Comic Sans MS" panose="030F0902030302020204" pitchFamily="66" charset="0"/>
                        </a:rPr>
                        <a:t>3</a:t>
                      </a:r>
                    </a:p>
                  </a:txBody>
                  <a:tcPr marL="74295" marR="74295" marT="37148" marB="37148"/>
                </a:tc>
                <a:tc>
                  <a:txBody>
                    <a:bodyPr/>
                    <a:lstStyle/>
                    <a:p>
                      <a:pPr algn="ctr"/>
                      <a:r>
                        <a:rPr lang="en-GB" sz="800" b="1" u="sng" dirty="0">
                          <a:latin typeface="Comic Sans MS" panose="030F0902030302020204" pitchFamily="66" charset="0"/>
                        </a:rPr>
                        <a:t>Oesophagus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omic Sans MS" panose="030F0902030302020204" pitchFamily="66" charset="0"/>
                        </a:rPr>
                        <a:t>A muscular tube which moves food from the mouth to the stomach. </a:t>
                      </a:r>
                    </a:p>
                  </a:txBody>
                  <a:tcPr marL="74295" marR="74295" marT="37148" marB="37148"/>
                </a:tc>
                <a:extLst>
                  <a:ext uri="{0D108BD9-81ED-4DB2-BD59-A6C34878D82A}">
                    <a16:rowId xmlns:a16="http://schemas.microsoft.com/office/drawing/2014/main" val="10003"/>
                  </a:ext>
                </a:extLst>
              </a:tr>
              <a:tr h="322087">
                <a:tc>
                  <a:txBody>
                    <a:bodyPr/>
                    <a:lstStyle/>
                    <a:p>
                      <a:r>
                        <a:rPr lang="en-US" sz="800" b="1" dirty="0">
                          <a:latin typeface="Comic Sans MS" panose="030F0902030302020204" pitchFamily="66" charset="0"/>
                        </a:rPr>
                        <a:t>4</a:t>
                      </a:r>
                    </a:p>
                  </a:txBody>
                  <a:tcPr marL="74295" marR="74295" marT="37148" marB="37148"/>
                </a:tc>
                <a:tc>
                  <a:txBody>
                    <a:bodyPr/>
                    <a:lstStyle/>
                    <a:p>
                      <a:pPr algn="ctr"/>
                      <a:r>
                        <a:rPr lang="en-GB" sz="800" b="1" u="sng" dirty="0">
                          <a:latin typeface="Comic Sans MS" panose="030F0902030302020204" pitchFamily="66" charset="0"/>
                        </a:rPr>
                        <a:t>Small Intestine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Part of the intestine where nutrients are absorbed into the body. </a:t>
                      </a:r>
                    </a:p>
                  </a:txBody>
                  <a:tcPr marL="74295" marR="74295" marT="37148" marB="37148"/>
                </a:tc>
                <a:extLst>
                  <a:ext uri="{0D108BD9-81ED-4DB2-BD59-A6C34878D82A}">
                    <a16:rowId xmlns:a16="http://schemas.microsoft.com/office/drawing/2014/main" val="10004"/>
                  </a:ext>
                </a:extLst>
              </a:tr>
              <a:tr h="568956">
                <a:tc>
                  <a:txBody>
                    <a:bodyPr/>
                    <a:lstStyle/>
                    <a:p>
                      <a:r>
                        <a:rPr lang="en-US" sz="800" b="1" dirty="0">
                          <a:latin typeface="Comic Sans MS" panose="030F0902030302020204" pitchFamily="66" charset="0"/>
                        </a:rPr>
                        <a:t>5</a:t>
                      </a:r>
                    </a:p>
                  </a:txBody>
                  <a:tcPr marL="74295" marR="74295" marT="37148" marB="37148"/>
                </a:tc>
                <a:tc>
                  <a:txBody>
                    <a:bodyPr/>
                    <a:lstStyle/>
                    <a:p>
                      <a:pPr algn="ctr"/>
                      <a:r>
                        <a:rPr lang="en-GB" sz="800" b="1" u="sng" dirty="0">
                          <a:latin typeface="Comic Sans MS" panose="030F0902030302020204" pitchFamily="66" charset="0"/>
                        </a:rPr>
                        <a:t>Large Intestine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omic Sans MS" panose="030F0902030302020204" pitchFamily="66" charset="0"/>
                        </a:rPr>
                        <a:t>Part of the intestine where water is absorbed from remaining waste food. Faeces are formed in the large intestine.</a:t>
                      </a:r>
                    </a:p>
                  </a:txBody>
                  <a:tcPr marL="74295" marR="74295" marT="37148" marB="37148"/>
                </a:tc>
                <a:extLst>
                  <a:ext uri="{0D108BD9-81ED-4DB2-BD59-A6C34878D82A}">
                    <a16:rowId xmlns:a16="http://schemas.microsoft.com/office/drawing/2014/main" val="10005"/>
                  </a:ext>
                </a:extLst>
              </a:tr>
              <a:tr h="445521">
                <a:tc>
                  <a:txBody>
                    <a:bodyPr/>
                    <a:lstStyle/>
                    <a:p>
                      <a:r>
                        <a:rPr lang="en-US" sz="800" b="1" dirty="0">
                          <a:latin typeface="Comic Sans MS" panose="030F0902030302020204" pitchFamily="66" charset="0"/>
                        </a:rPr>
                        <a:t>6</a:t>
                      </a:r>
                    </a:p>
                  </a:txBody>
                  <a:tcPr marL="74295" marR="74295" marT="37148" marB="37148"/>
                </a:tc>
                <a:tc>
                  <a:txBody>
                    <a:bodyPr/>
                    <a:lstStyle/>
                    <a:p>
                      <a:pPr algn="ctr"/>
                      <a:r>
                        <a:rPr lang="en-GB" sz="800" b="1" u="sng" dirty="0">
                          <a:latin typeface="Comic Sans MS" panose="030F0902030302020204" pitchFamily="66" charset="0"/>
                        </a:rPr>
                        <a:t>Rectum</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Part of the digestive system where faeces are stored before leaving the body through the anus. </a:t>
                      </a:r>
                    </a:p>
                  </a:txBody>
                  <a:tcPr marL="74295" marR="74295" marT="37148" marB="37148"/>
                </a:tc>
                <a:extLst>
                  <a:ext uri="{0D108BD9-81ED-4DB2-BD59-A6C34878D82A}">
                    <a16:rowId xmlns:a16="http://schemas.microsoft.com/office/drawing/2014/main" val="2332263478"/>
                  </a:ext>
                </a:extLst>
              </a:tr>
              <a:tr h="322087">
                <a:tc>
                  <a:txBody>
                    <a:bodyPr/>
                    <a:lstStyle/>
                    <a:p>
                      <a:r>
                        <a:rPr lang="en-US" sz="800" b="1" dirty="0">
                          <a:latin typeface="Comic Sans MS" panose="030F0902030302020204" pitchFamily="66" charset="0"/>
                        </a:rPr>
                        <a:t>7</a:t>
                      </a:r>
                    </a:p>
                  </a:txBody>
                  <a:tcPr marL="74295" marR="74295" marT="37148" marB="37148"/>
                </a:tc>
                <a:tc>
                  <a:txBody>
                    <a:bodyPr/>
                    <a:lstStyle/>
                    <a:p>
                      <a:pPr algn="ctr"/>
                      <a:r>
                        <a:rPr lang="en-GB" sz="800" b="1" u="sng" dirty="0">
                          <a:latin typeface="Comic Sans MS" panose="030F0902030302020204" pitchFamily="66" charset="0"/>
                        </a:rPr>
                        <a:t>Incisor</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The teeth at the front of your mouth which you use for biting into food.</a:t>
                      </a:r>
                    </a:p>
                  </a:txBody>
                  <a:tcPr marL="74295" marR="74295" marT="37148" marB="37148"/>
                </a:tc>
                <a:extLst>
                  <a:ext uri="{0D108BD9-81ED-4DB2-BD59-A6C34878D82A}">
                    <a16:rowId xmlns:a16="http://schemas.microsoft.com/office/drawing/2014/main" val="2415581480"/>
                  </a:ext>
                </a:extLst>
              </a:tr>
              <a:tr h="322087">
                <a:tc>
                  <a:txBody>
                    <a:bodyPr/>
                    <a:lstStyle/>
                    <a:p>
                      <a:r>
                        <a:rPr lang="en-US" sz="800" b="1" dirty="0">
                          <a:latin typeface="Comic Sans MS" panose="030F0902030302020204" pitchFamily="66" charset="0"/>
                        </a:rPr>
                        <a:t>8</a:t>
                      </a:r>
                    </a:p>
                  </a:txBody>
                  <a:tcPr marL="74295" marR="74295" marT="37148" marB="37148"/>
                </a:tc>
                <a:tc>
                  <a:txBody>
                    <a:bodyPr/>
                    <a:lstStyle/>
                    <a:p>
                      <a:pPr algn="ctr"/>
                      <a:r>
                        <a:rPr lang="en-GB" sz="800" b="1" u="sng" dirty="0">
                          <a:latin typeface="Comic Sans MS" panose="030F0902030302020204" pitchFamily="66" charset="0"/>
                        </a:rPr>
                        <a:t>Canine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Pointed teeth near the front of the mouth in humans and some animals.</a:t>
                      </a:r>
                    </a:p>
                  </a:txBody>
                  <a:tcPr marL="74295" marR="74295" marT="37148" marB="37148"/>
                </a:tc>
                <a:extLst>
                  <a:ext uri="{0D108BD9-81ED-4DB2-BD59-A6C34878D82A}">
                    <a16:rowId xmlns:a16="http://schemas.microsoft.com/office/drawing/2014/main" val="1398156259"/>
                  </a:ext>
                </a:extLst>
              </a:tr>
              <a:tr h="445521">
                <a:tc>
                  <a:txBody>
                    <a:bodyPr/>
                    <a:lstStyle/>
                    <a:p>
                      <a:r>
                        <a:rPr lang="en-US" sz="800" b="1" dirty="0">
                          <a:latin typeface="Comic Sans MS" panose="030F0902030302020204" pitchFamily="66" charset="0"/>
                        </a:rPr>
                        <a:t>9</a:t>
                      </a:r>
                    </a:p>
                  </a:txBody>
                  <a:tcPr marL="74295" marR="74295" marT="37148" marB="37148"/>
                </a:tc>
                <a:tc>
                  <a:txBody>
                    <a:bodyPr/>
                    <a:lstStyle/>
                    <a:p>
                      <a:pPr algn="ctr"/>
                      <a:r>
                        <a:rPr lang="en-GB" sz="800" b="1" u="sng" dirty="0">
                          <a:latin typeface="Comic Sans MS" panose="030F0902030302020204" pitchFamily="66" charset="0"/>
                        </a:rPr>
                        <a:t>Molar</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The large, flat teeth towards the back of your mouth that you use for chewing food.</a:t>
                      </a:r>
                    </a:p>
                  </a:txBody>
                  <a:tcPr marL="74295" marR="74295" marT="37148" marB="37148"/>
                </a:tc>
                <a:extLst>
                  <a:ext uri="{0D108BD9-81ED-4DB2-BD59-A6C34878D82A}">
                    <a16:rowId xmlns:a16="http://schemas.microsoft.com/office/drawing/2014/main" val="3102891320"/>
                  </a:ext>
                </a:extLst>
              </a:tr>
              <a:tr h="322087">
                <a:tc>
                  <a:txBody>
                    <a:bodyPr/>
                    <a:lstStyle/>
                    <a:p>
                      <a:r>
                        <a:rPr lang="en-US" sz="800" b="1" dirty="0">
                          <a:latin typeface="Comic Sans MS" panose="030F0902030302020204" pitchFamily="66" charset="0"/>
                        </a:rPr>
                        <a:t>10</a:t>
                      </a:r>
                    </a:p>
                  </a:txBody>
                  <a:tcPr marL="74295" marR="74295" marT="37148" marB="37148"/>
                </a:tc>
                <a:tc>
                  <a:txBody>
                    <a:bodyPr/>
                    <a:lstStyle/>
                    <a:p>
                      <a:pPr algn="ctr"/>
                      <a:r>
                        <a:rPr lang="en-GB" sz="800" b="1" u="sng" dirty="0">
                          <a:latin typeface="Comic Sans MS" panose="030F0902030302020204" pitchFamily="66" charset="0"/>
                        </a:rPr>
                        <a:t>Premolars</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 tooth situated between the canine and the molar teeth. </a:t>
                      </a:r>
                    </a:p>
                  </a:txBody>
                  <a:tcPr marL="74295" marR="74295" marT="37148" marB="37148"/>
                </a:tc>
                <a:extLst>
                  <a:ext uri="{0D108BD9-81ED-4DB2-BD59-A6C34878D82A}">
                    <a16:rowId xmlns:a16="http://schemas.microsoft.com/office/drawing/2014/main" val="1110690633"/>
                  </a:ext>
                </a:extLst>
              </a:tr>
              <a:tr h="251000">
                <a:tc>
                  <a:txBody>
                    <a:bodyPr/>
                    <a:lstStyle/>
                    <a:p>
                      <a:r>
                        <a:rPr lang="en-US" sz="800" b="1" dirty="0">
                          <a:latin typeface="Comic Sans MS" panose="030F0902030302020204" pitchFamily="66" charset="0"/>
                        </a:rPr>
                        <a:t>11</a:t>
                      </a:r>
                    </a:p>
                  </a:txBody>
                  <a:tcPr marL="74295" marR="74295" marT="37148" marB="37148"/>
                </a:tc>
                <a:tc>
                  <a:txBody>
                    <a:bodyPr/>
                    <a:lstStyle/>
                    <a:p>
                      <a:pPr algn="ctr"/>
                      <a:r>
                        <a:rPr lang="en-GB" sz="800" b="1" u="sng" dirty="0">
                          <a:latin typeface="Comic Sans MS" panose="030F0902030302020204" pitchFamily="66" charset="0"/>
                        </a:rPr>
                        <a:t>Herbivore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animal that eats plants.</a:t>
                      </a:r>
                    </a:p>
                  </a:txBody>
                  <a:tcPr marL="74295" marR="74295" marT="37148" marB="37148"/>
                </a:tc>
                <a:extLst>
                  <a:ext uri="{0D108BD9-81ED-4DB2-BD59-A6C34878D82A}">
                    <a16:rowId xmlns:a16="http://schemas.microsoft.com/office/drawing/2014/main" val="2848604358"/>
                  </a:ext>
                </a:extLst>
              </a:tr>
              <a:tr h="322087">
                <a:tc>
                  <a:txBody>
                    <a:bodyPr/>
                    <a:lstStyle/>
                    <a:p>
                      <a:r>
                        <a:rPr lang="en-US" sz="800" b="1" dirty="0">
                          <a:latin typeface="Comic Sans MS" panose="030F0902030302020204" pitchFamily="66" charset="0"/>
                        </a:rPr>
                        <a:t>12</a:t>
                      </a:r>
                    </a:p>
                  </a:txBody>
                  <a:tcPr marL="74295" marR="74295" marT="37148" marB="37148"/>
                </a:tc>
                <a:tc>
                  <a:txBody>
                    <a:bodyPr/>
                    <a:lstStyle/>
                    <a:p>
                      <a:pPr algn="ctr"/>
                      <a:r>
                        <a:rPr lang="en-GB" sz="800" b="1" u="sng" dirty="0">
                          <a:latin typeface="Comic Sans MS" panose="030F0902030302020204" pitchFamily="66" charset="0"/>
                        </a:rPr>
                        <a:t>Carnivore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animal that feeds on other animals. </a:t>
                      </a:r>
                    </a:p>
                  </a:txBody>
                  <a:tcPr marL="74295" marR="74295" marT="37148" marB="37148"/>
                </a:tc>
                <a:extLst>
                  <a:ext uri="{0D108BD9-81ED-4DB2-BD59-A6C34878D82A}">
                    <a16:rowId xmlns:a16="http://schemas.microsoft.com/office/drawing/2014/main" val="843766613"/>
                  </a:ext>
                </a:extLst>
              </a:tr>
              <a:tr h="322087">
                <a:tc>
                  <a:txBody>
                    <a:bodyPr/>
                    <a:lstStyle/>
                    <a:p>
                      <a:r>
                        <a:rPr lang="en-US" sz="800" b="1" dirty="0">
                          <a:latin typeface="Comic Sans MS" panose="030F0902030302020204" pitchFamily="66" charset="0"/>
                        </a:rPr>
                        <a:t>13</a:t>
                      </a:r>
                    </a:p>
                  </a:txBody>
                  <a:tcPr marL="74295" marR="74295" marT="37148" marB="37148"/>
                </a:tc>
                <a:tc>
                  <a:txBody>
                    <a:bodyPr/>
                    <a:lstStyle/>
                    <a:p>
                      <a:pPr algn="ctr"/>
                      <a:r>
                        <a:rPr lang="en-GB" sz="800" b="1" u="sng" dirty="0">
                          <a:latin typeface="Comic Sans MS" panose="030F0902030302020204" pitchFamily="66" charset="0"/>
                        </a:rPr>
                        <a:t>Omnivore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animal that eats plants and animals. </a:t>
                      </a:r>
                    </a:p>
                  </a:txBody>
                  <a:tcPr marL="74295" marR="74295" marT="37148" marB="37148"/>
                </a:tc>
                <a:extLst>
                  <a:ext uri="{0D108BD9-81ED-4DB2-BD59-A6C34878D82A}">
                    <a16:rowId xmlns:a16="http://schemas.microsoft.com/office/drawing/2014/main" val="175946894"/>
                  </a:ext>
                </a:extLst>
              </a:tr>
              <a:tr h="322087">
                <a:tc>
                  <a:txBody>
                    <a:bodyPr/>
                    <a:lstStyle/>
                    <a:p>
                      <a:r>
                        <a:rPr lang="en-US" sz="800" b="1" dirty="0">
                          <a:latin typeface="Comic Sans MS" panose="030F0902030302020204" pitchFamily="66" charset="0"/>
                        </a:rPr>
                        <a:t>14</a:t>
                      </a:r>
                    </a:p>
                  </a:txBody>
                  <a:tcPr marL="74295" marR="74295" marT="37148" marB="37148"/>
                </a:tc>
                <a:tc>
                  <a:txBody>
                    <a:bodyPr/>
                    <a:lstStyle/>
                    <a:p>
                      <a:pPr algn="ctr"/>
                      <a:r>
                        <a:rPr lang="en-GB" sz="800" b="1" u="sng" dirty="0">
                          <a:latin typeface="Comic Sans MS" panose="030F0902030302020204" pitchFamily="66" charset="0"/>
                        </a:rPr>
                        <a:t>Producer</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organism, such as a plant, that produces its own food.</a:t>
                      </a:r>
                    </a:p>
                  </a:txBody>
                  <a:tcPr marL="74295" marR="74295" marT="37148" marB="37148"/>
                </a:tc>
                <a:extLst>
                  <a:ext uri="{0D108BD9-81ED-4DB2-BD59-A6C34878D82A}">
                    <a16:rowId xmlns:a16="http://schemas.microsoft.com/office/drawing/2014/main" val="1384583965"/>
                  </a:ext>
                </a:extLst>
              </a:tr>
              <a:tr h="322087">
                <a:tc>
                  <a:txBody>
                    <a:bodyPr/>
                    <a:lstStyle/>
                    <a:p>
                      <a:r>
                        <a:rPr lang="en-US" sz="800" b="1" dirty="0">
                          <a:latin typeface="Comic Sans MS" panose="030F0902030302020204" pitchFamily="66" charset="0"/>
                        </a:rPr>
                        <a:t>15</a:t>
                      </a:r>
                    </a:p>
                  </a:txBody>
                  <a:tcPr marL="74295" marR="74295" marT="37148" marB="37148"/>
                </a:tc>
                <a:tc>
                  <a:txBody>
                    <a:bodyPr/>
                    <a:lstStyle/>
                    <a:p>
                      <a:pPr algn="ctr"/>
                      <a:r>
                        <a:rPr lang="en-GB" sz="800" b="1" u="sng" dirty="0">
                          <a:latin typeface="Comic Sans MS" panose="030F0902030302020204" pitchFamily="66" charset="0"/>
                        </a:rPr>
                        <a:t>Prey</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animal that gets hunted and eaten by another animal.</a:t>
                      </a:r>
                    </a:p>
                  </a:txBody>
                  <a:tcPr marL="74295" marR="74295" marT="37148" marB="37148"/>
                </a:tc>
                <a:extLst>
                  <a:ext uri="{0D108BD9-81ED-4DB2-BD59-A6C34878D82A}">
                    <a16:rowId xmlns:a16="http://schemas.microsoft.com/office/drawing/2014/main" val="3479441045"/>
                  </a:ext>
                </a:extLst>
              </a:tr>
              <a:tr h="322087">
                <a:tc>
                  <a:txBody>
                    <a:bodyPr/>
                    <a:lstStyle/>
                    <a:p>
                      <a:r>
                        <a:rPr lang="en-US" sz="800" b="1" dirty="0">
                          <a:latin typeface="Comic Sans MS" panose="030F0902030302020204" pitchFamily="66" charset="0"/>
                        </a:rPr>
                        <a:t>16</a:t>
                      </a:r>
                    </a:p>
                  </a:txBody>
                  <a:tcPr marL="74295" marR="74295" marT="37148" marB="37148"/>
                </a:tc>
                <a:tc>
                  <a:txBody>
                    <a:bodyPr/>
                    <a:lstStyle/>
                    <a:p>
                      <a:pPr algn="ctr"/>
                      <a:r>
                        <a:rPr lang="en-GB" sz="800" b="1" u="sng" dirty="0">
                          <a:latin typeface="Comic Sans MS" panose="030F0902030302020204" pitchFamily="66" charset="0"/>
                        </a:rPr>
                        <a:t>Predator</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An animal that hunts and eats other animals.</a:t>
                      </a:r>
                    </a:p>
                  </a:txBody>
                  <a:tcPr marL="74295" marR="74295" marT="37148" marB="37148"/>
                </a:tc>
                <a:extLst>
                  <a:ext uri="{0D108BD9-81ED-4DB2-BD59-A6C34878D82A}">
                    <a16:rowId xmlns:a16="http://schemas.microsoft.com/office/drawing/2014/main" val="3715446201"/>
                  </a:ext>
                </a:extLst>
              </a:tr>
              <a:tr h="445521">
                <a:tc>
                  <a:txBody>
                    <a:bodyPr/>
                    <a:lstStyle/>
                    <a:p>
                      <a:r>
                        <a:rPr lang="en-US" sz="800" b="1" dirty="0">
                          <a:latin typeface="Comic Sans MS" panose="030F0902030302020204" pitchFamily="66" charset="0"/>
                        </a:rPr>
                        <a:t>17</a:t>
                      </a:r>
                    </a:p>
                  </a:txBody>
                  <a:tcPr marL="74295" marR="74295" marT="37148" marB="37148"/>
                </a:tc>
                <a:tc>
                  <a:txBody>
                    <a:bodyPr/>
                    <a:lstStyle/>
                    <a:p>
                      <a:pPr algn="ctr"/>
                      <a:r>
                        <a:rPr lang="en-GB" sz="800" b="1" u="sng" dirty="0">
                          <a:latin typeface="Comic Sans MS" panose="030F0902030302020204" pitchFamily="66" charset="0"/>
                        </a:rPr>
                        <a:t>Food Chain </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omic Sans MS" panose="030F0902030302020204" pitchFamily="66" charset="0"/>
                        </a:rPr>
                        <a:t>Describes the order in which organisms, or living things, depend on each other for food.</a:t>
                      </a:r>
                    </a:p>
                  </a:txBody>
                  <a:tcPr marL="74295" marR="74295" marT="37148" marB="37148"/>
                </a:tc>
                <a:extLst>
                  <a:ext uri="{0D108BD9-81ED-4DB2-BD59-A6C34878D82A}">
                    <a16:rowId xmlns:a16="http://schemas.microsoft.com/office/drawing/2014/main" val="116164295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463843537"/>
              </p:ext>
            </p:extLst>
          </p:nvPr>
        </p:nvGraphicFramePr>
        <p:xfrm>
          <a:off x="3364482" y="366991"/>
          <a:ext cx="3431173" cy="4127245"/>
        </p:xfrm>
        <a:graphic>
          <a:graphicData uri="http://schemas.openxmlformats.org/drawingml/2006/table">
            <a:tbl>
              <a:tblPr firstRow="1" bandRow="1">
                <a:tableStyleId>{93296810-A885-4BE3-A3E7-6D5BEEA58F35}</a:tableStyleId>
              </a:tblPr>
              <a:tblGrid>
                <a:gridCol w="282525">
                  <a:extLst>
                    <a:ext uri="{9D8B030D-6E8A-4147-A177-3AD203B41FA5}">
                      <a16:colId xmlns:a16="http://schemas.microsoft.com/office/drawing/2014/main" val="20000"/>
                    </a:ext>
                  </a:extLst>
                </a:gridCol>
                <a:gridCol w="3148648">
                  <a:extLst>
                    <a:ext uri="{9D8B030D-6E8A-4147-A177-3AD203B41FA5}">
                      <a16:colId xmlns:a16="http://schemas.microsoft.com/office/drawing/2014/main" val="3827066675"/>
                    </a:ext>
                  </a:extLst>
                </a:gridCol>
              </a:tblGrid>
              <a:tr h="252321">
                <a:tc gridSpan="2">
                  <a:txBody>
                    <a:bodyPr/>
                    <a:lstStyle/>
                    <a:p>
                      <a:pPr algn="ctr"/>
                      <a:r>
                        <a:rPr lang="en-GB" altLang="en-GB" sz="1100" u="sng" dirty="0">
                          <a:latin typeface="Comic Sans MS" panose="030F0902030302020204" pitchFamily="66" charset="0"/>
                        </a:rPr>
                        <a:t>Key Facts</a:t>
                      </a:r>
                    </a:p>
                  </a:txBody>
                  <a:tcPr marL="74295" marR="74295" marT="37148" marB="37148"/>
                </a:tc>
                <a:tc hMerge="1">
                  <a:txBody>
                    <a:bodyPr/>
                    <a:lstStyle/>
                    <a:p>
                      <a:pPr algn="ctr"/>
                      <a:endParaRPr lang="en-GB" altLang="en-GB" dirty="0"/>
                    </a:p>
                  </a:txBody>
                  <a:tcPr marL="74295" marR="74295" marT="37148" marB="37148"/>
                </a:tc>
                <a:extLst>
                  <a:ext uri="{0D108BD9-81ED-4DB2-BD59-A6C34878D82A}">
                    <a16:rowId xmlns:a16="http://schemas.microsoft.com/office/drawing/2014/main" val="10000"/>
                  </a:ext>
                </a:extLst>
              </a:tr>
              <a:tr h="366208">
                <a:tc>
                  <a:txBody>
                    <a:bodyPr/>
                    <a:lstStyle/>
                    <a:p>
                      <a:r>
                        <a:rPr lang="en-GB" altLang="en-GB" sz="900" b="1" dirty="0">
                          <a:latin typeface="Comic Sans MS" panose="030F0902030302020204" pitchFamily="66" charset="0"/>
                        </a:rPr>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Food enters the body through the mouth. Digestion starts when the teeth start to break the food down. </a:t>
                      </a:r>
                    </a:p>
                  </a:txBody>
                  <a:tcPr marL="68580" marR="68580" marT="0" marB="0"/>
                </a:tc>
                <a:extLst>
                  <a:ext uri="{0D108BD9-81ED-4DB2-BD59-A6C34878D82A}">
                    <a16:rowId xmlns:a16="http://schemas.microsoft.com/office/drawing/2014/main" val="10001"/>
                  </a:ext>
                </a:extLst>
              </a:tr>
              <a:tr h="575823">
                <a:tc>
                  <a:txBody>
                    <a:bodyPr/>
                    <a:lstStyle/>
                    <a:p>
                      <a:r>
                        <a:rPr lang="en-GB" altLang="en-GB" sz="900" b="1" dirty="0">
                          <a:latin typeface="Comic Sans MS" panose="030F0902030302020204" pitchFamily="66" charset="0"/>
                        </a:rPr>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Saliva is added and the tongue rolls the food into a ball. The food is swallowed and passes down the oesophagus to the stomach. Here the food is broken down further by being churned around and other chemicals are added. </a:t>
                      </a:r>
                    </a:p>
                  </a:txBody>
                  <a:tcPr marL="68580" marR="68580" marT="0" marB="0"/>
                </a:tc>
                <a:extLst>
                  <a:ext uri="{0D108BD9-81ED-4DB2-BD59-A6C34878D82A}">
                    <a16:rowId xmlns:a16="http://schemas.microsoft.com/office/drawing/2014/main" val="10002"/>
                  </a:ext>
                </a:extLst>
              </a:tr>
              <a:tr h="618424">
                <a:tc>
                  <a:txBody>
                    <a:bodyPr/>
                    <a:lstStyle/>
                    <a:p>
                      <a:r>
                        <a:rPr lang="en-GB" altLang="en-GB" sz="900" b="1" dirty="0">
                          <a:latin typeface="Comic Sans MS" panose="030F0902030302020204" pitchFamily="66" charset="0"/>
                        </a:rPr>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The food passes into the small intestine. Here nutrients are removed from the food and leave the digestive system to be used elsewhere in the body. The rest of the food then passes into the large intestine. </a:t>
                      </a:r>
                    </a:p>
                  </a:txBody>
                  <a:tcPr marL="68580" marR="68580" marT="0" marB="0"/>
                </a:tc>
                <a:extLst>
                  <a:ext uri="{0D108BD9-81ED-4DB2-BD59-A6C34878D82A}">
                    <a16:rowId xmlns:a16="http://schemas.microsoft.com/office/drawing/2014/main" val="2407509847"/>
                  </a:ext>
                </a:extLst>
              </a:tr>
              <a:tr h="391860">
                <a:tc>
                  <a:txBody>
                    <a:bodyPr/>
                    <a:lstStyle/>
                    <a:p>
                      <a:r>
                        <a:rPr lang="en-GB" altLang="en-GB" sz="900" b="1" dirty="0">
                          <a:latin typeface="Comic Sans MS" panose="030F0902030302020204" pitchFamily="66" charset="0"/>
                        </a:rPr>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Here the water is removed for use elsewhere in the body. What is left is then stored in the rectum until it leaves the body through the anus when you go to the toilet. </a:t>
                      </a:r>
                    </a:p>
                  </a:txBody>
                  <a:tcPr marL="68580" marR="68580" marT="0" marB="0"/>
                </a:tc>
                <a:extLst>
                  <a:ext uri="{0D108BD9-81ED-4DB2-BD59-A6C34878D82A}">
                    <a16:rowId xmlns:a16="http://schemas.microsoft.com/office/drawing/2014/main" val="10003"/>
                  </a:ext>
                </a:extLst>
              </a:tr>
              <a:tr h="443101">
                <a:tc>
                  <a:txBody>
                    <a:bodyPr/>
                    <a:lstStyle/>
                    <a:p>
                      <a:r>
                        <a:rPr lang="en-GB" altLang="en-GB" sz="900" b="1" dirty="0">
                          <a:latin typeface="Comic Sans MS" panose="030F0902030302020204" pitchFamily="66" charset="0"/>
                        </a:rPr>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Humans have four types of teeth: </a:t>
                      </a:r>
                      <a:r>
                        <a:rPr lang="en-GB" sz="900" b="1" dirty="0">
                          <a:effectLst/>
                          <a:highlight>
                            <a:srgbClr val="FFFF00"/>
                          </a:highlight>
                          <a:latin typeface="Comic Sans MS" panose="030F0902030302020204" pitchFamily="66" charset="0"/>
                        </a:rPr>
                        <a:t>incisors</a:t>
                      </a:r>
                      <a:r>
                        <a:rPr lang="en-GB" sz="900" dirty="0">
                          <a:effectLst/>
                          <a:latin typeface="Comic Sans MS" panose="030F0902030302020204" pitchFamily="66" charset="0"/>
                        </a:rPr>
                        <a:t> for cutting; </a:t>
                      </a:r>
                      <a:r>
                        <a:rPr lang="en-GB" sz="900" b="1" dirty="0">
                          <a:effectLst/>
                          <a:highlight>
                            <a:srgbClr val="FFFF00"/>
                          </a:highlight>
                          <a:latin typeface="Comic Sans MS" panose="030F0902030302020204" pitchFamily="66" charset="0"/>
                        </a:rPr>
                        <a:t>canines</a:t>
                      </a:r>
                      <a:r>
                        <a:rPr lang="en-GB" sz="900" dirty="0">
                          <a:effectLst/>
                          <a:latin typeface="Comic Sans MS" panose="030F0902030302020204" pitchFamily="66" charset="0"/>
                        </a:rPr>
                        <a:t> for tearing; and </a:t>
                      </a:r>
                      <a:r>
                        <a:rPr lang="en-GB" sz="900" b="1" dirty="0">
                          <a:effectLst/>
                          <a:highlight>
                            <a:srgbClr val="FFFF00"/>
                          </a:highlight>
                          <a:latin typeface="Comic Sans MS" panose="030F0902030302020204" pitchFamily="66" charset="0"/>
                        </a:rPr>
                        <a:t>molars</a:t>
                      </a:r>
                      <a:r>
                        <a:rPr lang="en-GB" sz="900" dirty="0">
                          <a:effectLst/>
                          <a:latin typeface="Comic Sans MS" panose="030F0902030302020204" pitchFamily="66" charset="0"/>
                        </a:rPr>
                        <a:t> and </a:t>
                      </a:r>
                      <a:r>
                        <a:rPr lang="en-GB" sz="900" b="1" dirty="0">
                          <a:effectLst/>
                          <a:highlight>
                            <a:srgbClr val="FFFF00"/>
                          </a:highlight>
                          <a:latin typeface="Comic Sans MS" panose="030F0902030302020204" pitchFamily="66" charset="0"/>
                        </a:rPr>
                        <a:t>premolars</a:t>
                      </a:r>
                      <a:r>
                        <a:rPr lang="en-GB" sz="900" dirty="0">
                          <a:effectLst/>
                          <a:latin typeface="Comic Sans MS" panose="030F0902030302020204" pitchFamily="66" charset="0"/>
                        </a:rPr>
                        <a:t> for grinding (chewing). </a:t>
                      </a:r>
                    </a:p>
                  </a:txBody>
                  <a:tcPr marL="68580" marR="68580" marT="0" marB="0"/>
                </a:tc>
                <a:extLst>
                  <a:ext uri="{0D108BD9-81ED-4DB2-BD59-A6C34878D82A}">
                    <a16:rowId xmlns:a16="http://schemas.microsoft.com/office/drawing/2014/main" val="10004"/>
                  </a:ext>
                </a:extLst>
              </a:tr>
              <a:tr h="379690">
                <a:tc>
                  <a:txBody>
                    <a:bodyPr/>
                    <a:lstStyle/>
                    <a:p>
                      <a:r>
                        <a:rPr lang="en-GB" altLang="en-GB" sz="900" b="1" dirty="0">
                          <a:latin typeface="Comic Sans MS" panose="030F0902030302020204" pitchFamily="66" charset="0"/>
                        </a:rPr>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Living things can be classified as producers, predators and prey according to their place in the food chain. </a:t>
                      </a:r>
                    </a:p>
                  </a:txBody>
                  <a:tcPr marL="68580" marR="68580" marT="0" marB="0"/>
                </a:tc>
                <a:extLst>
                  <a:ext uri="{0D108BD9-81ED-4DB2-BD59-A6C34878D82A}">
                    <a16:rowId xmlns:a16="http://schemas.microsoft.com/office/drawing/2014/main" val="10005"/>
                  </a:ext>
                </a:extLst>
              </a:tr>
              <a:tr h="531558">
                <a:tc>
                  <a:txBody>
                    <a:bodyPr/>
                    <a:lstStyle/>
                    <a:p>
                      <a:r>
                        <a:rPr lang="en-GB" altLang="en-GB" sz="900" b="1" dirty="0">
                          <a:latin typeface="Comic Sans MS" panose="030F0902030302020204" pitchFamily="66" charset="0"/>
                        </a:rPr>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Food chains are the connections between producers, prey and predators. All the living things in a food chain rely on each other. </a:t>
                      </a:r>
                    </a:p>
                  </a:txBody>
                  <a:tcPr marL="68580" marR="68580" marT="0" marB="0"/>
                </a:tc>
                <a:extLst>
                  <a:ext uri="{0D108BD9-81ED-4DB2-BD59-A6C34878D82A}">
                    <a16:rowId xmlns:a16="http://schemas.microsoft.com/office/drawing/2014/main" val="10006"/>
                  </a:ext>
                </a:extLst>
              </a:tr>
              <a:tr h="233339">
                <a:tc>
                  <a:txBody>
                    <a:bodyPr/>
                    <a:lstStyle/>
                    <a:p>
                      <a:r>
                        <a:rPr lang="en-GB" altLang="en-GB" sz="900" b="1" dirty="0">
                          <a:latin typeface="Comic Sans MS" panose="030F0902030302020204" pitchFamily="66" charset="0"/>
                        </a:rPr>
                        <a:t>8</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A food chain describes how different organisms eat each other, starting out with a plant and ending with an animal.</a:t>
                      </a:r>
                      <a:endParaRPr lang="en-GB" sz="900" dirty="0">
                        <a:latin typeface="Comic Sans MS" panose="030F0902030302020204" pitchFamily="66" charset="0"/>
                      </a:endParaRPr>
                    </a:p>
                  </a:txBody>
                  <a:tcPr marL="68580" marR="68580" marT="0" marB="0"/>
                </a:tc>
                <a:extLst>
                  <a:ext uri="{0D108BD9-81ED-4DB2-BD59-A6C34878D82A}">
                    <a16:rowId xmlns:a16="http://schemas.microsoft.com/office/drawing/2014/main" val="10007"/>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311809946"/>
              </p:ext>
            </p:extLst>
          </p:nvPr>
        </p:nvGraphicFramePr>
        <p:xfrm>
          <a:off x="6882486" y="399596"/>
          <a:ext cx="2964608" cy="257176"/>
        </p:xfrm>
        <a:graphic>
          <a:graphicData uri="http://schemas.openxmlformats.org/drawingml/2006/table">
            <a:tbl>
              <a:tblPr firstRow="1" bandRow="1">
                <a:tableStyleId>{F5AB1C69-6EDB-4FF4-983F-18BD219EF322}</a:tableStyleId>
              </a:tblPr>
              <a:tblGrid>
                <a:gridCol w="2964608">
                  <a:extLst>
                    <a:ext uri="{9D8B030D-6E8A-4147-A177-3AD203B41FA5}">
                      <a16:colId xmlns:a16="http://schemas.microsoft.com/office/drawing/2014/main" val="3034729171"/>
                    </a:ext>
                  </a:extLst>
                </a:gridCol>
              </a:tblGrid>
              <a:tr h="136545">
                <a:tc>
                  <a:txBody>
                    <a:bodyPr/>
                    <a:lstStyle/>
                    <a:p>
                      <a:pPr algn="ctr"/>
                      <a:r>
                        <a:rPr lang="en-US" sz="1200" u="sng" dirty="0">
                          <a:latin typeface="Comic Sans MS" panose="030F0902030302020204" pitchFamily="66" charset="0"/>
                        </a:rPr>
                        <a:t>Diagrams/Pictures </a:t>
                      </a:r>
                    </a:p>
                  </a:txBody>
                  <a:tcPr marL="74295" marR="74295" marT="37148" marB="37148"/>
                </a:tc>
                <a:extLst>
                  <a:ext uri="{0D108BD9-81ED-4DB2-BD59-A6C34878D82A}">
                    <a16:rowId xmlns:a16="http://schemas.microsoft.com/office/drawing/2014/main" val="2106910169"/>
                  </a:ext>
                </a:extLst>
              </a:tr>
            </a:tbl>
          </a:graphicData>
        </a:graphic>
      </p:graphicFrame>
      <p:pic>
        <p:nvPicPr>
          <p:cNvPr id="11" name="Picture 10">
            <a:extLst>
              <a:ext uri="{FF2B5EF4-FFF2-40B4-BE49-F238E27FC236}">
                <a16:creationId xmlns:a16="http://schemas.microsoft.com/office/drawing/2014/main" id="{5C44CE74-DB75-354A-BF74-DD8775D2E1E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325" y="17448"/>
            <a:ext cx="300192" cy="279086"/>
          </a:xfrm>
          <a:prstGeom prst="rect">
            <a:avLst/>
          </a:prstGeom>
          <a:noFill/>
        </p:spPr>
      </p:pic>
      <p:pic>
        <p:nvPicPr>
          <p:cNvPr id="13" name="Picture 12">
            <a:extLst>
              <a:ext uri="{FF2B5EF4-FFF2-40B4-BE49-F238E27FC236}">
                <a16:creationId xmlns:a16="http://schemas.microsoft.com/office/drawing/2014/main" id="{0762EE14-7526-FA40-A94F-22364B2AE35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546902" y="6366"/>
            <a:ext cx="300192" cy="279086"/>
          </a:xfrm>
          <a:prstGeom prst="rect">
            <a:avLst/>
          </a:prstGeom>
          <a:noFill/>
        </p:spPr>
      </p:pic>
      <p:graphicFrame>
        <p:nvGraphicFramePr>
          <p:cNvPr id="14" name="Table 13">
            <a:extLst>
              <a:ext uri="{FF2B5EF4-FFF2-40B4-BE49-F238E27FC236}">
                <a16:creationId xmlns:a16="http://schemas.microsoft.com/office/drawing/2014/main" id="{3E7385D7-1107-4B4A-8289-F40B959E3E3E}"/>
              </a:ext>
            </a:extLst>
          </p:cNvPr>
          <p:cNvGraphicFramePr>
            <a:graphicFrameLocks noGrp="1"/>
          </p:cNvGraphicFramePr>
          <p:nvPr>
            <p:extLst>
              <p:ext uri="{D42A27DB-BD31-4B8C-83A1-F6EECF244321}">
                <p14:modId xmlns:p14="http://schemas.microsoft.com/office/powerpoint/2010/main" val="2470872335"/>
              </p:ext>
            </p:extLst>
          </p:nvPr>
        </p:nvGraphicFramePr>
        <p:xfrm>
          <a:off x="3362154" y="4612952"/>
          <a:ext cx="3082755" cy="2221232"/>
        </p:xfrm>
        <a:graphic>
          <a:graphicData uri="http://schemas.openxmlformats.org/drawingml/2006/table">
            <a:tbl>
              <a:tblPr firstRow="1" bandRow="1">
                <a:tableStyleId>{21E4AEA4-8DFA-4A89-87EB-49C32662AFE0}</a:tableStyleId>
              </a:tblPr>
              <a:tblGrid>
                <a:gridCol w="3082755">
                  <a:extLst>
                    <a:ext uri="{9D8B030D-6E8A-4147-A177-3AD203B41FA5}">
                      <a16:colId xmlns:a16="http://schemas.microsoft.com/office/drawing/2014/main" val="20000"/>
                    </a:ext>
                  </a:extLst>
                </a:gridCol>
              </a:tblGrid>
              <a:tr h="219754">
                <a:tc>
                  <a:txBody>
                    <a:bodyPr/>
                    <a:lstStyle/>
                    <a:p>
                      <a:pPr algn="ctr"/>
                      <a:r>
                        <a:rPr lang="en-GB" altLang="en-GB" sz="1000" u="sng" dirty="0">
                          <a:latin typeface="Comic Sans MS" panose="030F0902030302020204" pitchFamily="66" charset="0"/>
                        </a:rPr>
                        <a:t>What should I already know?</a:t>
                      </a:r>
                    </a:p>
                  </a:txBody>
                  <a:tcPr marL="74295" marR="74295" marT="37148" marB="37148"/>
                </a:tc>
                <a:extLst>
                  <a:ext uri="{0D108BD9-81ED-4DB2-BD59-A6C34878D82A}">
                    <a16:rowId xmlns:a16="http://schemas.microsoft.com/office/drawing/2014/main" val="10000"/>
                  </a:ext>
                </a:extLst>
              </a:tr>
              <a:tr h="1656657">
                <a:tc>
                  <a:txBody>
                    <a:bodyPr/>
                    <a:lstStyle/>
                    <a:p>
                      <a:pPr marL="171450" indent="-171450">
                        <a:buFont typeface="Arial" panose="020B0604020202020204" pitchFamily="34" charset="0"/>
                        <a:buChar char="•"/>
                      </a:pPr>
                      <a:r>
                        <a:rPr lang="en-GB" altLang="en-GB" sz="900" b="0" dirty="0">
                          <a:latin typeface="Comic Sans MS" panose="030F0902030302020204" pitchFamily="66" charset="0"/>
                        </a:rPr>
                        <a:t>Identify and name a variety of common animals that are carnivores, herbivores and omnivores. (Y1 - Animals, including humans) </a:t>
                      </a:r>
                    </a:p>
                    <a:p>
                      <a:pPr marL="171450" indent="-171450">
                        <a:buFont typeface="Arial" panose="020B0604020202020204" pitchFamily="34" charset="0"/>
                        <a:buChar char="•"/>
                      </a:pPr>
                      <a:r>
                        <a:rPr lang="en-GB" altLang="en-GB" sz="900" b="0" dirty="0">
                          <a:latin typeface="Comic Sans MS" panose="030F0902030302020204" pitchFamily="66" charset="0"/>
                        </a:rPr>
                        <a:t>Find out about and describe the basic needs of animals, including humans, for survival (water, food and air). (Y2 - Animals, including humans) </a:t>
                      </a:r>
                    </a:p>
                    <a:p>
                      <a:pPr marL="171450" indent="-171450">
                        <a:buFont typeface="Arial" panose="020B0604020202020204" pitchFamily="34" charset="0"/>
                        <a:buChar char="•"/>
                      </a:pPr>
                      <a:r>
                        <a:rPr lang="en-GB" altLang="en-GB" sz="900" b="0" dirty="0">
                          <a:latin typeface="Comic Sans MS" panose="030F0902030302020204" pitchFamily="66" charset="0"/>
                        </a:rPr>
                        <a:t>Describe the importance for humans of exercise, eating the right amounts of different types of food, and hygiene. (Y2 - Animals, including humans) </a:t>
                      </a:r>
                    </a:p>
                    <a:p>
                      <a:pPr marL="171450" indent="-171450">
                        <a:buFont typeface="Arial" panose="020B0604020202020204" pitchFamily="34" charset="0"/>
                        <a:buChar char="•"/>
                      </a:pPr>
                      <a:r>
                        <a:rPr lang="en-GB" altLang="en-GB" sz="900" b="0" dirty="0">
                          <a:latin typeface="Comic Sans MS" panose="030F0902030302020204" pitchFamily="66" charset="0"/>
                        </a:rPr>
                        <a:t>Identify that animals, including humans, need the right types and amount of nutrition, and that they cannot make their own food; they get nutrition from what they eat. (Y3 - Animals, including humans)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A08A80CA-87D7-40E3-AD9D-6BB655CBD30A}"/>
              </a:ext>
            </a:extLst>
          </p:cNvPr>
          <p:cNvGraphicFramePr>
            <a:graphicFrameLocks noGrp="1"/>
          </p:cNvGraphicFramePr>
          <p:nvPr>
            <p:extLst>
              <p:ext uri="{D42A27DB-BD31-4B8C-83A1-F6EECF244321}">
                <p14:modId xmlns:p14="http://schemas.microsoft.com/office/powerpoint/2010/main" val="353432320"/>
              </p:ext>
            </p:extLst>
          </p:nvPr>
        </p:nvGraphicFramePr>
        <p:xfrm>
          <a:off x="6465574" y="5281257"/>
          <a:ext cx="2219587" cy="257176"/>
        </p:xfrm>
        <a:graphic>
          <a:graphicData uri="http://schemas.openxmlformats.org/drawingml/2006/table">
            <a:tbl>
              <a:tblPr firstRow="1" bandRow="1">
                <a:tableStyleId>{00A15C55-8517-42AA-B614-E9B94910E393}</a:tableStyleId>
              </a:tblPr>
              <a:tblGrid>
                <a:gridCol w="2219587">
                  <a:extLst>
                    <a:ext uri="{9D8B030D-6E8A-4147-A177-3AD203B41FA5}">
                      <a16:colId xmlns:a16="http://schemas.microsoft.com/office/drawing/2014/main" val="3034729171"/>
                    </a:ext>
                  </a:extLst>
                </a:gridCol>
              </a:tblGrid>
              <a:tr h="136545">
                <a:tc>
                  <a:txBody>
                    <a:bodyPr/>
                    <a:lstStyle/>
                    <a:p>
                      <a:pPr algn="ctr"/>
                      <a:r>
                        <a:rPr lang="en-US" sz="1200" u="sng" dirty="0">
                          <a:latin typeface="Comic Sans MS" panose="030F0702030302020204" pitchFamily="66" charset="0"/>
                        </a:rPr>
                        <a:t>Scientist </a:t>
                      </a:r>
                    </a:p>
                  </a:txBody>
                  <a:tcPr marL="74295" marR="74295" marT="37148" marB="37148"/>
                </a:tc>
                <a:extLst>
                  <a:ext uri="{0D108BD9-81ED-4DB2-BD59-A6C34878D82A}">
                    <a16:rowId xmlns:a16="http://schemas.microsoft.com/office/drawing/2014/main" val="2106910169"/>
                  </a:ext>
                </a:extLst>
              </a:tr>
            </a:tbl>
          </a:graphicData>
        </a:graphic>
      </p:graphicFrame>
      <p:graphicFrame>
        <p:nvGraphicFramePr>
          <p:cNvPr id="28" name="Table 27">
            <a:extLst>
              <a:ext uri="{FF2B5EF4-FFF2-40B4-BE49-F238E27FC236}">
                <a16:creationId xmlns:a16="http://schemas.microsoft.com/office/drawing/2014/main" id="{0288B403-10ED-8A46-8B0D-2A613AF0EC46}"/>
              </a:ext>
            </a:extLst>
          </p:cNvPr>
          <p:cNvGraphicFramePr>
            <a:graphicFrameLocks noGrp="1"/>
          </p:cNvGraphicFramePr>
          <p:nvPr>
            <p:extLst>
              <p:ext uri="{D42A27DB-BD31-4B8C-83A1-F6EECF244321}">
                <p14:modId xmlns:p14="http://schemas.microsoft.com/office/powerpoint/2010/main" val="2874569887"/>
              </p:ext>
            </p:extLst>
          </p:nvPr>
        </p:nvGraphicFramePr>
        <p:xfrm>
          <a:off x="6465229" y="5576426"/>
          <a:ext cx="2219932" cy="1224093"/>
        </p:xfrm>
        <a:graphic>
          <a:graphicData uri="http://schemas.openxmlformats.org/drawingml/2006/table">
            <a:tbl>
              <a:tblPr firstRow="1" bandRow="1">
                <a:tableStyleId>{F5AB1C69-6EDB-4FF4-983F-18BD219EF322}</a:tableStyleId>
              </a:tblPr>
              <a:tblGrid>
                <a:gridCol w="2219932">
                  <a:extLst>
                    <a:ext uri="{9D8B030D-6E8A-4147-A177-3AD203B41FA5}">
                      <a16:colId xmlns:a16="http://schemas.microsoft.com/office/drawing/2014/main" val="3034729171"/>
                    </a:ext>
                  </a:extLst>
                </a:gridCol>
              </a:tblGrid>
              <a:tr h="1224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u="none" dirty="0">
                          <a:solidFill>
                            <a:schemeClr val="tx1"/>
                          </a:solidFill>
                          <a:latin typeface="Comic Sans MS" panose="030F0902030302020204" pitchFamily="66" charset="0"/>
                        </a:rPr>
                        <a:t>Ivan Pavlov (1849-1936) Ivan Pavlov worked to discover the secrets of the digestive system. He also studied what signals physical reactions, such as the production of saliva through his famous Pavlov’s dog experiments.</a:t>
                      </a:r>
                    </a:p>
                  </a:txBody>
                  <a:tcPr marL="74295" marR="74295" marT="37148" marB="37148">
                    <a:solidFill>
                      <a:schemeClr val="accent4">
                        <a:lumMod val="20000"/>
                        <a:lumOff val="80000"/>
                      </a:schemeClr>
                    </a:solidFill>
                  </a:tcPr>
                </a:tc>
                <a:extLst>
                  <a:ext uri="{0D108BD9-81ED-4DB2-BD59-A6C34878D82A}">
                    <a16:rowId xmlns:a16="http://schemas.microsoft.com/office/drawing/2014/main" val="2106910169"/>
                  </a:ext>
                </a:extLst>
              </a:tr>
            </a:tbl>
          </a:graphicData>
        </a:graphic>
      </p:graphicFrame>
      <p:pic>
        <p:nvPicPr>
          <p:cNvPr id="1026" name="Picture 2" descr="Ivan Pavlov - Wikipedia">
            <a:extLst>
              <a:ext uri="{FF2B5EF4-FFF2-40B4-BE49-F238E27FC236}">
                <a16:creationId xmlns:a16="http://schemas.microsoft.com/office/drawing/2014/main" id="{3915C801-DA7F-D045-99A5-181E6E4FE4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3106" y="5259991"/>
            <a:ext cx="1099863" cy="152007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Diagram&#10;&#10;Description automatically generated">
            <a:extLst>
              <a:ext uri="{FF2B5EF4-FFF2-40B4-BE49-F238E27FC236}">
                <a16:creationId xmlns:a16="http://schemas.microsoft.com/office/drawing/2014/main" id="{B751191F-C69B-6D4B-9225-943EDFCD45FF}"/>
              </a:ext>
            </a:extLst>
          </p:cNvPr>
          <p:cNvPicPr>
            <a:picLocks noChangeAspect="1"/>
          </p:cNvPicPr>
          <p:nvPr/>
        </p:nvPicPr>
        <p:blipFill>
          <a:blip r:embed="rId5"/>
          <a:stretch>
            <a:fillRect/>
          </a:stretch>
        </p:blipFill>
        <p:spPr>
          <a:xfrm>
            <a:off x="6927105" y="695444"/>
            <a:ext cx="2709915" cy="2502479"/>
          </a:xfrm>
          <a:prstGeom prst="rect">
            <a:avLst/>
          </a:prstGeom>
        </p:spPr>
      </p:pic>
      <p:pic>
        <p:nvPicPr>
          <p:cNvPr id="17" name="Picture 16" descr="Diagram&#10;&#10;Description automatically generated">
            <a:extLst>
              <a:ext uri="{FF2B5EF4-FFF2-40B4-BE49-F238E27FC236}">
                <a16:creationId xmlns:a16="http://schemas.microsoft.com/office/drawing/2014/main" id="{07283D46-BFD2-DE43-A5BE-C8B693263F58}"/>
              </a:ext>
            </a:extLst>
          </p:cNvPr>
          <p:cNvPicPr>
            <a:picLocks noChangeAspect="1"/>
          </p:cNvPicPr>
          <p:nvPr/>
        </p:nvPicPr>
        <p:blipFill>
          <a:blip r:embed="rId6"/>
          <a:stretch>
            <a:fillRect/>
          </a:stretch>
        </p:blipFill>
        <p:spPr>
          <a:xfrm>
            <a:off x="7362886" y="3197924"/>
            <a:ext cx="2041117" cy="1271957"/>
          </a:xfrm>
          <a:prstGeom prst="rect">
            <a:avLst/>
          </a:prstGeom>
        </p:spPr>
      </p:pic>
      <p:pic>
        <p:nvPicPr>
          <p:cNvPr id="19" name="Picture 18" descr="Diagram&#10;&#10;Description automatically generated">
            <a:extLst>
              <a:ext uri="{FF2B5EF4-FFF2-40B4-BE49-F238E27FC236}">
                <a16:creationId xmlns:a16="http://schemas.microsoft.com/office/drawing/2014/main" id="{81984DFB-D29F-8D47-AF1C-BABAF05CF510}"/>
              </a:ext>
            </a:extLst>
          </p:cNvPr>
          <p:cNvPicPr>
            <a:picLocks noChangeAspect="1"/>
          </p:cNvPicPr>
          <p:nvPr/>
        </p:nvPicPr>
        <p:blipFill>
          <a:blip r:embed="rId7"/>
          <a:stretch>
            <a:fillRect/>
          </a:stretch>
        </p:blipFill>
        <p:spPr>
          <a:xfrm>
            <a:off x="6564997" y="4565534"/>
            <a:ext cx="3255699" cy="651875"/>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6200</TotalTime>
  <Words>695</Words>
  <Application>Microsoft Macintosh PowerPoint</Application>
  <PresentationFormat>A4 Paper (210x297 mm)</PresentationFormat>
  <Paragraphs>79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Science Knowledge Organiser – Animals and Humans - Year 4 - Summer 2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322</cp:revision>
  <cp:lastPrinted>2021-09-06T12:20:28Z</cp:lastPrinted>
  <dcterms:created xsi:type="dcterms:W3CDTF">2017-10-15T20:56:30Z</dcterms:created>
  <dcterms:modified xsi:type="dcterms:W3CDTF">2025-06-15T09:52:25Z</dcterms:modified>
</cp:coreProperties>
</file>