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27" autoAdjust="0"/>
    <p:restoredTop sz="94588"/>
  </p:normalViewPr>
  <p:slideViewPr>
    <p:cSldViewPr snapToGrid="0" snapToObjects="1">
      <p:cViewPr varScale="1">
        <p:scale>
          <a:sx n="108" d="100"/>
          <a:sy n="108" d="100"/>
        </p:scale>
        <p:origin x="1398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2666" y="-24059"/>
            <a:ext cx="8267357" cy="335671"/>
          </a:xfrm>
        </p:spPr>
        <p:txBody>
          <a:bodyPr numCol="1">
            <a:noAutofit/>
          </a:bodyPr>
          <a:lstStyle/>
          <a:p>
            <a:r>
              <a:rPr lang="en-US" sz="1400" b="1" u="sng" dirty="0">
                <a:latin typeface="Comic Sans MS" panose="030F0902030302020204" pitchFamily="66" charset="0"/>
              </a:rPr>
              <a:t>Science Knowledge Organiser – Living Things and their Habitats - Year </a:t>
            </a:r>
            <a:r>
              <a:rPr lang="en-US" sz="1400" b="1" u="sng">
                <a:latin typeface="Comic Sans MS" panose="030F0902030302020204" pitchFamily="66" charset="0"/>
              </a:rPr>
              <a:t>4 – Autumn 1 </a:t>
            </a:r>
            <a:endParaRPr lang="en-US" sz="14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515635"/>
              </p:ext>
            </p:extLst>
          </p:nvPr>
        </p:nvGraphicFramePr>
        <p:xfrm>
          <a:off x="62324" y="380335"/>
          <a:ext cx="3164578" cy="62811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21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13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5286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u="sng" dirty="0">
                          <a:latin typeface="Comic Sans MS" panose="030F0902030302020204" pitchFamily="66" charset="0"/>
                        </a:rPr>
                        <a:t>Key Vocabulary and Definitions 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471">
                <a:tc>
                  <a:txBody>
                    <a:bodyPr/>
                    <a:lstStyle/>
                    <a:p>
                      <a:r>
                        <a:rPr lang="en-US" sz="920" b="1" dirty="0">
                          <a:latin typeface="Comic Sans MS" panose="030F0902030302020204" pitchFamily="66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20" b="1" u="sng" dirty="0">
                          <a:latin typeface="Comic Sans MS" panose="030F0902030302020204" pitchFamily="66" charset="0"/>
                        </a:rPr>
                        <a:t>Organisms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20" dirty="0">
                          <a:effectLst/>
                          <a:latin typeface="Comic Sans MS" panose="030F0902030302020204" pitchFamily="66" charset="0"/>
                        </a:rPr>
                        <a:t>This is another word that can be used to mean ‘living things’.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471">
                <a:tc>
                  <a:txBody>
                    <a:bodyPr/>
                    <a:lstStyle/>
                    <a:p>
                      <a:r>
                        <a:rPr lang="en-US" sz="920" b="1" dirty="0">
                          <a:latin typeface="Comic Sans MS" panose="030F0902030302020204" pitchFamily="66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20" b="1" u="sng" dirty="0">
                          <a:latin typeface="Comic Sans MS" panose="030F0902030302020204" pitchFamily="66" charset="0"/>
                        </a:rPr>
                        <a:t>Life Processes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20" dirty="0">
                          <a:effectLst/>
                          <a:latin typeface="Comic Sans MS" panose="030F0902030302020204" pitchFamily="66" charset="0"/>
                        </a:rPr>
                        <a:t>The things living things do to stay alive.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901549976"/>
                  </a:ext>
                </a:extLst>
              </a:tr>
              <a:tr h="663775">
                <a:tc>
                  <a:txBody>
                    <a:bodyPr/>
                    <a:lstStyle/>
                    <a:p>
                      <a:r>
                        <a:rPr lang="en-US" sz="920" b="1" dirty="0">
                          <a:latin typeface="Comic Sans MS" panose="030F0902030302020204" pitchFamily="66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20" b="1" u="sng" dirty="0">
                          <a:latin typeface="Comic Sans MS" panose="030F0902030302020204" pitchFamily="66" charset="0"/>
                        </a:rPr>
                        <a:t>Respiration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20" dirty="0">
                          <a:effectLst/>
                          <a:latin typeface="Comic Sans MS" panose="030F0902030302020204" pitchFamily="66" charset="0"/>
                        </a:rPr>
                        <a:t>A process where plants and animals use oxygen gas from the air to help turn their food into energy.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471">
                <a:tc>
                  <a:txBody>
                    <a:bodyPr/>
                    <a:lstStyle/>
                    <a:p>
                      <a:r>
                        <a:rPr lang="en-US" sz="920" b="1" dirty="0">
                          <a:latin typeface="Comic Sans MS" panose="030F0902030302020204" pitchFamily="66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20" b="1" u="sng" dirty="0">
                          <a:latin typeface="Comic Sans MS" panose="030F0902030302020204" pitchFamily="66" charset="0"/>
                        </a:rPr>
                        <a:t>Sensitivity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20" dirty="0">
                          <a:latin typeface="Comic Sans MS" panose="030F0902030302020204" pitchFamily="66" charset="0"/>
                        </a:rPr>
                        <a:t>The way living things react to changes in their environment.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1471">
                <a:tc>
                  <a:txBody>
                    <a:bodyPr/>
                    <a:lstStyle/>
                    <a:p>
                      <a:r>
                        <a:rPr lang="en-US" sz="920" b="1" dirty="0">
                          <a:latin typeface="Comic Sans MS" panose="030F0902030302020204" pitchFamily="66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20" b="1" u="sng" dirty="0">
                          <a:latin typeface="Comic Sans MS" panose="030F0902030302020204" pitchFamily="66" charset="0"/>
                        </a:rPr>
                        <a:t>Reproduction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20" dirty="0">
                          <a:effectLst/>
                          <a:latin typeface="Comic Sans MS" panose="030F0902030302020204" pitchFamily="66" charset="0"/>
                        </a:rPr>
                        <a:t>The process through which young are produced.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7623">
                <a:tc>
                  <a:txBody>
                    <a:bodyPr/>
                    <a:lstStyle/>
                    <a:p>
                      <a:r>
                        <a:rPr lang="en-US" sz="920" b="1" dirty="0">
                          <a:latin typeface="Comic Sans MS" panose="030F0902030302020204" pitchFamily="66" charset="0"/>
                        </a:rPr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20" b="1" u="sng" dirty="0">
                          <a:latin typeface="Comic Sans MS" panose="030F0902030302020204" pitchFamily="66" charset="0"/>
                        </a:rPr>
                        <a:t>Excretion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20" dirty="0">
                          <a:latin typeface="Comic Sans MS" panose="030F0902030302020204" pitchFamily="66" charset="0"/>
                        </a:rPr>
                        <a:t>The process by which living things get rid of waste products.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63775">
                <a:tc>
                  <a:txBody>
                    <a:bodyPr/>
                    <a:lstStyle/>
                    <a:p>
                      <a:r>
                        <a:rPr lang="en-US" sz="920" b="1" dirty="0">
                          <a:latin typeface="Comic Sans MS" panose="030F0902030302020204" pitchFamily="66" charset="0"/>
                        </a:rPr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20" b="1" u="sng" dirty="0">
                          <a:latin typeface="Comic Sans MS" panose="030F0902030302020204" pitchFamily="66" charset="0"/>
                        </a:rPr>
                        <a:t>Nutrition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20" dirty="0">
                          <a:effectLst/>
                          <a:latin typeface="Comic Sans MS" panose="030F0902030302020204" pitchFamily="66" charset="0"/>
                        </a:rPr>
                        <a:t>The process of obtaining food to provide living things with energy to live and stay healthy.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480223">
                <a:tc>
                  <a:txBody>
                    <a:bodyPr/>
                    <a:lstStyle/>
                    <a:p>
                      <a:r>
                        <a:rPr lang="en-US" sz="920" b="1" dirty="0">
                          <a:latin typeface="Comic Sans MS" panose="030F0902030302020204" pitchFamily="66" charset="0"/>
                        </a:rPr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20" b="1" u="sng" dirty="0">
                          <a:latin typeface="Comic Sans MS" panose="030F0902030302020204" pitchFamily="66" charset="0"/>
                        </a:rPr>
                        <a:t>Classification </a:t>
                      </a:r>
                    </a:p>
                    <a:p>
                      <a:pPr algn="ctr"/>
                      <a:endParaRPr lang="en-GB" sz="92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20" dirty="0">
                          <a:effectLst/>
                          <a:latin typeface="Comic Sans MS" panose="030F0902030302020204" pitchFamily="66" charset="0"/>
                        </a:rPr>
                        <a:t>This is where plants or animals are placed into groups according to their similarities.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853294494"/>
                  </a:ext>
                </a:extLst>
              </a:tr>
              <a:tr h="340488">
                <a:tc>
                  <a:txBody>
                    <a:bodyPr/>
                    <a:lstStyle/>
                    <a:p>
                      <a:r>
                        <a:rPr lang="en-US" sz="920" b="1" dirty="0">
                          <a:latin typeface="Comic Sans MS" panose="030F0902030302020204" pitchFamily="66" charset="0"/>
                        </a:rPr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20" b="1" u="sng" dirty="0">
                          <a:latin typeface="Comic Sans MS" panose="030F0902030302020204" pitchFamily="66" charset="0"/>
                        </a:rPr>
                        <a:t>Vertebrates </a:t>
                      </a:r>
                    </a:p>
                    <a:p>
                      <a:pPr algn="ctr"/>
                      <a:endParaRPr lang="en-GB" sz="92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20" dirty="0">
                          <a:effectLst/>
                          <a:latin typeface="Comic Sans MS" panose="030F0902030302020204" pitchFamily="66" charset="0"/>
                        </a:rPr>
                        <a:t>Animals with a backbone.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2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415581480"/>
                  </a:ext>
                </a:extLst>
              </a:tr>
              <a:tr h="344631">
                <a:tc>
                  <a:txBody>
                    <a:bodyPr/>
                    <a:lstStyle/>
                    <a:p>
                      <a:r>
                        <a:rPr lang="en-US" sz="920" b="1" dirty="0">
                          <a:latin typeface="Comic Sans MS" panose="030F0902030302020204" pitchFamily="66" charset="0"/>
                        </a:rPr>
                        <a:t>10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20" b="1" u="sng" dirty="0">
                          <a:latin typeface="Comic Sans MS" panose="030F0902030302020204" pitchFamily="66" charset="0"/>
                        </a:rPr>
                        <a:t>Invertebrates </a:t>
                      </a:r>
                    </a:p>
                    <a:p>
                      <a:pPr algn="ctr"/>
                      <a:endParaRPr lang="en-GB" sz="92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20" dirty="0">
                          <a:effectLst/>
                          <a:latin typeface="Comic Sans MS" panose="030F0902030302020204" pitchFamily="66" charset="0"/>
                        </a:rPr>
                        <a:t>Animals without a backbone.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98156259"/>
                  </a:ext>
                </a:extLst>
              </a:tr>
              <a:tr h="615815">
                <a:tc>
                  <a:txBody>
                    <a:bodyPr/>
                    <a:lstStyle/>
                    <a:p>
                      <a:r>
                        <a:rPr lang="en-US" sz="920" b="1" dirty="0">
                          <a:latin typeface="Comic Sans MS" panose="030F0902030302020204" pitchFamily="66" charset="0"/>
                        </a:rPr>
                        <a:t>11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20" b="1" u="sng" dirty="0">
                          <a:latin typeface="Comic Sans MS" panose="030F0902030302020204" pitchFamily="66" charset="0"/>
                        </a:rPr>
                        <a:t>Specimen </a:t>
                      </a:r>
                    </a:p>
                    <a:p>
                      <a:pPr algn="ctr"/>
                      <a:endParaRPr lang="en-GB" sz="92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20" dirty="0">
                          <a:effectLst/>
                          <a:latin typeface="Comic Sans MS" panose="030F0902030302020204" pitchFamily="66" charset="0"/>
                        </a:rPr>
                        <a:t>A particular plant or animal that scientists study to find out about its species.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2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102891320"/>
                  </a:ext>
                </a:extLst>
              </a:tr>
              <a:tr h="455581">
                <a:tc>
                  <a:txBody>
                    <a:bodyPr/>
                    <a:lstStyle/>
                    <a:p>
                      <a:r>
                        <a:rPr lang="en-US" sz="920" b="1" dirty="0">
                          <a:latin typeface="Comic Sans MS" panose="030F0902030302020204" pitchFamily="66" charset="0"/>
                        </a:rPr>
                        <a:t>12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20" b="1" u="sng" dirty="0">
                          <a:latin typeface="Comic Sans MS" panose="030F0902030302020204" pitchFamily="66" charset="0"/>
                        </a:rPr>
                        <a:t>Characteristics </a:t>
                      </a:r>
                    </a:p>
                    <a:p>
                      <a:pPr algn="ctr"/>
                      <a:endParaRPr lang="en-GB" sz="92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20" dirty="0">
                          <a:effectLst/>
                          <a:latin typeface="Comic Sans MS" panose="030F0902030302020204" pitchFamily="66" charset="0"/>
                        </a:rPr>
                        <a:t>The distinguishing features or qualities that are specific to a species.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2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10690633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7282227"/>
              </p:ext>
            </p:extLst>
          </p:nvPr>
        </p:nvGraphicFramePr>
        <p:xfrm>
          <a:off x="3312527" y="366991"/>
          <a:ext cx="3087007" cy="41695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41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2821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252321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200" u="sng" dirty="0">
                          <a:latin typeface="Comic Sans MS" panose="030F0902030302020204" pitchFamily="66" charset="0"/>
                        </a:rPr>
                        <a:t>Key Facts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4311">
                <a:tc>
                  <a:txBody>
                    <a:bodyPr/>
                    <a:lstStyle/>
                    <a:p>
                      <a:r>
                        <a:rPr lang="en-GB" altLang="en-GB" sz="1000" b="1" dirty="0">
                          <a:latin typeface="Comic Sans MS" panose="030F0902030302020204" pitchFamily="66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omic Sans MS" panose="030F0902030302020204" pitchFamily="66" charset="0"/>
                        </a:rPr>
                        <a:t>To stay alive and healthy, all living things need certain conditions that let them carry out the seven life processes.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693">
                <a:tc>
                  <a:txBody>
                    <a:bodyPr/>
                    <a:lstStyle/>
                    <a:p>
                      <a:r>
                        <a:rPr lang="en-GB" altLang="en-GB" sz="1000" b="1" dirty="0">
                          <a:latin typeface="Comic Sans MS" panose="030F0902030302020204" pitchFamily="66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effectLst/>
                          <a:latin typeface="Comic Sans MS" panose="030F0902030302020204" pitchFamily="66" charset="0"/>
                        </a:rPr>
                        <a:t>MRS GREN </a:t>
                      </a:r>
                      <a:r>
                        <a:rPr lang="en-GB" sz="1000" dirty="0">
                          <a:effectLst/>
                          <a:latin typeface="Comic Sans MS" panose="030F0902030302020204" pitchFamily="66" charset="0"/>
                        </a:rPr>
                        <a:t>is a helpful way to remember the seven life processes.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4693">
                <a:tc>
                  <a:txBody>
                    <a:bodyPr/>
                    <a:lstStyle/>
                    <a:p>
                      <a:r>
                        <a:rPr lang="en-GB" altLang="en-GB" sz="1000" b="1" dirty="0">
                          <a:latin typeface="Comic Sans MS" panose="030F0902030302020204" pitchFamily="66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omic Sans MS" panose="030F0902030302020204" pitchFamily="66" charset="0"/>
                        </a:rPr>
                        <a:t>Living things can be grouped (classified) in different ways according to their features.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91860">
                <a:tc>
                  <a:txBody>
                    <a:bodyPr/>
                    <a:lstStyle/>
                    <a:p>
                      <a:r>
                        <a:rPr lang="en-GB" altLang="en-GB" sz="1000" b="1" dirty="0">
                          <a:latin typeface="Comic Sans MS" panose="030F0902030302020204" pitchFamily="66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omic Sans MS" panose="030F0902030302020204" pitchFamily="66" charset="0"/>
                        </a:rPr>
                        <a:t>Classification keys can be used to identify and name living things.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258">
                <a:tc>
                  <a:txBody>
                    <a:bodyPr/>
                    <a:lstStyle/>
                    <a:p>
                      <a:r>
                        <a:rPr lang="en-GB" altLang="en-GB" sz="1000" b="1" dirty="0">
                          <a:latin typeface="Comic Sans MS" panose="030F0902030302020204" pitchFamily="66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omic Sans MS" panose="030F0902030302020204" pitchFamily="66" charset="0"/>
                        </a:rPr>
                        <a:t>Animals can be grouped in lots of different ways based upon their characteristics.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8569">
                <a:tc>
                  <a:txBody>
                    <a:bodyPr/>
                    <a:lstStyle/>
                    <a:p>
                      <a:r>
                        <a:rPr lang="en-GB" altLang="en-GB" sz="1000" b="1" dirty="0">
                          <a:latin typeface="Comic Sans MS" panose="030F0902030302020204" pitchFamily="66" charset="0"/>
                        </a:rPr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effectLst/>
                          <a:latin typeface="Comic Sans MS" panose="030F0902030302020204" pitchFamily="66" charset="0"/>
                        </a:rPr>
                        <a:t>Vertebrates</a:t>
                      </a:r>
                      <a:r>
                        <a:rPr lang="en-GB" sz="1000" dirty="0">
                          <a:effectLst/>
                          <a:latin typeface="Comic Sans MS" panose="030F0902030302020204" pitchFamily="66" charset="0"/>
                        </a:rPr>
                        <a:t> can be separated into five broad groups.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59218">
                <a:tc>
                  <a:txBody>
                    <a:bodyPr/>
                    <a:lstStyle/>
                    <a:p>
                      <a:r>
                        <a:rPr lang="en-GB" altLang="en-GB" sz="1000" b="1" dirty="0">
                          <a:latin typeface="Comic Sans MS" panose="030F0902030302020204" pitchFamily="66" charset="0"/>
                        </a:rPr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Comic Sans MS" panose="030F0902030302020204" pitchFamily="66" charset="0"/>
                        </a:rPr>
                        <a:t>You could sort </a:t>
                      </a:r>
                      <a:r>
                        <a:rPr lang="en-GB" sz="1000" b="1" dirty="0">
                          <a:effectLst/>
                          <a:latin typeface="Comic Sans MS" panose="030F0902030302020204" pitchFamily="66" charset="0"/>
                        </a:rPr>
                        <a:t>invertebrates</a:t>
                      </a:r>
                      <a:r>
                        <a:rPr lang="en-GB" sz="1000" dirty="0">
                          <a:effectLst/>
                          <a:latin typeface="Comic Sans MS" panose="030F0902030302020204" pitchFamily="66" charset="0"/>
                        </a:rPr>
                        <a:t> you might see around school in different ways, such as in this example. The vast majority of living things on the planet are invertebrates.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4151">
                <a:tc>
                  <a:txBody>
                    <a:bodyPr/>
                    <a:lstStyle/>
                    <a:p>
                      <a:r>
                        <a:rPr lang="en-GB" altLang="en-GB" sz="1000" b="1" dirty="0">
                          <a:latin typeface="Comic Sans MS" panose="030F0902030302020204" pitchFamily="66" charset="0"/>
                        </a:rPr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902030302020204" pitchFamily="66" charset="0"/>
                        </a:rPr>
                        <a:t>Plants can be sorted into many different groups. For example flowering and non-flowering plants.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6485628"/>
              </p:ext>
            </p:extLst>
          </p:nvPr>
        </p:nvGraphicFramePr>
        <p:xfrm>
          <a:off x="6469994" y="394817"/>
          <a:ext cx="3308775" cy="2571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30877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136545">
                <a:tc>
                  <a:txBody>
                    <a:bodyPr/>
                    <a:lstStyle/>
                    <a:p>
                      <a:pPr algn="ctr"/>
                      <a:r>
                        <a:rPr lang="en-US" sz="1200" u="sng" dirty="0">
                          <a:latin typeface="Comic Sans MS" panose="030F0902030302020204" pitchFamily="66" charset="0"/>
                        </a:rPr>
                        <a:t>Diagrams/Pictures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5C44CE74-DB75-354A-BF74-DD8775D2E1E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" y="17448"/>
            <a:ext cx="300192" cy="279086"/>
          </a:xfrm>
          <a:prstGeom prst="rect">
            <a:avLst/>
          </a:prstGeom>
          <a:noFill/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762EE14-7526-FA40-A94F-22364B2AE35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6902" y="6366"/>
            <a:ext cx="300192" cy="279086"/>
          </a:xfrm>
          <a:prstGeom prst="rect">
            <a:avLst/>
          </a:prstGeom>
          <a:noFill/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3E7385D7-1107-4B4A-8289-F40B959E3E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676043"/>
              </p:ext>
            </p:extLst>
          </p:nvPr>
        </p:nvGraphicFramePr>
        <p:xfrm>
          <a:off x="3302752" y="4655931"/>
          <a:ext cx="3087008" cy="20901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870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44783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100" u="sng" dirty="0">
                          <a:latin typeface="Comic Sans MS" panose="030F0902030302020204" pitchFamily="66" charset="0"/>
                        </a:rPr>
                        <a:t>What should I already know?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4534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altLang="en-GB" sz="800" b="0" dirty="0">
                          <a:latin typeface="Comic Sans MS" panose="030F0902030302020204" pitchFamily="66" charset="0"/>
                        </a:rPr>
                        <a:t>Identify and name a variety of common wild and garden plants, including deciduous and evergreen trees. (Y1 - Plants)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altLang="en-GB" sz="800" b="0" dirty="0">
                        <a:latin typeface="Comic Sans MS" panose="030F0902030302020204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altLang="en-GB" sz="800" b="0" dirty="0">
                          <a:latin typeface="Comic Sans MS" panose="030F0902030302020204" pitchFamily="66" charset="0"/>
                        </a:rPr>
                        <a:t>Identify and describe the basic structure of a variety of common flowering plants, including trees. (Y1 - Plants)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altLang="en-GB" sz="800" b="0" dirty="0">
                        <a:latin typeface="Comic Sans MS" panose="030F0902030302020204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altLang="en-GB" sz="800" b="0" dirty="0">
                          <a:latin typeface="Comic Sans MS" panose="030F0902030302020204" pitchFamily="66" charset="0"/>
                        </a:rPr>
                        <a:t>Identify and name a variety of common animals including fish, amphibians, reptiles, birds and mammals. (Y1 - Animals including humans)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altLang="en-GB" sz="800" b="0" dirty="0">
                        <a:latin typeface="Comic Sans MS" panose="030F0902030302020204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altLang="en-GB" sz="800" b="0" dirty="0">
                          <a:latin typeface="Comic Sans MS" panose="030F0902030302020204" pitchFamily="66" charset="0"/>
                        </a:rPr>
                        <a:t>Describe and compare the structure of a variety of common animals (fish, amphibians, reptiles, birds and mammals, including pets). (Y1 – Animals, including humans)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A08A80CA-87D7-40E3-AD9D-6BB655CBD3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9446843"/>
              </p:ext>
            </p:extLst>
          </p:nvPr>
        </p:nvGraphicFramePr>
        <p:xfrm>
          <a:off x="6444226" y="4955593"/>
          <a:ext cx="2011004" cy="25717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11004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136545">
                <a:tc>
                  <a:txBody>
                    <a:bodyPr/>
                    <a:lstStyle/>
                    <a:p>
                      <a:pPr algn="ctr"/>
                      <a:r>
                        <a:rPr lang="en-US" sz="1200" u="sng" dirty="0">
                          <a:latin typeface="Comic Sans MS" panose="030F0702030302020204" pitchFamily="66" charset="0"/>
                        </a:rPr>
                        <a:t>Scientist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0288B403-10ED-8A46-8B0D-2A613AF0EC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7786808"/>
              </p:ext>
            </p:extLst>
          </p:nvPr>
        </p:nvGraphicFramePr>
        <p:xfrm>
          <a:off x="6496957" y="5245120"/>
          <a:ext cx="1958274" cy="15697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58274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15697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Carolus Linnaeus was a Swedish naturalist. He created two scientific systems: the system for classifying plants and animals and the system for naming all living things.</a:t>
                      </a:r>
                    </a:p>
                  </a:txBody>
                  <a:tcPr marL="74295" marR="74295" marT="37148" marB="3714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</a:tbl>
          </a:graphicData>
        </a:graphic>
      </p:graphicFrame>
      <p:grpSp>
        <p:nvGrpSpPr>
          <p:cNvPr id="15" name="Group 14">
            <a:extLst>
              <a:ext uri="{FF2B5EF4-FFF2-40B4-BE49-F238E27FC236}">
                <a16:creationId xmlns:a16="http://schemas.microsoft.com/office/drawing/2014/main" id="{E8D2B555-EA01-9843-9A62-F11905F14589}"/>
              </a:ext>
            </a:extLst>
          </p:cNvPr>
          <p:cNvGrpSpPr/>
          <p:nvPr/>
        </p:nvGrpSpPr>
        <p:grpSpPr>
          <a:xfrm>
            <a:off x="6424380" y="651993"/>
            <a:ext cx="3420843" cy="2035459"/>
            <a:chOff x="1540013" y="1402055"/>
            <a:chExt cx="6579229" cy="3080492"/>
          </a:xfrm>
        </p:grpSpPr>
        <p:pic>
          <p:nvPicPr>
            <p:cNvPr id="16" name="Picture 15" descr="Diagram&#10;&#10;Description automatically generated">
              <a:extLst>
                <a:ext uri="{FF2B5EF4-FFF2-40B4-BE49-F238E27FC236}">
                  <a16:creationId xmlns:a16="http://schemas.microsoft.com/office/drawing/2014/main" id="{F55AD5D4-9C7B-A14C-A0AB-78B4C9111E7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976"/>
            <a:stretch/>
          </p:blipFill>
          <p:spPr>
            <a:xfrm>
              <a:off x="1665889" y="1423933"/>
              <a:ext cx="6453353" cy="3058614"/>
            </a:xfrm>
            <a:prstGeom prst="rect">
              <a:avLst/>
            </a:prstGeom>
          </p:spPr>
        </p:pic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6AF159F9-70D4-0145-B836-70C3CFCBE9F7}"/>
                </a:ext>
              </a:extLst>
            </p:cNvPr>
            <p:cNvSpPr/>
            <p:nvPr/>
          </p:nvSpPr>
          <p:spPr>
            <a:xfrm>
              <a:off x="1540013" y="1402055"/>
              <a:ext cx="3675569" cy="36269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29C74746-E64E-8146-B8FD-7AA5DE3C4512}"/>
                </a:ext>
              </a:extLst>
            </p:cNvPr>
            <p:cNvSpPr/>
            <p:nvPr/>
          </p:nvSpPr>
          <p:spPr>
            <a:xfrm>
              <a:off x="1565670" y="1539384"/>
              <a:ext cx="2409607" cy="36269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" name="Picture 9" descr="Diagram&#10;&#10;Description automatically generated">
            <a:extLst>
              <a:ext uri="{FF2B5EF4-FFF2-40B4-BE49-F238E27FC236}">
                <a16:creationId xmlns:a16="http://schemas.microsoft.com/office/drawing/2014/main" id="{3D02A97C-6A3F-BF4D-96CB-6A6202A1C2D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2228" r="8230"/>
          <a:stretch/>
        </p:blipFill>
        <p:spPr>
          <a:xfrm>
            <a:off x="8562426" y="5001736"/>
            <a:ext cx="1281250" cy="1813164"/>
          </a:xfrm>
          <a:prstGeom prst="rect">
            <a:avLst/>
          </a:prstGeom>
        </p:spPr>
      </p:pic>
      <p:pic>
        <p:nvPicPr>
          <p:cNvPr id="21" name="Picture 20" descr="Diagram&#10;&#10;Description automatically generated">
            <a:extLst>
              <a:ext uri="{FF2B5EF4-FFF2-40B4-BE49-F238E27FC236}">
                <a16:creationId xmlns:a16="http://schemas.microsoft.com/office/drawing/2014/main" id="{F0A829D3-FB6D-944D-8033-3C518E8311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5159" y="3854626"/>
            <a:ext cx="2574732" cy="1068617"/>
          </a:xfrm>
          <a:prstGeom prst="rect">
            <a:avLst/>
          </a:prstGeom>
        </p:spPr>
      </p:pic>
      <p:pic>
        <p:nvPicPr>
          <p:cNvPr id="23" name="Picture 22" descr="Diagram&#10;&#10;Description automatically generated">
            <a:extLst>
              <a:ext uri="{FF2B5EF4-FFF2-40B4-BE49-F238E27FC236}">
                <a16:creationId xmlns:a16="http://schemas.microsoft.com/office/drawing/2014/main" id="{283183AA-EED9-EC4E-AC8B-2A8858B3ED6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66993"/>
          <a:stretch/>
        </p:blipFill>
        <p:spPr>
          <a:xfrm>
            <a:off x="9052384" y="2765945"/>
            <a:ext cx="853616" cy="1813164"/>
          </a:xfrm>
          <a:prstGeom prst="rect">
            <a:avLst/>
          </a:prstGeom>
        </p:spPr>
      </p:pic>
      <p:pic>
        <p:nvPicPr>
          <p:cNvPr id="24" name="Picture 23" descr="A picture containing text, reptile, dinosaur&#10;&#10;Description automatically generated">
            <a:extLst>
              <a:ext uri="{FF2B5EF4-FFF2-40B4-BE49-F238E27FC236}">
                <a16:creationId xmlns:a16="http://schemas.microsoft.com/office/drawing/2014/main" id="{5FCC9209-CA86-6B45-8F02-8BEF5DF80F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7652" y="2701908"/>
            <a:ext cx="2574732" cy="1152944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7536F550-5503-6847-98C1-9D2069A02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0838" y="5994977"/>
            <a:ext cx="665016" cy="787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6144</TotalTime>
  <Words>474</Words>
  <Application>Microsoft Office PowerPoint</Application>
  <PresentationFormat>A4 Paper (210x297 mm)</PresentationFormat>
  <Paragraphs>67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Science Knowledge Organiser – Living Things and their Habitats - Year 4 – Autumn 1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Cristina Wilson (Staff)</cp:lastModifiedBy>
  <cp:revision>274</cp:revision>
  <cp:lastPrinted>2024-11-25T15:55:29Z</cp:lastPrinted>
  <dcterms:created xsi:type="dcterms:W3CDTF">2017-10-15T20:56:30Z</dcterms:created>
  <dcterms:modified xsi:type="dcterms:W3CDTF">2024-11-25T15:55:30Z</dcterms:modified>
</cp:coreProperties>
</file>