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03" autoAdjust="0"/>
    <p:restoredTop sz="94627"/>
  </p:normalViewPr>
  <p:slideViewPr>
    <p:cSldViewPr snapToGrid="0" snapToObjects="1">
      <p:cViewPr varScale="1">
        <p:scale>
          <a:sx n="114" d="100"/>
          <a:sy n="114" d="100"/>
        </p:scale>
        <p:origin x="1680" y="10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5/21/2025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5/21/2025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5/21/2025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hyperlink" Target="https://www.britannica.com/place/Folkestone" TargetMode="External"/><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hyperlink" Target="https://www.britannica.com/science/human-body"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hyperlink" Target="https://www.britannica.com/science/blood-biochemistry" TargetMode="External"/><Relationship Id="rId5" Type="http://schemas.openxmlformats.org/officeDocument/2006/relationships/image" Target="../media/image5.jpeg"/><Relationship Id="rId10" Type="http://schemas.openxmlformats.org/officeDocument/2006/relationships/hyperlink" Target="https://www.britannica.com/science/circulatory-system" TargetMode="External"/><Relationship Id="rId4" Type="http://schemas.openxmlformats.org/officeDocument/2006/relationships/image" Target="../media/image4.jpeg"/><Relationship Id="rId9" Type="http://schemas.openxmlformats.org/officeDocument/2006/relationships/hyperlink" Target="https://www.britannica.com/science/history-of-medici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48140126"/>
              </p:ext>
            </p:extLst>
          </p:nvPr>
        </p:nvGraphicFramePr>
        <p:xfrm>
          <a:off x="240748" y="521870"/>
          <a:ext cx="3652383" cy="5978305"/>
        </p:xfrm>
        <a:graphic>
          <a:graphicData uri="http://schemas.openxmlformats.org/drawingml/2006/table">
            <a:tbl>
              <a:tblPr firstRow="1" bandRow="1">
                <a:tableStyleId>{5C22544A-7EE6-4342-B048-85BDC9FD1C3A}</a:tableStyleId>
              </a:tblPr>
              <a:tblGrid>
                <a:gridCol w="285089">
                  <a:extLst>
                    <a:ext uri="{9D8B030D-6E8A-4147-A177-3AD203B41FA5}">
                      <a16:colId xmlns:a16="http://schemas.microsoft.com/office/drawing/2014/main" val="20002"/>
                    </a:ext>
                  </a:extLst>
                </a:gridCol>
                <a:gridCol w="706615">
                  <a:extLst>
                    <a:ext uri="{9D8B030D-6E8A-4147-A177-3AD203B41FA5}">
                      <a16:colId xmlns:a16="http://schemas.microsoft.com/office/drawing/2014/main" val="20000"/>
                    </a:ext>
                  </a:extLst>
                </a:gridCol>
                <a:gridCol w="2660679">
                  <a:extLst>
                    <a:ext uri="{9D8B030D-6E8A-4147-A177-3AD203B41FA5}">
                      <a16:colId xmlns:a16="http://schemas.microsoft.com/office/drawing/2014/main" val="20001"/>
                    </a:ext>
                  </a:extLst>
                </a:gridCol>
              </a:tblGrid>
              <a:tr h="278991">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100" b="1" kern="1200" dirty="0">
                          <a:solidFill>
                            <a:schemeClr val="lt1"/>
                          </a:solidFill>
                          <a:effectLst/>
                          <a:latin typeface="+mn-lt"/>
                          <a:ea typeface="+mn-ea"/>
                          <a:cs typeface="+mn-cs"/>
                        </a:rPr>
                        <a:t>Vocabulary</a:t>
                      </a:r>
                      <a:endParaRPr lang="en-US" sz="11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46914">
                <a:tc>
                  <a:txBody>
                    <a:bodyPr/>
                    <a:lstStyle/>
                    <a:p>
                      <a:r>
                        <a:rPr lang="en-US" sz="110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heart</a:t>
                      </a:r>
                    </a:p>
                  </a:txBody>
                  <a:tcPr marL="74295" marR="74295" marT="37148" marB="37148"/>
                </a:tc>
                <a:tc>
                  <a:txBody>
                    <a:bodyPr/>
                    <a:lstStyle/>
                    <a:p>
                      <a:r>
                        <a:rPr lang="en-GB" sz="1100" b="1" i="0" kern="1200" dirty="0">
                          <a:solidFill>
                            <a:schemeClr val="dk1"/>
                          </a:solidFill>
                          <a:effectLst/>
                          <a:latin typeface="+mn-lt"/>
                          <a:ea typeface="+mn-ea"/>
                          <a:cs typeface="+mn-cs"/>
                        </a:rPr>
                        <a:t>The hollow, muscular organ that pumps blood through the body of a vertebrate animal by contracting and relaxing</a:t>
                      </a:r>
                      <a:endParaRPr lang="en-GB" sz="1100" b="0" dirty="0"/>
                    </a:p>
                  </a:txBody>
                  <a:tcPr marL="74295" marR="74295" marT="37148" marB="37148"/>
                </a:tc>
                <a:extLst>
                  <a:ext uri="{0D108BD9-81ED-4DB2-BD59-A6C34878D82A}">
                    <a16:rowId xmlns:a16="http://schemas.microsoft.com/office/drawing/2014/main" val="10001"/>
                  </a:ext>
                </a:extLst>
              </a:tr>
              <a:tr h="614387">
                <a:tc>
                  <a:txBody>
                    <a:bodyPr/>
                    <a:lstStyle/>
                    <a:p>
                      <a:r>
                        <a:rPr lang="en-US" sz="1100" dirty="0"/>
                        <a:t>2</a:t>
                      </a:r>
                    </a:p>
                  </a:txBody>
                  <a:tcPr marL="74295" marR="74295" marT="37148" marB="37148"/>
                </a:tc>
                <a:tc>
                  <a:txBody>
                    <a:bodyPr/>
                    <a:lstStyle/>
                    <a:p>
                      <a:r>
                        <a:rPr lang="en-GB" sz="1100" dirty="0"/>
                        <a:t>Pulse</a:t>
                      </a:r>
                    </a:p>
                  </a:txBody>
                  <a:tcPr marL="74295" marR="74295" marT="37148" marB="37148"/>
                </a:tc>
                <a:tc>
                  <a:txBody>
                    <a:bodyPr/>
                    <a:lstStyle/>
                    <a:p>
                      <a:r>
                        <a:rPr lang="en-GB" sz="1100" b="0" i="0" kern="1200" dirty="0">
                          <a:solidFill>
                            <a:schemeClr val="dk1"/>
                          </a:solidFill>
                          <a:effectLst/>
                          <a:latin typeface="+mn-lt"/>
                          <a:ea typeface="+mn-ea"/>
                          <a:cs typeface="+mn-cs"/>
                        </a:rPr>
                        <a:t>a rhythmical throbbing of the arteries as blood is propelled through them, typically as felt in the wrists or neck</a:t>
                      </a:r>
                      <a:endParaRPr lang="en-GB" sz="1100" b="0" dirty="0"/>
                    </a:p>
                  </a:txBody>
                  <a:tcPr marL="74295" marR="74295" marT="37148" marB="37148"/>
                </a:tc>
                <a:extLst>
                  <a:ext uri="{0D108BD9-81ED-4DB2-BD59-A6C34878D82A}">
                    <a16:rowId xmlns:a16="http://schemas.microsoft.com/office/drawing/2014/main" val="10002"/>
                  </a:ext>
                </a:extLst>
              </a:tr>
              <a:tr h="459972">
                <a:tc>
                  <a:txBody>
                    <a:bodyPr/>
                    <a:lstStyle/>
                    <a:p>
                      <a:r>
                        <a:rPr lang="en-US" sz="1100" dirty="0"/>
                        <a:t>3</a:t>
                      </a:r>
                    </a:p>
                  </a:txBody>
                  <a:tcPr marL="74295" marR="74295" marT="37148" marB="37148"/>
                </a:tc>
                <a:tc>
                  <a:txBody>
                    <a:bodyPr/>
                    <a:lstStyle/>
                    <a:p>
                      <a:r>
                        <a:rPr lang="en-GB" sz="1100" b="0" dirty="0"/>
                        <a:t>Blood vessels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i="0" kern="1200" dirty="0">
                          <a:solidFill>
                            <a:schemeClr val="dk1"/>
                          </a:solidFill>
                          <a:effectLst/>
                          <a:latin typeface="+mn-lt"/>
                          <a:ea typeface="+mn-ea"/>
                          <a:cs typeface="+mn-cs"/>
                        </a:rPr>
                        <a:t>A tube through which the blood circulates in the body</a:t>
                      </a:r>
                      <a:endParaRPr lang="en-GB" sz="1100" b="0" dirty="0"/>
                    </a:p>
                  </a:txBody>
                  <a:tcPr marL="74295" marR="74295" marT="37148" marB="37148"/>
                </a:tc>
                <a:extLst>
                  <a:ext uri="{0D108BD9-81ED-4DB2-BD59-A6C34878D82A}">
                    <a16:rowId xmlns:a16="http://schemas.microsoft.com/office/drawing/2014/main" val="10003"/>
                  </a:ext>
                </a:extLst>
              </a:tr>
              <a:tr h="388563">
                <a:tc>
                  <a:txBody>
                    <a:bodyPr/>
                    <a:lstStyle/>
                    <a:p>
                      <a:r>
                        <a:rPr lang="en-US" sz="1100" dirty="0"/>
                        <a:t>4</a:t>
                      </a:r>
                    </a:p>
                  </a:txBody>
                  <a:tcPr marL="74295" marR="74295" marT="37148" marB="37148"/>
                </a:tc>
                <a:tc>
                  <a:txBody>
                    <a:bodyPr/>
                    <a:lstStyle/>
                    <a:p>
                      <a:r>
                        <a:rPr lang="en-GB" sz="1100" dirty="0"/>
                        <a:t>Oxygen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Oxygen is </a:t>
                      </a:r>
                      <a:r>
                        <a:rPr lang="en-GB" sz="1100" b="1" i="0" kern="1200" dirty="0">
                          <a:solidFill>
                            <a:schemeClr val="dk1"/>
                          </a:solidFill>
                          <a:effectLst/>
                          <a:latin typeface="+mn-lt"/>
                          <a:ea typeface="+mn-ea"/>
                          <a:cs typeface="+mn-cs"/>
                        </a:rPr>
                        <a:t>a colourless, odourless, tasteless gas</a:t>
                      </a:r>
                      <a:r>
                        <a:rPr lang="en-GB" sz="1100" b="0" i="0" kern="1200" dirty="0">
                          <a:solidFill>
                            <a:schemeClr val="dk1"/>
                          </a:solidFill>
                          <a:effectLst/>
                          <a:latin typeface="+mn-lt"/>
                          <a:ea typeface="+mn-ea"/>
                          <a:cs typeface="+mn-cs"/>
                        </a:rPr>
                        <a:t> essential to living organisms</a:t>
                      </a:r>
                      <a:endParaRPr lang="en-GB" sz="1100" b="0" dirty="0"/>
                    </a:p>
                  </a:txBody>
                  <a:tcPr marL="74295" marR="74295" marT="37148" marB="37148"/>
                </a:tc>
                <a:extLst>
                  <a:ext uri="{0D108BD9-81ED-4DB2-BD59-A6C34878D82A}">
                    <a16:rowId xmlns:a16="http://schemas.microsoft.com/office/drawing/2014/main" val="10004"/>
                  </a:ext>
                </a:extLst>
              </a:tr>
              <a:tr h="1012307">
                <a:tc>
                  <a:txBody>
                    <a:bodyPr/>
                    <a:lstStyle/>
                    <a:p>
                      <a:r>
                        <a:rPr lang="en-US" sz="1100" dirty="0"/>
                        <a:t>5</a:t>
                      </a:r>
                    </a:p>
                  </a:txBody>
                  <a:tcPr marL="74295" marR="74295" marT="37148" marB="37148"/>
                </a:tc>
                <a:tc>
                  <a:txBody>
                    <a:bodyPr/>
                    <a:lstStyle/>
                    <a:p>
                      <a:r>
                        <a:rPr lang="en-GB" sz="1100" dirty="0"/>
                        <a:t>Carbon dioxide</a:t>
                      </a:r>
                    </a:p>
                  </a:txBody>
                  <a:tcPr marL="74295" marR="74295" marT="37148" marB="37148"/>
                </a:tc>
                <a:tc>
                  <a:txBody>
                    <a:bodyPr/>
                    <a:lstStyle/>
                    <a:p>
                      <a:r>
                        <a:rPr lang="en-GB" sz="1100" b="0" i="0" kern="1200" dirty="0">
                          <a:solidFill>
                            <a:schemeClr val="dk1"/>
                          </a:solidFill>
                          <a:effectLst/>
                          <a:latin typeface="+mn-lt"/>
                          <a:ea typeface="+mn-ea"/>
                          <a:cs typeface="+mn-cs"/>
                        </a:rPr>
                        <a:t>It can be found as a gas in the air, or as a solid in the form of dry ice, which is very cold. Carbon dioxide is produced from breathing and from burning certain substances called fossil fuels.</a:t>
                      </a:r>
                    </a:p>
                  </a:txBody>
                  <a:tcPr marL="74295" marR="74295" marT="37148" marB="37148"/>
                </a:tc>
                <a:extLst>
                  <a:ext uri="{0D108BD9-81ED-4DB2-BD59-A6C34878D82A}">
                    <a16:rowId xmlns:a16="http://schemas.microsoft.com/office/drawing/2014/main" val="10005"/>
                  </a:ext>
                </a:extLst>
              </a:tr>
              <a:tr h="309471">
                <a:tc>
                  <a:txBody>
                    <a:bodyPr/>
                    <a:lstStyle/>
                    <a:p>
                      <a:r>
                        <a:rPr lang="en-US" sz="1100" dirty="0"/>
                        <a:t>6</a:t>
                      </a:r>
                    </a:p>
                  </a:txBody>
                  <a:tcPr marL="74295" marR="74295" marT="37148" marB="37148"/>
                </a:tc>
                <a:tc>
                  <a:txBody>
                    <a:bodyPr/>
                    <a:lstStyle/>
                    <a:p>
                      <a:r>
                        <a:rPr lang="en-GB" sz="1100" dirty="0"/>
                        <a:t>Nutrients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a substance that provides nourishment essential for the maintenance of life and for growth</a:t>
                      </a:r>
                      <a:endParaRPr lang="en-GB" sz="1100" b="0" dirty="0"/>
                    </a:p>
                  </a:txBody>
                  <a:tcPr marL="74295" marR="74295" marT="37148" marB="37148"/>
                </a:tc>
                <a:extLst>
                  <a:ext uri="{0D108BD9-81ED-4DB2-BD59-A6C34878D82A}">
                    <a16:rowId xmlns:a16="http://schemas.microsoft.com/office/drawing/2014/main" val="2332263478"/>
                  </a:ext>
                </a:extLst>
              </a:tr>
              <a:tr h="552717">
                <a:tc>
                  <a:txBody>
                    <a:bodyPr/>
                    <a:lstStyle/>
                    <a:p>
                      <a:r>
                        <a:rPr lang="en-US" sz="1100" dirty="0"/>
                        <a:t>7</a:t>
                      </a:r>
                    </a:p>
                  </a:txBody>
                  <a:tcPr marL="74295" marR="74295" marT="37148" marB="37148"/>
                </a:tc>
                <a:tc>
                  <a:txBody>
                    <a:bodyPr/>
                    <a:lstStyle/>
                    <a:p>
                      <a:r>
                        <a:rPr lang="en-GB" sz="1100" dirty="0"/>
                        <a:t>Circulatory system</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the system that circulates blood and lymph through the body, consisting of the heart, blood vessels, blood, lymph, and the lymphatic vessels and glands</a:t>
                      </a:r>
                      <a:endParaRPr lang="en-GB" sz="1100" b="0" dirty="0"/>
                    </a:p>
                  </a:txBody>
                  <a:tcPr marL="74295" marR="74295" marT="37148" marB="37148"/>
                </a:tc>
                <a:extLst>
                  <a:ext uri="{0D108BD9-81ED-4DB2-BD59-A6C34878D82A}">
                    <a16:rowId xmlns:a16="http://schemas.microsoft.com/office/drawing/2014/main" val="1068278743"/>
                  </a:ext>
                </a:extLst>
              </a:tr>
              <a:tr h="391288">
                <a:tc>
                  <a:txBody>
                    <a:bodyPr/>
                    <a:lstStyle/>
                    <a:p>
                      <a:r>
                        <a:rPr lang="en-US" sz="1100" dirty="0"/>
                        <a:t>8</a:t>
                      </a:r>
                    </a:p>
                  </a:txBody>
                  <a:tcPr marL="74295" marR="74295" marT="37148" marB="37148"/>
                </a:tc>
                <a:tc>
                  <a:txBody>
                    <a:bodyPr/>
                    <a:lstStyle/>
                    <a:p>
                      <a:r>
                        <a:rPr lang="en-GB" sz="1100" dirty="0"/>
                        <a:t>Muscles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a band or bundle of fibrous tissue in a human or animal body that has the ability to contract, producing movement in or maintaining the position of parts of the body</a:t>
                      </a:r>
                      <a:endParaRPr lang="en-GB" sz="1100" b="0" dirty="0"/>
                    </a:p>
                  </a:txBody>
                  <a:tcPr marL="74295" marR="74295" marT="37148" marB="37148"/>
                </a:tc>
                <a:extLst>
                  <a:ext uri="{0D108BD9-81ED-4DB2-BD59-A6C34878D82A}">
                    <a16:rowId xmlns:a16="http://schemas.microsoft.com/office/drawing/2014/main" val="1649023274"/>
                  </a:ext>
                </a:extLst>
              </a:tr>
              <a:tr h="391288">
                <a:tc>
                  <a:txBody>
                    <a:bodyPr/>
                    <a:lstStyle/>
                    <a:p>
                      <a:r>
                        <a:rPr lang="en-US" sz="1100" dirty="0"/>
                        <a:t>9</a:t>
                      </a:r>
                    </a:p>
                  </a:txBody>
                  <a:tcPr marL="74295" marR="74295" marT="37148" marB="37148"/>
                </a:tc>
                <a:tc>
                  <a:txBody>
                    <a:bodyPr/>
                    <a:lstStyle/>
                    <a:p>
                      <a:r>
                        <a:rPr lang="en-GB" sz="1100" dirty="0"/>
                        <a:t>lifestyle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dk1"/>
                          </a:solidFill>
                          <a:effectLst/>
                          <a:latin typeface="+mn-lt"/>
                          <a:ea typeface="+mn-ea"/>
                          <a:cs typeface="+mn-cs"/>
                        </a:rPr>
                        <a:t>the way in which a person lives.</a:t>
                      </a:r>
                      <a:endParaRPr lang="en-GB" sz="1100" b="0" dirty="0"/>
                    </a:p>
                  </a:txBody>
                  <a:tcPr marL="74295" marR="74295" marT="37148" marB="37148"/>
                </a:tc>
                <a:extLst>
                  <a:ext uri="{0D108BD9-81ED-4DB2-BD59-A6C34878D82A}">
                    <a16:rowId xmlns:a16="http://schemas.microsoft.com/office/drawing/2014/main" val="804630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829636177"/>
              </p:ext>
            </p:extLst>
          </p:nvPr>
        </p:nvGraphicFramePr>
        <p:xfrm>
          <a:off x="3953008" y="4132189"/>
          <a:ext cx="5705632" cy="2405526"/>
        </p:xfrm>
        <a:graphic>
          <a:graphicData uri="http://schemas.openxmlformats.org/drawingml/2006/table">
            <a:tbl>
              <a:tblPr firstRow="1" bandRow="1">
                <a:tableStyleId>{93296810-A885-4BE3-A3E7-6D5BEEA58F35}</a:tableStyleId>
              </a:tblPr>
              <a:tblGrid>
                <a:gridCol w="5705632">
                  <a:extLst>
                    <a:ext uri="{9D8B030D-6E8A-4147-A177-3AD203B41FA5}">
                      <a16:colId xmlns:a16="http://schemas.microsoft.com/office/drawing/2014/main" val="20001"/>
                    </a:ext>
                  </a:extLst>
                </a:gridCol>
              </a:tblGrid>
              <a:tr h="645434">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tc>
                <a:extLst>
                  <a:ext uri="{0D108BD9-81ED-4DB2-BD59-A6C34878D82A}">
                    <a16:rowId xmlns:a16="http://schemas.microsoft.com/office/drawing/2014/main" val="10000"/>
                  </a:ext>
                </a:extLst>
              </a:tr>
              <a:tr h="365947">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Describe the importance for humans of exercise, eating the right amounts of different types of food, and hygiene. (Y2 - Animals, including humans)</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1"/>
                  </a:ext>
                </a:extLst>
              </a:tr>
              <a:tr h="54892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Identify that animals, including humans, need the right types and amount of nutrition, and that they cannot make their own food; they get nutrition from what they eat. (Y3 - Animals, including humans)</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2"/>
                  </a:ext>
                </a:extLst>
              </a:tr>
              <a:tr h="365947">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Describe the simple functions of the basic parts of the digestive system in humans. (Y4 - Animals, including humans)</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47112423"/>
                  </a:ext>
                </a:extLst>
              </a:tr>
              <a:tr h="479278">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Identify the different types of teeth in humans and their simple functions. (Y4 - Animals, including humans</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7533718"/>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61781543"/>
              </p:ext>
            </p:extLst>
          </p:nvPr>
        </p:nvGraphicFramePr>
        <p:xfrm>
          <a:off x="3953008" y="446336"/>
          <a:ext cx="5712244" cy="3559800"/>
        </p:xfrm>
        <a:graphic>
          <a:graphicData uri="http://schemas.openxmlformats.org/drawingml/2006/table">
            <a:tbl>
              <a:tblPr firstRow="1" bandRow="1">
                <a:tableStyleId>{F5AB1C69-6EDB-4FF4-983F-18BD219EF322}</a:tableStyleId>
              </a:tblPr>
              <a:tblGrid>
                <a:gridCol w="365645">
                  <a:extLst>
                    <a:ext uri="{9D8B030D-6E8A-4147-A177-3AD203B41FA5}">
                      <a16:colId xmlns:a16="http://schemas.microsoft.com/office/drawing/2014/main" val="3034729171"/>
                    </a:ext>
                  </a:extLst>
                </a:gridCol>
                <a:gridCol w="5346599">
                  <a:extLst>
                    <a:ext uri="{9D8B030D-6E8A-4147-A177-3AD203B41FA5}">
                      <a16:colId xmlns:a16="http://schemas.microsoft.com/office/drawing/2014/main" val="771789285"/>
                    </a:ext>
                  </a:extLst>
                </a:gridCol>
              </a:tblGrid>
              <a:tr h="453596">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Knowledge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25017">
                <a:tc>
                  <a:txBody>
                    <a:bodyPr/>
                    <a:lstStyle/>
                    <a:p>
                      <a:r>
                        <a:rPr lang="en-US" sz="11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heart pumps blood in the blood vessels around to the lungs. Oxygen goes into the blood and carbon dioxide is removed. The blood goes back to the heart and is then pumped around the body. </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01584818"/>
                  </a:ext>
                </a:extLst>
              </a:tr>
              <a:tr h="437646">
                <a:tc>
                  <a:txBody>
                    <a:bodyPr/>
                    <a:lstStyle/>
                    <a:p>
                      <a:r>
                        <a:rPr lang="en-US" sz="11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Nutrients, water and oxygen are transported in the blood to the muscles and other parts of the body where they are needed. As they are used, they produce carbon dioxide and other waste products. </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075142700"/>
                  </a:ext>
                </a:extLst>
              </a:tr>
              <a:tr h="415202">
                <a:tc>
                  <a:txBody>
                    <a:bodyPr/>
                    <a:lstStyle/>
                    <a:p>
                      <a:r>
                        <a:rPr lang="en-US" sz="11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Carbon dioxide is carried by the blood back to the heart and then the cycle starts again as it is transported back to the lungs to be removed from the body. This is the human circulatory system.</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734594781"/>
                  </a:ext>
                </a:extLst>
              </a:tr>
              <a:tr h="700023">
                <a:tc>
                  <a:txBody>
                    <a:bodyPr/>
                    <a:lstStyle/>
                    <a:p>
                      <a:r>
                        <a:rPr lang="en-US" sz="11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Diet, exercise, drugs and lifestyle have an impact on the way our bodies function. They can affect how well out heart and lungs work, how likely we are to suffer from conditions such as diabetes, how clearly we think, and generally how fit and well we feel. </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398772385"/>
                  </a:ext>
                </a:extLst>
              </a:tr>
              <a:tr h="728764">
                <a:tc>
                  <a:txBody>
                    <a:bodyPr/>
                    <a:lstStyle/>
                    <a:p>
                      <a:r>
                        <a:rPr lang="en-US" sz="11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Some conditions are caused by deficiencies in our diet e.g. lack of vitamins.</a:t>
                      </a:r>
                    </a:p>
                  </a:txBody>
                  <a:tcPr marL="68580" marR="68580" marT="0" marB="0"/>
                </a:tc>
                <a:extLst>
                  <a:ext uri="{0D108BD9-81ED-4DB2-BD59-A6C34878D82A}">
                    <a16:rowId xmlns:a16="http://schemas.microsoft.com/office/drawing/2014/main" val="3056502280"/>
                  </a:ext>
                </a:extLst>
              </a:tr>
            </a:tbl>
          </a:graphicData>
        </a:graphic>
      </p:graphicFrame>
      <p:sp>
        <p:nvSpPr>
          <p:cNvPr id="10" name="Rectangle 1"/>
          <p:cNvSpPr>
            <a:spLocks noChangeArrowheads="1"/>
          </p:cNvSpPr>
          <p:nvPr/>
        </p:nvSpPr>
        <p:spPr bwMode="auto">
          <a:xfrm>
            <a:off x="549005" y="62715"/>
            <a:ext cx="8742320"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kumimoji="0" lang="en-GB" altLang="en-US" sz="1400" b="1"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Science: Animals, including Humans </a:t>
            </a:r>
            <a:r>
              <a:rPr lang="en-GB" sz="1400" b="1" dirty="0">
                <a:latin typeface="Arial" panose="020B0604020202020204" pitchFamily="34" charset="0"/>
                <a:cs typeface="Arial" panose="020B0604020202020204" pitchFamily="34" charset="0"/>
              </a:rPr>
              <a:t>(Spring 2)      YEAR:  6</a:t>
            </a: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140443" y="10985"/>
            <a:ext cx="518198" cy="510883"/>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A0B7DF74-FFC5-4AC2-BC65-8A2AA1763869}"/>
              </a:ext>
            </a:extLst>
          </p:cNvPr>
          <p:cNvGraphicFramePr>
            <a:graphicFrameLocks noGrp="1"/>
          </p:cNvGraphicFramePr>
          <p:nvPr>
            <p:extLst>
              <p:ext uri="{D42A27DB-BD31-4B8C-83A1-F6EECF244321}">
                <p14:modId xmlns:p14="http://schemas.microsoft.com/office/powerpoint/2010/main" val="3270669701"/>
              </p:ext>
            </p:extLst>
          </p:nvPr>
        </p:nvGraphicFramePr>
        <p:xfrm>
          <a:off x="401425" y="274058"/>
          <a:ext cx="5084975" cy="4483367"/>
        </p:xfrm>
        <a:graphic>
          <a:graphicData uri="http://schemas.openxmlformats.org/drawingml/2006/table">
            <a:tbl>
              <a:tblPr firstRow="1" bandRow="1">
                <a:tableStyleId>{F5AB1C69-6EDB-4FF4-983F-18BD219EF322}</a:tableStyleId>
              </a:tblPr>
              <a:tblGrid>
                <a:gridCol w="325493">
                  <a:extLst>
                    <a:ext uri="{9D8B030D-6E8A-4147-A177-3AD203B41FA5}">
                      <a16:colId xmlns:a16="http://schemas.microsoft.com/office/drawing/2014/main" val="3034729171"/>
                    </a:ext>
                  </a:extLst>
                </a:gridCol>
                <a:gridCol w="4759482">
                  <a:extLst>
                    <a:ext uri="{9D8B030D-6E8A-4147-A177-3AD203B41FA5}">
                      <a16:colId xmlns:a16="http://schemas.microsoft.com/office/drawing/2014/main" val="771789285"/>
                    </a:ext>
                  </a:extLst>
                </a:gridCol>
              </a:tblGrid>
              <a:tr h="468064">
                <a:tc gridSpan="2">
                  <a:txBody>
                    <a:bodyPr/>
                    <a:lstStyle/>
                    <a:p>
                      <a:pPr algn="ctr"/>
                      <a:r>
                        <a:rPr lang="en-GB" sz="1800" b="1" kern="1200" dirty="0">
                          <a:solidFill>
                            <a:schemeClr val="lt1"/>
                          </a:solidFill>
                          <a:effectLst/>
                          <a:latin typeface="+mn-lt"/>
                          <a:ea typeface="+mn-ea"/>
                          <a:cs typeface="+mn-cs"/>
                        </a:rPr>
                        <a:t>Common misconceptions</a:t>
                      </a:r>
                      <a:endParaRPr lang="en-US" sz="1800" dirty="0"/>
                    </a:p>
                  </a:txBody>
                  <a:tcPr marL="74295" marR="74295" marT="37148" marB="37148">
                    <a:solidFill>
                      <a:schemeClr val="accent2">
                        <a:lumMod val="60000"/>
                        <a:lumOff val="40000"/>
                      </a:schemeClr>
                    </a:solidFill>
                  </a:tcPr>
                </a:tc>
                <a:tc hMerge="1">
                  <a:txBody>
                    <a:bodyPr/>
                    <a:lstStyle/>
                    <a:p>
                      <a:endParaRPr lang="en-US"/>
                    </a:p>
                  </a:txBody>
                  <a:tcPr/>
                </a:tc>
                <a:extLst>
                  <a:ext uri="{0D108BD9-81ED-4DB2-BD59-A6C34878D82A}">
                    <a16:rowId xmlns:a16="http://schemas.microsoft.com/office/drawing/2014/main" val="2106910169"/>
                  </a:ext>
                </a:extLst>
              </a:tr>
              <a:tr h="291548">
                <a:tc>
                  <a:txBody>
                    <a:bodyPr/>
                    <a:lstStyle/>
                    <a:p>
                      <a:r>
                        <a:rPr lang="en-US" sz="1100" b="0" dirty="0"/>
                        <a:t>1</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your heart is on the left side of your chest </a:t>
                      </a:r>
                      <a:endParaRPr lang="en-GB" sz="1200" kern="1200" dirty="0">
                        <a:solidFill>
                          <a:schemeClr val="dk1"/>
                        </a:solidFill>
                        <a:effectLst/>
                        <a:latin typeface="+mn-lt"/>
                        <a:ea typeface="+mn-ea"/>
                        <a:cs typeface="+mn-cs"/>
                      </a:endParaRPr>
                    </a:p>
                  </a:txBody>
                  <a:tcPr marL="68580" marR="68580" marT="0" marB="0">
                    <a:solidFill>
                      <a:schemeClr val="accent2">
                        <a:lumMod val="60000"/>
                        <a:lumOff val="40000"/>
                      </a:schemeClr>
                    </a:solidFill>
                  </a:tcPr>
                </a:tc>
                <a:extLst>
                  <a:ext uri="{0D108BD9-81ED-4DB2-BD59-A6C34878D82A}">
                    <a16:rowId xmlns:a16="http://schemas.microsoft.com/office/drawing/2014/main" val="3401584818"/>
                  </a:ext>
                </a:extLst>
              </a:tr>
              <a:tr h="437646">
                <a:tc>
                  <a:txBody>
                    <a:bodyPr/>
                    <a:lstStyle/>
                    <a:p>
                      <a:r>
                        <a:rPr lang="en-US" sz="1100" b="0" dirty="0"/>
                        <a:t>2</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heart makes blood </a:t>
                      </a:r>
                      <a:endParaRPr lang="en-GB" sz="1200" kern="1200" dirty="0">
                        <a:solidFill>
                          <a:schemeClr val="dk1"/>
                        </a:solidFill>
                        <a:effectLst/>
                        <a:latin typeface="+mn-lt"/>
                        <a:ea typeface="+mn-ea"/>
                        <a:cs typeface="+mn-cs"/>
                      </a:endParaRPr>
                    </a:p>
                  </a:txBody>
                  <a:tcPr marL="68580" marR="68580" marT="0" marB="0">
                    <a:solidFill>
                      <a:schemeClr val="accent2">
                        <a:lumMod val="60000"/>
                        <a:lumOff val="40000"/>
                      </a:schemeClr>
                    </a:solidFill>
                  </a:tcPr>
                </a:tc>
                <a:extLst>
                  <a:ext uri="{0D108BD9-81ED-4DB2-BD59-A6C34878D82A}">
                    <a16:rowId xmlns:a16="http://schemas.microsoft.com/office/drawing/2014/main" val="2075142700"/>
                  </a:ext>
                </a:extLst>
              </a:tr>
              <a:tr h="415202">
                <a:tc>
                  <a:txBody>
                    <a:bodyPr/>
                    <a:lstStyle/>
                    <a:p>
                      <a:r>
                        <a:rPr lang="en-US" sz="1100" b="0" dirty="0"/>
                        <a:t>3</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blood travels in one loop from the heart to the lungs and around the body</a:t>
                      </a:r>
                      <a:endParaRPr lang="en-GB" sz="1200" kern="1200" dirty="0">
                        <a:solidFill>
                          <a:schemeClr val="dk1"/>
                        </a:solidFill>
                        <a:effectLst/>
                        <a:latin typeface="+mn-lt"/>
                        <a:ea typeface="+mn-ea"/>
                        <a:cs typeface="+mn-cs"/>
                      </a:endParaRPr>
                    </a:p>
                  </a:txBody>
                  <a:tcPr marL="68580" marR="68580" marT="0" marB="0">
                    <a:solidFill>
                      <a:schemeClr val="accent2">
                        <a:lumMod val="60000"/>
                        <a:lumOff val="40000"/>
                      </a:schemeClr>
                    </a:solidFill>
                  </a:tcPr>
                </a:tc>
                <a:extLst>
                  <a:ext uri="{0D108BD9-81ED-4DB2-BD59-A6C34878D82A}">
                    <a16:rowId xmlns:a16="http://schemas.microsoft.com/office/drawing/2014/main" val="3734594781"/>
                  </a:ext>
                </a:extLst>
              </a:tr>
              <a:tr h="308042">
                <a:tc>
                  <a:txBody>
                    <a:bodyPr/>
                    <a:lstStyle/>
                    <a:p>
                      <a:r>
                        <a:rPr lang="en-US" sz="1100" b="0" dirty="0"/>
                        <a:t>4</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when we exercise, our heart beats faster to work the muscles more </a:t>
                      </a:r>
                      <a:endParaRPr lang="en-GB" sz="1200" kern="1200" dirty="0">
                        <a:solidFill>
                          <a:schemeClr val="dk1"/>
                        </a:solidFill>
                        <a:effectLst/>
                        <a:latin typeface="+mn-lt"/>
                        <a:ea typeface="+mn-ea"/>
                        <a:cs typeface="+mn-cs"/>
                      </a:endParaRPr>
                    </a:p>
                  </a:txBody>
                  <a:tcPr marL="68580" marR="68580" marT="0" marB="0">
                    <a:solidFill>
                      <a:schemeClr val="accent2">
                        <a:lumMod val="60000"/>
                        <a:lumOff val="40000"/>
                      </a:schemeClr>
                    </a:solidFill>
                  </a:tcPr>
                </a:tc>
                <a:extLst>
                  <a:ext uri="{0D108BD9-81ED-4DB2-BD59-A6C34878D82A}">
                    <a16:rowId xmlns:a16="http://schemas.microsoft.com/office/drawing/2014/main" val="1398772385"/>
                  </a:ext>
                </a:extLst>
              </a:tr>
              <a:tr h="278296">
                <a:tc>
                  <a:txBody>
                    <a:bodyPr/>
                    <a:lstStyle/>
                    <a:p>
                      <a:r>
                        <a:rPr lang="en-US" sz="1100" b="0" dirty="0"/>
                        <a:t>5</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some blood in our bodies is blue and some blood is red</a:t>
                      </a:r>
                    </a:p>
                  </a:txBody>
                  <a:tcPr marL="68580" marR="68580" marT="0" marB="0">
                    <a:solidFill>
                      <a:schemeClr val="accent2">
                        <a:lumMod val="60000"/>
                        <a:lumOff val="40000"/>
                      </a:schemeClr>
                    </a:solidFill>
                  </a:tcPr>
                </a:tc>
                <a:extLst>
                  <a:ext uri="{0D108BD9-81ED-4DB2-BD59-A6C34878D82A}">
                    <a16:rowId xmlns:a16="http://schemas.microsoft.com/office/drawing/2014/main" val="3056502280"/>
                  </a:ext>
                </a:extLst>
              </a:tr>
              <a:tr h="304800">
                <a:tc>
                  <a:txBody>
                    <a:bodyPr/>
                    <a:lstStyle/>
                    <a:p>
                      <a:r>
                        <a:rPr lang="en-US" sz="1100" b="0" i="1" dirty="0"/>
                        <a:t>6</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we just eat food for energy </a:t>
                      </a:r>
                      <a:endParaRPr lang="en-GB" sz="1200" i="1" dirty="0"/>
                    </a:p>
                  </a:txBody>
                  <a:tcPr marL="68580" marR="68580" marT="0" marB="0">
                    <a:solidFill>
                      <a:schemeClr val="accent2">
                        <a:lumMod val="60000"/>
                        <a:lumOff val="40000"/>
                      </a:schemeClr>
                    </a:solidFill>
                  </a:tcPr>
                </a:tc>
                <a:extLst>
                  <a:ext uri="{0D108BD9-81ED-4DB2-BD59-A6C34878D82A}">
                    <a16:rowId xmlns:a16="http://schemas.microsoft.com/office/drawing/2014/main" val="2160558174"/>
                  </a:ext>
                </a:extLst>
              </a:tr>
              <a:tr h="304800">
                <a:tc>
                  <a:txBody>
                    <a:bodyPr/>
                    <a:lstStyle/>
                    <a:p>
                      <a:r>
                        <a:rPr lang="en-US" sz="1100" b="0" i="1" dirty="0"/>
                        <a:t>7</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dirty="0"/>
                        <a:t>All fat is bad for you</a:t>
                      </a:r>
                    </a:p>
                  </a:txBody>
                  <a:tcPr marL="68580" marR="68580" marT="0" marB="0">
                    <a:solidFill>
                      <a:schemeClr val="accent2">
                        <a:lumMod val="60000"/>
                        <a:lumOff val="40000"/>
                      </a:schemeClr>
                    </a:solidFill>
                  </a:tcPr>
                </a:tc>
                <a:extLst>
                  <a:ext uri="{0D108BD9-81ED-4DB2-BD59-A6C34878D82A}">
                    <a16:rowId xmlns:a16="http://schemas.microsoft.com/office/drawing/2014/main" val="2337394889"/>
                  </a:ext>
                </a:extLst>
              </a:tr>
              <a:tr h="262163">
                <a:tc>
                  <a:txBody>
                    <a:bodyPr/>
                    <a:lstStyle/>
                    <a:p>
                      <a:r>
                        <a:rPr lang="en-US" sz="1100" b="0" i="0" dirty="0"/>
                        <a:t>8</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 all dairy is good for you </a:t>
                      </a:r>
                      <a:endParaRPr lang="en-GB" sz="1200" i="0" dirty="0"/>
                    </a:p>
                  </a:txBody>
                  <a:tcPr marL="68580" marR="68580" marT="0" marB="0">
                    <a:solidFill>
                      <a:schemeClr val="accent2">
                        <a:lumMod val="60000"/>
                        <a:lumOff val="40000"/>
                      </a:schemeClr>
                    </a:solidFill>
                  </a:tcPr>
                </a:tc>
                <a:extLst>
                  <a:ext uri="{0D108BD9-81ED-4DB2-BD59-A6C34878D82A}">
                    <a16:rowId xmlns:a16="http://schemas.microsoft.com/office/drawing/2014/main" val="1951518329"/>
                  </a:ext>
                </a:extLst>
              </a:tr>
              <a:tr h="318052">
                <a:tc>
                  <a:txBody>
                    <a:bodyPr/>
                    <a:lstStyle/>
                    <a:p>
                      <a:r>
                        <a:rPr lang="en-US" sz="1100" b="0" i="0" dirty="0"/>
                        <a:t>9</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protein is good for you, so you can eat as much as you want</a:t>
                      </a:r>
                      <a:endParaRPr lang="en-GB" sz="1200" i="0" dirty="0"/>
                    </a:p>
                  </a:txBody>
                  <a:tcPr marL="68580" marR="68580" marT="0" marB="0">
                    <a:solidFill>
                      <a:schemeClr val="accent2">
                        <a:lumMod val="60000"/>
                        <a:lumOff val="40000"/>
                      </a:schemeClr>
                    </a:solidFill>
                  </a:tcPr>
                </a:tc>
                <a:extLst>
                  <a:ext uri="{0D108BD9-81ED-4DB2-BD59-A6C34878D82A}">
                    <a16:rowId xmlns:a16="http://schemas.microsoft.com/office/drawing/2014/main" val="2494874464"/>
                  </a:ext>
                </a:extLst>
              </a:tr>
              <a:tr h="365990">
                <a:tc>
                  <a:txBody>
                    <a:bodyPr/>
                    <a:lstStyle/>
                    <a:p>
                      <a:r>
                        <a:rPr lang="en-US" sz="1100" b="0" i="0" dirty="0"/>
                        <a:t>10</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foods only contain fat if you can see it </a:t>
                      </a:r>
                      <a:endParaRPr lang="en-GB" sz="1200" i="0" dirty="0"/>
                    </a:p>
                  </a:txBody>
                  <a:tcPr marL="68580" marR="68580" marT="0" marB="0">
                    <a:solidFill>
                      <a:schemeClr val="accent2">
                        <a:lumMod val="60000"/>
                        <a:lumOff val="40000"/>
                      </a:schemeClr>
                    </a:solidFill>
                  </a:tcPr>
                </a:tc>
                <a:extLst>
                  <a:ext uri="{0D108BD9-81ED-4DB2-BD59-A6C34878D82A}">
                    <a16:rowId xmlns:a16="http://schemas.microsoft.com/office/drawing/2014/main" val="2655161169"/>
                  </a:ext>
                </a:extLst>
              </a:tr>
              <a:tr h="728764">
                <a:tc>
                  <a:txBody>
                    <a:bodyPr/>
                    <a:lstStyle/>
                    <a:p>
                      <a:r>
                        <a:rPr lang="en-US" sz="1100" b="0" i="0" dirty="0"/>
                        <a:t>11</a:t>
                      </a:r>
                    </a:p>
                  </a:txBody>
                  <a:tcPr marL="74295" marR="74295" marT="37148" marB="37148">
                    <a:solidFill>
                      <a:schemeClr val="accent2">
                        <a:lumMod val="60000"/>
                        <a:lumOff val="4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all drugs are bad for you</a:t>
                      </a:r>
                      <a:endParaRPr lang="en-GB" sz="1200" i="0" dirty="0"/>
                    </a:p>
                  </a:txBody>
                  <a:tcPr marL="68580" marR="68580" marT="0" marB="0">
                    <a:solidFill>
                      <a:schemeClr val="accent2">
                        <a:lumMod val="60000"/>
                        <a:lumOff val="40000"/>
                      </a:schemeClr>
                    </a:solidFill>
                  </a:tcPr>
                </a:tc>
                <a:extLst>
                  <a:ext uri="{0D108BD9-81ED-4DB2-BD59-A6C34878D82A}">
                    <a16:rowId xmlns:a16="http://schemas.microsoft.com/office/drawing/2014/main" val="2422339265"/>
                  </a:ext>
                </a:extLst>
              </a:tr>
            </a:tbl>
          </a:graphicData>
        </a:graphic>
      </p:graphicFrame>
      <p:pic>
        <p:nvPicPr>
          <p:cNvPr id="1026" name="Picture 2" descr="What is the Double Circulatory System? | Definition from Seneca Learning">
            <a:extLst>
              <a:ext uri="{FF2B5EF4-FFF2-40B4-BE49-F238E27FC236}">
                <a16:creationId xmlns:a16="http://schemas.microsoft.com/office/drawing/2014/main" id="{C011365D-1025-4035-9D83-3550981B8B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372925"/>
            <a:ext cx="2097986" cy="13075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ey Vocabulary ANIMALS, INCLUDING HUMANS">
            <a:extLst>
              <a:ext uri="{FF2B5EF4-FFF2-40B4-BE49-F238E27FC236}">
                <a16:creationId xmlns:a16="http://schemas.microsoft.com/office/drawing/2014/main" id="{4D4AEEA1-45FC-4DC2-9102-1F1655957D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4386" y="321610"/>
            <a:ext cx="2185050" cy="20505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Eggs and a balanced diet | Egg Recipes – British Lion Eggs">
            <a:extLst>
              <a:ext uri="{FF2B5EF4-FFF2-40B4-BE49-F238E27FC236}">
                <a16:creationId xmlns:a16="http://schemas.microsoft.com/office/drawing/2014/main" id="{4B57AED1-E2AB-4904-B7C1-CCB2D91F63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212" y="4793242"/>
            <a:ext cx="2552700" cy="17907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ositive Effects of Workout On Human Body by bakersmith282 on Genially">
            <a:extLst>
              <a:ext uri="{FF2B5EF4-FFF2-40B4-BE49-F238E27FC236}">
                <a16:creationId xmlns:a16="http://schemas.microsoft.com/office/drawing/2014/main" id="{CB373AAA-5246-4C5A-A961-2F6F6279D9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3912" y="4500563"/>
            <a:ext cx="2792896"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The human body and water | Otsuka Pharmaceutical Co., Ltd.">
            <a:extLst>
              <a:ext uri="{FF2B5EF4-FFF2-40B4-BE49-F238E27FC236}">
                <a16:creationId xmlns:a16="http://schemas.microsoft.com/office/drawing/2014/main" id="{14C99D44-3730-4B23-929C-DB14D8D5DEB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0434" r="16267"/>
          <a:stretch/>
        </p:blipFill>
        <p:spPr bwMode="auto">
          <a:xfrm>
            <a:off x="5655912" y="2121656"/>
            <a:ext cx="2792896" cy="244047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s://cdn.britannica.com/86/115986-050-3EDD784B/William-Harvey.jpg">
            <a:extLst>
              <a:ext uri="{FF2B5EF4-FFF2-40B4-BE49-F238E27FC236}">
                <a16:creationId xmlns:a16="http://schemas.microsoft.com/office/drawing/2014/main" id="{0915AA98-AF9E-4A54-AB58-2C0227EAD2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38384" y="4562127"/>
            <a:ext cx="1631052" cy="197426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E09F91-FF4A-400C-94DD-66770FC52BED}"/>
              </a:ext>
            </a:extLst>
          </p:cNvPr>
          <p:cNvSpPr txBox="1"/>
          <p:nvPr/>
        </p:nvSpPr>
        <p:spPr>
          <a:xfrm>
            <a:off x="5921968" y="4634576"/>
            <a:ext cx="2352980" cy="1892826"/>
          </a:xfrm>
          <a:prstGeom prst="rect">
            <a:avLst/>
          </a:prstGeom>
          <a:noFill/>
        </p:spPr>
        <p:txBody>
          <a:bodyPr wrap="square" rtlCol="0">
            <a:spAutoFit/>
          </a:bodyPr>
          <a:lstStyle/>
          <a:p>
            <a:r>
              <a:rPr lang="en-GB" sz="1300" b="1" dirty="0"/>
              <a:t>William Harvey</a:t>
            </a:r>
            <a:r>
              <a:rPr lang="en-GB" sz="1300" dirty="0"/>
              <a:t>, (born April 1, 1578, </a:t>
            </a:r>
            <a:r>
              <a:rPr lang="en-GB" sz="1300" dirty="0">
                <a:hlinkClick r:id="rId8"/>
              </a:rPr>
              <a:t>Folkestone</a:t>
            </a:r>
            <a:r>
              <a:rPr lang="en-GB" sz="1300" dirty="0"/>
              <a:t>, Kent, England—died June 3, 1657, London), English </a:t>
            </a:r>
            <a:r>
              <a:rPr lang="en-GB" sz="1300" u="sng" dirty="0">
                <a:hlinkClick r:id="rId9"/>
              </a:rPr>
              <a:t>physician</a:t>
            </a:r>
            <a:r>
              <a:rPr lang="en-GB" sz="1300" dirty="0"/>
              <a:t> who was the first to recognize the full </a:t>
            </a:r>
            <a:r>
              <a:rPr lang="en-GB" sz="1300" dirty="0">
                <a:hlinkClick r:id="rId10"/>
              </a:rPr>
              <a:t>circulation</a:t>
            </a:r>
            <a:r>
              <a:rPr lang="en-GB" sz="1300" dirty="0"/>
              <a:t> of the </a:t>
            </a:r>
            <a:r>
              <a:rPr lang="en-GB" sz="1300" dirty="0">
                <a:hlinkClick r:id="rId11"/>
              </a:rPr>
              <a:t>blood</a:t>
            </a:r>
            <a:r>
              <a:rPr lang="en-GB" sz="1300" dirty="0"/>
              <a:t> in the </a:t>
            </a:r>
            <a:r>
              <a:rPr lang="en-GB" sz="1300" dirty="0">
                <a:hlinkClick r:id="rId12"/>
              </a:rPr>
              <a:t>human body</a:t>
            </a:r>
            <a:r>
              <a:rPr lang="en-GB" sz="1300" dirty="0"/>
              <a:t> and to provide experiments and arguments to support this idea.</a:t>
            </a:r>
          </a:p>
        </p:txBody>
      </p:sp>
    </p:spTree>
    <p:extLst>
      <p:ext uri="{BB962C8B-B14F-4D97-AF65-F5344CB8AC3E}">
        <p14:creationId xmlns:p14="http://schemas.microsoft.com/office/powerpoint/2010/main" val="17241717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5401</TotalTime>
  <Words>719</Words>
  <Application>Microsoft Office PowerPoint</Application>
  <PresentationFormat>A4 Paper (210x297 mm)</PresentationFormat>
  <Paragraphs>71</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 (Staff)</cp:lastModifiedBy>
  <cp:revision>92</cp:revision>
  <cp:lastPrinted>2025-02-12T08:36:16Z</cp:lastPrinted>
  <dcterms:created xsi:type="dcterms:W3CDTF">2017-10-15T20:56:30Z</dcterms:created>
  <dcterms:modified xsi:type="dcterms:W3CDTF">2025-05-21T15:56:23Z</dcterms:modified>
</cp:coreProperties>
</file>