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36943D9-2D0D-2AB8-A7F2-AB9845FD723E}" v="1713" dt="2024-01-15T14:38:04.99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503" autoAdjust="0"/>
    <p:restoredTop sz="94627"/>
  </p:normalViewPr>
  <p:slideViewPr>
    <p:cSldViewPr snapToGrid="0" snapToObjects="1">
      <p:cViewPr varScale="1">
        <p:scale>
          <a:sx n="74" d="100"/>
          <a:sy n="74" d="100"/>
        </p:scale>
        <p:origin x="-1050" y="-90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itlin Bracken (Staff)" userId="S::cbracken@dorneyschool.co.uk::3342fa20-b388-4778-8551-f1f395e8a16e" providerId="AD" clId="Web-{936943D9-2D0D-2AB8-A7F2-AB9845FD723E}"/>
    <pc:docChg chg="modSld">
      <pc:chgData name="Caitlin Bracken (Staff)" userId="S::cbracken@dorneyschool.co.uk::3342fa20-b388-4778-8551-f1f395e8a16e" providerId="AD" clId="Web-{936943D9-2D0D-2AB8-A7F2-AB9845FD723E}" dt="2024-01-15T14:38:00.523" v="1629"/>
      <pc:docMkLst>
        <pc:docMk/>
      </pc:docMkLst>
      <pc:sldChg chg="addSp delSp modSp">
        <pc:chgData name="Caitlin Bracken (Staff)" userId="S::cbracken@dorneyschool.co.uk::3342fa20-b388-4778-8551-f1f395e8a16e" providerId="AD" clId="Web-{936943D9-2D0D-2AB8-A7F2-AB9845FD723E}" dt="2024-01-15T14:38:00.523" v="1629"/>
        <pc:sldMkLst>
          <pc:docMk/>
          <pc:sldMk cId="123089539" sldId="256"/>
        </pc:sldMkLst>
        <pc:spChg chg="mod">
          <ac:chgData name="Caitlin Bracken (Staff)" userId="S::cbracken@dorneyschool.co.uk::3342fa20-b388-4778-8551-f1f395e8a16e" providerId="AD" clId="Web-{936943D9-2D0D-2AB8-A7F2-AB9845FD723E}" dt="2024-01-15T14:23:21.491" v="544" actId="20577"/>
          <ac:spMkLst>
            <pc:docMk/>
            <pc:sldMk cId="123089539" sldId="256"/>
            <ac:spMk id="7" creationId="{00000000-0000-0000-0000-000000000000}"/>
          </ac:spMkLst>
        </pc:spChg>
        <pc:spChg chg="mod">
          <ac:chgData name="Caitlin Bracken (Staff)" userId="S::cbracken@dorneyschool.co.uk::3342fa20-b388-4778-8551-f1f395e8a16e" providerId="AD" clId="Web-{936943D9-2D0D-2AB8-A7F2-AB9845FD723E}" dt="2024-01-15T14:22:24.440" v="451" actId="14100"/>
          <ac:spMkLst>
            <pc:docMk/>
            <pc:sldMk cId="123089539" sldId="256"/>
            <ac:spMk id="8" creationId="{00000000-0000-0000-0000-000000000000}"/>
          </ac:spMkLst>
        </pc:spChg>
        <pc:spChg chg="mod">
          <ac:chgData name="Caitlin Bracken (Staff)" userId="S::cbracken@dorneyschool.co.uk::3342fa20-b388-4778-8551-f1f395e8a16e" providerId="AD" clId="Web-{936943D9-2D0D-2AB8-A7F2-AB9845FD723E}" dt="2024-01-15T14:15:08.377" v="10" actId="20577"/>
          <ac:spMkLst>
            <pc:docMk/>
            <pc:sldMk cId="123089539" sldId="256"/>
            <ac:spMk id="10" creationId="{00000000-0000-0000-0000-000000000000}"/>
          </ac:spMkLst>
        </pc:spChg>
        <pc:graphicFrameChg chg="mod modGraphic">
          <ac:chgData name="Caitlin Bracken (Staff)" userId="S::cbracken@dorneyschool.co.uk::3342fa20-b388-4778-8551-f1f395e8a16e" providerId="AD" clId="Web-{936943D9-2D0D-2AB8-A7F2-AB9845FD723E}" dt="2024-01-15T14:16:58.057" v="89"/>
          <ac:graphicFrameMkLst>
            <pc:docMk/>
            <pc:sldMk cId="123089539" sldId="256"/>
            <ac:graphicFrameMk id="3" creationId="{00000000-0000-0000-0000-000000000000}"/>
          </ac:graphicFrameMkLst>
        </pc:graphicFrameChg>
        <pc:graphicFrameChg chg="mod modGraphic">
          <ac:chgData name="Caitlin Bracken (Staff)" userId="S::cbracken@dorneyschool.co.uk::3342fa20-b388-4778-8551-f1f395e8a16e" providerId="AD" clId="Web-{936943D9-2D0D-2AB8-A7F2-AB9845FD723E}" dt="2024-01-15T14:27:39.212" v="816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mod modGraphic">
          <ac:chgData name="Caitlin Bracken (Staff)" userId="S::cbracken@dorneyschool.co.uk::3342fa20-b388-4778-8551-f1f395e8a16e" providerId="AD" clId="Web-{936943D9-2D0D-2AB8-A7F2-AB9845FD723E}" dt="2024-01-15T14:38:00.523" v="1629"/>
          <ac:graphicFrameMkLst>
            <pc:docMk/>
            <pc:sldMk cId="123089539" sldId="256"/>
            <ac:graphicFrameMk id="16" creationId="{00000000-0000-0000-0000-000000000000}"/>
          </ac:graphicFrameMkLst>
        </pc:graphicFrameChg>
        <pc:picChg chg="add mod">
          <ac:chgData name="Caitlin Bracken (Staff)" userId="S::cbracken@dorneyschool.co.uk::3342fa20-b388-4778-8551-f1f395e8a16e" providerId="AD" clId="Web-{936943D9-2D0D-2AB8-A7F2-AB9845FD723E}" dt="2024-01-15T14:35:28.387" v="1327" actId="14100"/>
          <ac:picMkLst>
            <pc:docMk/>
            <pc:sldMk cId="123089539" sldId="256"/>
            <ac:picMk id="2" creationId="{2F82DAE4-5F8D-A41E-9018-6252CB3DD6A4}"/>
          </ac:picMkLst>
        </pc:picChg>
        <pc:picChg chg="add mod">
          <ac:chgData name="Caitlin Bracken (Staff)" userId="S::cbracken@dorneyschool.co.uk::3342fa20-b388-4778-8551-f1f395e8a16e" providerId="AD" clId="Web-{936943D9-2D0D-2AB8-A7F2-AB9845FD723E}" dt="2024-01-15T14:36:08.921" v="1339" actId="1076"/>
          <ac:picMkLst>
            <pc:docMk/>
            <pc:sldMk cId="123089539" sldId="256"/>
            <ac:picMk id="6" creationId="{22C7C5CA-03F0-F069-EC5C-56A3BF985DEE}"/>
          </ac:picMkLst>
        </pc:picChg>
        <pc:picChg chg="del">
          <ac:chgData name="Caitlin Bracken (Staff)" userId="S::cbracken@dorneyschool.co.uk::3342fa20-b388-4778-8551-f1f395e8a16e" providerId="AD" clId="Web-{936943D9-2D0D-2AB8-A7F2-AB9845FD723E}" dt="2024-01-15T14:16:39.509" v="76"/>
          <ac:picMkLst>
            <pc:docMk/>
            <pc:sldMk cId="123089539" sldId="256"/>
            <ac:picMk id="9" creationId="{00000000-0000-0000-0000-000000000000}"/>
          </ac:picMkLst>
        </pc:picChg>
        <pc:picChg chg="del">
          <ac:chgData name="Caitlin Bracken (Staff)" userId="S::cbracken@dorneyschool.co.uk::3342fa20-b388-4778-8551-f1f395e8a16e" providerId="AD" clId="Web-{936943D9-2D0D-2AB8-A7F2-AB9845FD723E}" dt="2024-01-15T14:17:10.839" v="90"/>
          <ac:picMkLst>
            <pc:docMk/>
            <pc:sldMk cId="123089539" sldId="256"/>
            <ac:picMk id="11" creationId="{00000000-0000-0000-0000-000000000000}"/>
          </ac:picMkLst>
        </pc:picChg>
        <pc:picChg chg="del">
          <ac:chgData name="Caitlin Bracken (Staff)" userId="S::cbracken@dorneyschool.co.uk::3342fa20-b388-4778-8551-f1f395e8a16e" providerId="AD" clId="Web-{936943D9-2D0D-2AB8-A7F2-AB9845FD723E}" dt="2024-01-15T14:16:41.118" v="77"/>
          <ac:picMkLst>
            <pc:docMk/>
            <pc:sldMk cId="123089539" sldId="256"/>
            <ac:picMk id="18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79488" y="1243013"/>
            <a:ext cx="4846637" cy="33559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81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81" y="4589466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30" y="1681164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30" y="2505076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4" y="1681164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4" y="2505076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1" y="987428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1" y="987428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4" y="6356353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057299"/>
              </p:ext>
            </p:extLst>
          </p:nvPr>
        </p:nvGraphicFramePr>
        <p:xfrm>
          <a:off x="108812" y="396136"/>
          <a:ext cx="3793487" cy="51654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37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697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9329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lt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Key Vocabulary</a:t>
                      </a:r>
                      <a:endParaRPr lang="en-US" sz="120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7428">
                <a:tc>
                  <a:txBody>
                    <a:bodyPr/>
                    <a:lstStyle/>
                    <a:p>
                      <a:pPr algn="ctr"/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Comic Sans MS"/>
                          <a:ea typeface="+mn-ea"/>
                          <a:cs typeface="Arial"/>
                        </a:rPr>
                        <a:t>Islam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Comic Sans MS"/>
                          <a:ea typeface="+mn-ea"/>
                          <a:cs typeface="Arial"/>
                        </a:rPr>
                        <a:t>Islam is the second most popular religion in the world.</a:t>
                      </a:r>
                      <a:endParaRPr lang="en-GB" sz="1200" b="0" i="0" u="none" strike="noStrike" kern="1200" baseline="0">
                        <a:solidFill>
                          <a:schemeClr val="tx1"/>
                        </a:solidFill>
                        <a:latin typeface="Comic Sans MS"/>
                        <a:ea typeface="+mn-ea"/>
                        <a:cs typeface="Arial"/>
                      </a:endParaRP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9735">
                <a:tc>
                  <a:txBody>
                    <a:bodyPr/>
                    <a:lstStyle/>
                    <a:p>
                      <a:pPr algn="ctr"/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Comic Sans MS"/>
                          <a:ea typeface="+mn-ea"/>
                          <a:cs typeface="Arial"/>
                        </a:rPr>
                        <a:t>Muslim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120015" marR="1905" algn="ctr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omic Sans MS"/>
                          <a:ea typeface="Twinkl"/>
                          <a:cs typeface="Arial"/>
                        </a:rPr>
                        <a:t>A follower of the religion of Islam.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1016">
                <a:tc>
                  <a:txBody>
                    <a:bodyPr/>
                    <a:lstStyle/>
                    <a:p>
                      <a:pPr algn="ctr"/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Comic Sans MS"/>
                          <a:ea typeface="+mn-ea"/>
                          <a:cs typeface="Arial"/>
                        </a:rPr>
                        <a:t>Allah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Comic Sans MS"/>
                          <a:ea typeface="+mn-ea"/>
                          <a:cs typeface="Arial"/>
                        </a:rPr>
                        <a:t>The Arabic name that</a:t>
                      </a:r>
                    </a:p>
                    <a:p>
                      <a:pPr algn="ctr"/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Comic Sans MS"/>
                          <a:ea typeface="+mn-ea"/>
                          <a:cs typeface="Arial"/>
                        </a:rPr>
                        <a:t>Muslims use for God.</a:t>
                      </a:r>
                      <a:endParaRPr lang="en-GB" sz="1200" b="0" i="0" u="none" strike="noStrike" kern="1200" baseline="0">
                        <a:solidFill>
                          <a:schemeClr val="tx1"/>
                        </a:solidFill>
                        <a:latin typeface="Comic Sans MS"/>
                        <a:ea typeface="+mn-ea"/>
                        <a:cs typeface="Arial"/>
                      </a:endParaRP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6149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Arial"/>
                        </a:rPr>
                        <a:t>Salah</a:t>
                      </a:r>
                      <a:endParaRPr lang="en-US" dirty="0"/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b="0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/>
                        </a:rPr>
                        <a:t>The Islamic ritual prayer performed five times a day</a:t>
                      </a:r>
                      <a:endParaRPr lang="en-US" dirty="0">
                        <a:latin typeface="Comic Sans MS"/>
                      </a:endParaRP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43054">
                <a:tc>
                  <a:txBody>
                    <a:bodyPr/>
                    <a:lstStyle/>
                    <a:p>
                      <a:pPr marL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Arial"/>
                        </a:rPr>
                        <a:t>Prayer</a:t>
                      </a:r>
                    </a:p>
                  </a:txBody>
                  <a:tcPr marL="74295" marR="74295" marT="37147" marB="37147"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b="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Arial"/>
                        </a:rPr>
                        <a:t>Communication with God (a feature of many religions)</a:t>
                      </a:r>
                    </a:p>
                  </a:txBody>
                  <a:tcPr marL="74295" marR="74295" marT="37147" marB="37147" anchor="ctr"/>
                </a:tc>
                <a:extLst>
                  <a:ext uri="{0D108BD9-81ED-4DB2-BD59-A6C34878D82A}">
                    <a16:rowId xmlns:a16="http://schemas.microsoft.com/office/drawing/2014/main" val="3133531551"/>
                  </a:ext>
                </a:extLst>
              </a:tr>
              <a:tr h="543053">
                <a:tc>
                  <a:txBody>
                    <a:bodyPr/>
                    <a:lstStyle/>
                    <a:p>
                      <a:pPr marL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Arial"/>
                        </a:rPr>
                        <a:t>Commitment</a:t>
                      </a:r>
                    </a:p>
                  </a:txBody>
                  <a:tcPr marL="74295" marR="74295" marT="37147" marB="37147"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b="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Arial"/>
                        </a:rPr>
                        <a:t>When you promise to do something and follow through with it, even if it gets hard.</a:t>
                      </a:r>
                    </a:p>
                  </a:txBody>
                  <a:tcPr marL="74295" marR="74295" marT="37147" marB="37147" anchor="ctr"/>
                </a:tc>
                <a:extLst>
                  <a:ext uri="{0D108BD9-81ED-4DB2-BD59-A6C34878D82A}">
                    <a16:rowId xmlns:a16="http://schemas.microsoft.com/office/drawing/2014/main" val="3122134467"/>
                  </a:ext>
                </a:extLst>
              </a:tr>
              <a:tr h="543052">
                <a:tc>
                  <a:txBody>
                    <a:bodyPr/>
                    <a:lstStyle/>
                    <a:p>
                      <a:pPr marL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Arial"/>
                        </a:rPr>
                        <a:t>Qur'an</a:t>
                      </a:r>
                    </a:p>
                  </a:txBody>
                  <a:tcPr marL="74295" marR="74295" marT="37147" marB="37147"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b="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Arial"/>
                        </a:rPr>
                        <a:t>The holy text for Muslims.</a:t>
                      </a:r>
                    </a:p>
                  </a:txBody>
                  <a:tcPr marL="74295" marR="74295" marT="37147" marB="37147" anchor="ctr"/>
                </a:tc>
                <a:extLst>
                  <a:ext uri="{0D108BD9-81ED-4DB2-BD59-A6C34878D82A}">
                    <a16:rowId xmlns:a16="http://schemas.microsoft.com/office/drawing/2014/main" val="2006464096"/>
                  </a:ext>
                </a:extLst>
              </a:tr>
              <a:tr h="543052">
                <a:tc>
                  <a:txBody>
                    <a:bodyPr/>
                    <a:lstStyle/>
                    <a:p>
                      <a:pPr marL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Arial"/>
                        </a:rPr>
                        <a:t>Ritual</a:t>
                      </a:r>
                    </a:p>
                  </a:txBody>
                  <a:tcPr marL="74295" marR="74295" marT="37147" marB="37147"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b="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Arial"/>
                        </a:rPr>
                        <a:t>A set of actions performed regularly with specific meaning</a:t>
                      </a:r>
                    </a:p>
                  </a:txBody>
                  <a:tcPr marL="74295" marR="74295" marT="37147" marB="37147" anchor="ctr"/>
                </a:tc>
                <a:extLst>
                  <a:ext uri="{0D108BD9-81ED-4DB2-BD59-A6C34878D82A}">
                    <a16:rowId xmlns:a16="http://schemas.microsoft.com/office/drawing/2014/main" val="3139462697"/>
                  </a:ext>
                </a:extLst>
              </a:tr>
              <a:tr h="543052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kern="120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Arial"/>
                        </a:rPr>
                        <a:t>Five Pillars</a:t>
                      </a:r>
                      <a:endParaRPr lang="en-GB" sz="1200" b="1" kern="1200" dirty="0">
                        <a:solidFill>
                          <a:schemeClr val="dk1"/>
                        </a:solidFill>
                        <a:effectLst/>
                        <a:latin typeface="Comic Sans MS"/>
                        <a:ea typeface="+mn-ea"/>
                        <a:cs typeface="Arial"/>
                      </a:endParaRPr>
                    </a:p>
                  </a:txBody>
                  <a:tcPr marL="74295" marR="74295" marT="37147" marB="37147"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b="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Arial"/>
                        </a:rPr>
                        <a:t>Core beliefs of the Islamic faith</a:t>
                      </a:r>
                    </a:p>
                  </a:txBody>
                  <a:tcPr marL="74295" marR="74295" marT="37147" marB="37147" anchor="ctr"/>
                </a:tc>
                <a:extLst>
                  <a:ext uri="{0D108BD9-81ED-4DB2-BD59-A6C34878D82A}">
                    <a16:rowId xmlns:a16="http://schemas.microsoft.com/office/drawing/2014/main" val="743742538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7837645"/>
              </p:ext>
            </p:extLst>
          </p:nvPr>
        </p:nvGraphicFramePr>
        <p:xfrm>
          <a:off x="3992451" y="373794"/>
          <a:ext cx="5679031" cy="171837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6790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59188">
                <a:tc>
                  <a:txBody>
                    <a:bodyPr/>
                    <a:lstStyle/>
                    <a:p>
                      <a:pPr algn="ctr"/>
                      <a:r>
                        <a:rPr lang="en-GB" sz="1400" b="1" kern="1200" dirty="0">
                          <a:solidFill>
                            <a:schemeClr val="lt1"/>
                          </a:solidFill>
                          <a:effectLst/>
                          <a:latin typeface="Comic Sans MS"/>
                          <a:ea typeface="+mn-ea"/>
                          <a:cs typeface="Arial"/>
                        </a:rPr>
                        <a:t>What should I already know?</a:t>
                      </a:r>
                      <a:endParaRPr lang="en-GB" altLang="en-GB" sz="1400">
                        <a:latin typeface="Comic Sans MS"/>
                        <a:cs typeface="Arial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6304">
                <a:tc>
                  <a:txBody>
                    <a:bodyPr/>
                    <a:lstStyle/>
                    <a:p>
                      <a:pPr marL="162560" lvl="0" algn="ctr">
                        <a:spcBef>
                          <a:spcPts val="85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Arial"/>
                        </a:rPr>
                        <a:t>Followers of Islam are known as Muslims.</a:t>
                      </a:r>
                      <a:endParaRPr lang="en-US">
                        <a:latin typeface="Comic Sans M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2471">
                <a:tc>
                  <a:txBody>
                    <a:bodyPr/>
                    <a:lstStyle/>
                    <a:p>
                      <a:pPr algn="ctr"/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Arial"/>
                        </a:rPr>
                        <a:t>Ramadan</a:t>
                      </a:r>
                      <a:r>
                        <a:rPr lang="en-GB" sz="1400" b="0" kern="1200" baseline="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Arial"/>
                        </a:rPr>
                        <a:t>  is a </a:t>
                      </a:r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Arial"/>
                        </a:rPr>
                        <a:t>Muslim festival where Muslims fast during daylight hours and only eat after the sun has set.</a:t>
                      </a:r>
                      <a:endParaRPr lang="en-GB" sz="1400" b="0" i="0" u="none" strike="noStrike" kern="1200" baseline="0">
                        <a:solidFill>
                          <a:schemeClr val="dk1"/>
                        </a:solidFill>
                        <a:latin typeface="Comic Sans MS"/>
                        <a:ea typeface="+mn-ea"/>
                        <a:cs typeface="Arial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86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Arial"/>
                        </a:rPr>
                        <a:t>Mosque - Muslim place of worship.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1607870" y="36173"/>
            <a:ext cx="661048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GB" sz="1400" b="1" dirty="0">
                <a:latin typeface="Arial"/>
                <a:cs typeface="Arial"/>
              </a:rPr>
              <a:t>RE: 	Islam-  Prayer at home (Spring 1 )     YEAR:  2 </a:t>
            </a:r>
            <a:endParaRPr lang="en-GB" sz="1200" dirty="0">
              <a:solidFill>
                <a:srgbClr val="00000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pic>
        <p:nvPicPr>
          <p:cNvPr id="15" name="Picture 14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922138" y="43612"/>
            <a:ext cx="717508" cy="404200"/>
          </a:xfrm>
          <a:prstGeom prst="rect">
            <a:avLst/>
          </a:prstGeom>
        </p:spPr>
      </p:pic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9119046"/>
              </p:ext>
            </p:extLst>
          </p:nvPr>
        </p:nvGraphicFramePr>
        <p:xfrm>
          <a:off x="3999944" y="2325607"/>
          <a:ext cx="5648800" cy="36804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48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768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Comic Sans MS"/>
                        </a:rPr>
                        <a:t>What will I learn?</a:t>
                      </a:r>
                    </a:p>
                  </a:txBody>
                  <a:tcPr marL="74295" marR="74295" marT="37148" marB="37148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8927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Arial"/>
                        </a:rPr>
                        <a:t>Muslims believe that Salah (prayer) is one of the Five Pillars of Islam and the ritual should be performed five times a day: </a:t>
                      </a:r>
                      <a:r>
                        <a:rPr lang="en-GB" sz="1200" b="1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/>
                        </a:rPr>
                        <a:t>Fajr </a:t>
                      </a:r>
                      <a:r>
                        <a:rPr lang="en-GB" sz="1200" b="0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/>
                        </a:rPr>
                        <a:t>(pre-dawn), </a:t>
                      </a:r>
                      <a:r>
                        <a:rPr lang="en-GB" sz="1200" b="1" i="0" u="none" strike="noStrike" kern="1200" noProof="0" dirty="0" err="1">
                          <a:solidFill>
                            <a:schemeClr val="dk1"/>
                          </a:solidFill>
                          <a:effectLst/>
                          <a:latin typeface="Comic Sans MS"/>
                        </a:rPr>
                        <a:t>Dhuhr</a:t>
                      </a:r>
                      <a:r>
                        <a:rPr lang="en-GB" sz="1200" b="1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/>
                        </a:rPr>
                        <a:t> </a:t>
                      </a:r>
                      <a:r>
                        <a:rPr lang="en-GB" sz="1200" b="0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/>
                        </a:rPr>
                        <a:t>(midday), </a:t>
                      </a:r>
                      <a:r>
                        <a:rPr lang="en-GB" sz="1200" b="1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/>
                        </a:rPr>
                        <a:t>Asr</a:t>
                      </a:r>
                      <a:r>
                        <a:rPr lang="en-GB" sz="1200" b="0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/>
                        </a:rPr>
                        <a:t> (afternoon), </a:t>
                      </a:r>
                      <a:r>
                        <a:rPr lang="en-GB" sz="1200" b="1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/>
                        </a:rPr>
                        <a:t>Maghrib</a:t>
                      </a:r>
                      <a:r>
                        <a:rPr lang="en-GB" sz="1200" b="0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/>
                        </a:rPr>
                        <a:t> (sunset), and </a:t>
                      </a:r>
                      <a:r>
                        <a:rPr lang="en-GB" sz="1200" b="1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/>
                        </a:rPr>
                        <a:t>Isha</a:t>
                      </a:r>
                      <a:r>
                        <a:rPr lang="en-GB" sz="1200" b="0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/>
                        </a:rPr>
                        <a:t> (night)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0632"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Muslims will perform ablution (a ritual washing of the body) before each prayer.)</a:t>
                      </a:r>
                    </a:p>
                    <a:p>
                      <a:pPr marL="0" lvl="0" indent="0" algn="ctr">
                        <a:buNone/>
                      </a:pP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Comic Sans MS"/>
                        <a:ea typeface="+mn-ea"/>
                        <a:cs typeface="+mn-cs"/>
                      </a:endParaRPr>
                    </a:p>
                    <a:p>
                      <a:pPr marL="0" lvl="0" indent="0" algn="ctr">
                        <a:buNone/>
                      </a:pP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Comic Sans MS"/>
                        <a:ea typeface="+mn-ea"/>
                        <a:cs typeface="+mn-cs"/>
                      </a:endParaRPr>
                    </a:p>
                    <a:p>
                      <a:pPr marL="0" lvl="0" indent="0" algn="ctr">
                        <a:buNone/>
                      </a:pP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Comic Sans MS"/>
                        <a:ea typeface="+mn-ea"/>
                        <a:cs typeface="+mn-cs"/>
                      </a:endParaRPr>
                    </a:p>
                  </a:txBody>
                  <a:tcPr marL="74295" marR="74295" marT="37147" marB="37147" anchor="ctr"/>
                </a:tc>
                <a:extLst>
                  <a:ext uri="{0D108BD9-81ED-4DB2-BD59-A6C34878D82A}">
                    <a16:rowId xmlns:a16="http://schemas.microsoft.com/office/drawing/2014/main" val="640813056"/>
                  </a:ext>
                </a:extLst>
              </a:tr>
              <a:tr h="620633"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Muslims face the Kaaba in Mecca while performing Salah, when verses from the Qur'an are recited.</a:t>
                      </a:r>
                    </a:p>
                    <a:p>
                      <a:pPr marL="0" lvl="0" indent="0" algn="ctr">
                        <a:buNone/>
                      </a:pP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Comic Sans MS"/>
                        <a:ea typeface="+mn-ea"/>
                        <a:cs typeface="+mn-cs"/>
                      </a:endParaRPr>
                    </a:p>
                    <a:p>
                      <a:pPr marL="0" lvl="0" indent="0" algn="ctr">
                        <a:buNone/>
                      </a:pP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Comic Sans MS"/>
                        <a:ea typeface="+mn-ea"/>
                        <a:cs typeface="+mn-cs"/>
                      </a:endParaRPr>
                    </a:p>
                    <a:p>
                      <a:pPr marL="0" lvl="0" indent="0" algn="ctr">
                        <a:buNone/>
                      </a:pP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Comic Sans MS"/>
                        <a:ea typeface="+mn-ea"/>
                        <a:cs typeface="+mn-cs"/>
                      </a:endParaRPr>
                    </a:p>
                    <a:p>
                      <a:pPr marL="0" lvl="0" indent="0" algn="ctr">
                        <a:buNone/>
                      </a:pP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Comic Sans MS"/>
                        <a:ea typeface="+mn-ea"/>
                        <a:cs typeface="+mn-cs"/>
                      </a:endParaRP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0632"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Performing Salah regularly is considered a way to set the pace of life for Muslims, helping to set orderly work and social patterns. Each of the five daily prayers is seen as having a specific function as part of the day.</a:t>
                      </a:r>
                    </a:p>
                  </a:txBody>
                  <a:tcPr marL="74295" marR="74295" marT="37147" marB="37147" anchor="ctr"/>
                </a:tc>
                <a:extLst>
                  <a:ext uri="{0D108BD9-81ED-4DB2-BD59-A6C34878D82A}">
                    <a16:rowId xmlns:a16="http://schemas.microsoft.com/office/drawing/2014/main" val="466470948"/>
                  </a:ext>
                </a:extLst>
              </a:tr>
            </a:tbl>
          </a:graphicData>
        </a:graphic>
      </p:graphicFrame>
      <p:sp>
        <p:nvSpPr>
          <p:cNvPr id="8" name="Flowchart: Preparation 7"/>
          <p:cNvSpPr/>
          <p:nvPr/>
        </p:nvSpPr>
        <p:spPr>
          <a:xfrm>
            <a:off x="292662" y="5572398"/>
            <a:ext cx="3635158" cy="1188111"/>
          </a:xfrm>
          <a:prstGeom prst="flowChartPreparation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58314" y="5663159"/>
            <a:ext cx="3533892" cy="116955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latin typeface="Comic Sans MS"/>
              </a:rPr>
              <a:t>Key Question: </a:t>
            </a:r>
          </a:p>
          <a:p>
            <a:pPr algn="ctr"/>
            <a:r>
              <a:rPr lang="en-GB" sz="1400" b="1" dirty="0">
                <a:latin typeface="Comic Sans MS"/>
                <a:cs typeface="Calibri"/>
              </a:rPr>
              <a:t>Does praying at regular intervals everyday help a Muslim in his/her everyday life?</a:t>
            </a:r>
            <a:endParaRPr lang="en-GB" sz="1400" b="1" dirty="0">
              <a:latin typeface="Comic Sans MS"/>
            </a:endParaRPr>
          </a:p>
          <a:p>
            <a:pPr algn="ctr"/>
            <a:endParaRPr lang="en-GB" sz="1400" b="1" dirty="0">
              <a:latin typeface="Comic Sans MS"/>
            </a:endParaRPr>
          </a:p>
        </p:txBody>
      </p:sp>
      <p:pic>
        <p:nvPicPr>
          <p:cNvPr id="17" name="Picture 16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2662" y="53832"/>
            <a:ext cx="717508" cy="404200"/>
          </a:xfrm>
          <a:prstGeom prst="rect">
            <a:avLst/>
          </a:prstGeom>
        </p:spPr>
      </p:pic>
      <p:pic>
        <p:nvPicPr>
          <p:cNvPr id="2" name="Picture 1" descr="Importance of Wudu | Significance and Benefits in the Light of Quran and  Hadith - Islamic Articles">
            <a:extLst>
              <a:ext uri="{FF2B5EF4-FFF2-40B4-BE49-F238E27FC236}">
                <a16:creationId xmlns:a16="http://schemas.microsoft.com/office/drawing/2014/main" id="{2F82DAE4-5F8D-A41E-9018-6252CB3DD6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38563" y="3506188"/>
            <a:ext cx="1123591" cy="708265"/>
          </a:xfrm>
          <a:prstGeom prst="rect">
            <a:avLst/>
          </a:prstGeom>
        </p:spPr>
      </p:pic>
      <p:pic>
        <p:nvPicPr>
          <p:cNvPr id="6" name="Picture 5" descr="The Kaaba Black Stone: A Holy Stone from Outer Space? | Ancient Origins">
            <a:extLst>
              <a:ext uri="{FF2B5EF4-FFF2-40B4-BE49-F238E27FC236}">
                <a16:creationId xmlns:a16="http://schemas.microsoft.com/office/drawing/2014/main" id="{22C7C5CA-03F0-F069-EC5C-56A3BF985D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93876" y="4541358"/>
            <a:ext cx="1205003" cy="76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5309</TotalTime>
  <Words>417</Words>
  <Application>Microsoft Office PowerPoint</Application>
  <PresentationFormat>A4 Paper (210x297 mm)</PresentationFormat>
  <Paragraphs>45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Sim</cp:lastModifiedBy>
  <cp:revision>218</cp:revision>
  <cp:lastPrinted>2017-10-30T10:21:12Z</cp:lastPrinted>
  <dcterms:created xsi:type="dcterms:W3CDTF">2017-10-15T20:56:30Z</dcterms:created>
  <dcterms:modified xsi:type="dcterms:W3CDTF">2024-01-15T14:38:14Z</dcterms:modified>
</cp:coreProperties>
</file>