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63ACA7-CD19-4D04-971A-DDC06471C3A3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C582F3-2EBB-4AE1-BCCE-EACD3E549F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989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5789CE-836E-B042-843F-5605E41F500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66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32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320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2" y="1709741"/>
            <a:ext cx="10515600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2" y="4589466"/>
            <a:ext cx="10515600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95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53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8"/>
            <a:ext cx="10515600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211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404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124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8"/>
            <a:ext cx="6172201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709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8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8"/>
            <a:ext cx="6172201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8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693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423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855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8"/>
            <a:ext cx="10515600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2/19/2024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065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>
            <a:extLst>
              <a:ext uri="{FF2B5EF4-FFF2-40B4-BE49-F238E27FC236}">
                <a16:creationId xmlns:a16="http://schemas.microsoft.com/office/drawing/2014/main" id="{8B3CA38E-9242-FA4F-8DDC-B1F39A05251F}"/>
              </a:ext>
            </a:extLst>
          </p:cNvPr>
          <p:cNvGrpSpPr/>
          <p:nvPr/>
        </p:nvGrpSpPr>
        <p:grpSpPr>
          <a:xfrm>
            <a:off x="6977579" y="956619"/>
            <a:ext cx="1132054" cy="2019823"/>
            <a:chOff x="2244437" y="3429000"/>
            <a:chExt cx="1399100" cy="3000245"/>
          </a:xfrm>
        </p:grpSpPr>
        <p:sp>
          <p:nvSpPr>
            <p:cNvPr id="22" name="Rounded Rectangle 21">
              <a:extLst>
                <a:ext uri="{FF2B5EF4-FFF2-40B4-BE49-F238E27FC236}">
                  <a16:creationId xmlns:a16="http://schemas.microsoft.com/office/drawing/2014/main" id="{B77A614F-2185-9641-9267-F7BF048E402F}"/>
                </a:ext>
              </a:extLst>
            </p:cNvPr>
            <p:cNvSpPr/>
            <p:nvPr/>
          </p:nvSpPr>
          <p:spPr>
            <a:xfrm>
              <a:off x="2244437" y="3429000"/>
              <a:ext cx="1068779" cy="3000245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D584DE0E-7187-844E-8771-C82687140B06}"/>
                </a:ext>
              </a:extLst>
            </p:cNvPr>
            <p:cNvSpPr/>
            <p:nvPr/>
          </p:nvSpPr>
          <p:spPr>
            <a:xfrm>
              <a:off x="2434442" y="4049487"/>
              <a:ext cx="1068779" cy="181692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FE13277D-9675-B246-8F45-C99D88FB0636}"/>
                </a:ext>
              </a:extLst>
            </p:cNvPr>
            <p:cNvSpPr/>
            <p:nvPr/>
          </p:nvSpPr>
          <p:spPr>
            <a:xfrm>
              <a:off x="2574758" y="4500751"/>
              <a:ext cx="1068779" cy="81939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FAAF8F8E-3E4C-6F42-9217-38A336F52DDA}"/>
                </a:ext>
              </a:extLst>
            </p:cNvPr>
            <p:cNvSpPr/>
            <p:nvPr/>
          </p:nvSpPr>
          <p:spPr>
            <a:xfrm>
              <a:off x="2315687" y="3954485"/>
              <a:ext cx="1068779" cy="81939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2545" y="5906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600" b="1" u="sng" dirty="0" smtClean="0">
                <a:latin typeface="Comic Sans MS" panose="030F0902030302020204" pitchFamily="66" charset="0"/>
              </a:rPr>
              <a:t>Geography  </a:t>
            </a:r>
            <a:r>
              <a:rPr lang="en-US" sz="1600" b="1" u="sng" dirty="0">
                <a:latin typeface="Comic Sans MS" panose="030F0902030302020204" pitchFamily="66" charset="0"/>
              </a:rPr>
              <a:t>– </a:t>
            </a:r>
            <a:r>
              <a:rPr lang="en-US" sz="1600" b="1" u="sng" dirty="0" smtClean="0">
                <a:latin typeface="Comic Sans MS" panose="030F0902030302020204" pitchFamily="66" charset="0"/>
              </a:rPr>
              <a:t>Rivers and the Water Cycle </a:t>
            </a:r>
            <a:r>
              <a:rPr lang="en-US" sz="1600" b="1" u="sng" dirty="0">
                <a:latin typeface="Comic Sans MS" panose="030F0902030302020204" pitchFamily="66" charset="0"/>
              </a:rPr>
              <a:t>- Year 4 - Spring </a:t>
            </a:r>
            <a:r>
              <a:rPr lang="en-US" sz="1600" b="1" u="sng" dirty="0">
                <a:latin typeface="Comic Sans MS" panose="030F0902030302020204" pitchFamily="66" charset="0"/>
              </a:rPr>
              <a:t>2</a:t>
            </a:r>
            <a:endParaRPr lang="en-US" sz="16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178707"/>
              </p:ext>
            </p:extLst>
          </p:nvPr>
        </p:nvGraphicFramePr>
        <p:xfrm>
          <a:off x="108065" y="380338"/>
          <a:ext cx="4261837" cy="4966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15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986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u="sng" dirty="0">
                          <a:latin typeface="Comic Sans MS" panose="030F0902030302020204" pitchFamily="66" charset="0"/>
                        </a:rPr>
                        <a:t>Key Vocabulary and Definitions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64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 smtClean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estuary: An estuary is an area where a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freshwater river or stream meets the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ocean.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803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mouth: A river mouth is the part of a river where the river flows into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another river, a lake, a reservoir, a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sea, or an ocean.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901549976"/>
                  </a:ext>
                </a:extLst>
              </a:tr>
              <a:tr h="34864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source: The source of a river is where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it begins, usually in high ground.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685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meander: A meander is a winding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curve or bend in a river.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0820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waterfall: Waterfalls form where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water rushes down steep hillsides in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upland areas and erodes the rocks.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864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erosion: erosion occurs when the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fastest currents in the river carve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intensely into the banks.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864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deposition: rocks and sediments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eroded from one part of the river is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deposited in another part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348645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deposition: rocks and sediments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eroded from one part of the river is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deposited in another part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20848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stream: A stream is a small body of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flowing water.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20848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omic Sans MS" panose="030F0902030302020204" pitchFamily="66" charset="0"/>
                        </a:rPr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delta: Deltas are often found at the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mouth of large rivers.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1163859">
                <a:tc>
                  <a:txBody>
                    <a:bodyPr/>
                    <a:lstStyle/>
                    <a:p>
                      <a:r>
                        <a:rPr lang="en-US" sz="1000" b="1" dirty="0" smtClean="0">
                          <a:latin typeface="Comic Sans MS" panose="030F0902030302020204" pitchFamily="66" charset="0"/>
                        </a:rPr>
                        <a:t>11</a:t>
                      </a:r>
                    </a:p>
                    <a:p>
                      <a:endParaRPr lang="en-US" sz="1000" b="1" dirty="0" smtClean="0">
                        <a:latin typeface="Comic Sans MS" panose="030F0902030302020204" pitchFamily="66" charset="0"/>
                      </a:endParaRPr>
                    </a:p>
                    <a:p>
                      <a:endParaRPr lang="en-US" sz="1000" b="1" dirty="0" smtClean="0">
                        <a:latin typeface="Comic Sans MS" panose="030F0902030302020204" pitchFamily="66" charset="0"/>
                      </a:endParaRPr>
                    </a:p>
                    <a:p>
                      <a:endParaRPr lang="en-US" sz="1000" b="1" dirty="0" smtClean="0">
                        <a:latin typeface="Comic Sans MS" panose="030F0902030302020204" pitchFamily="66" charset="0"/>
                      </a:endParaRPr>
                    </a:p>
                    <a:p>
                      <a:r>
                        <a:rPr lang="en-US" sz="1000" b="1" dirty="0" smtClean="0">
                          <a:latin typeface="Comic Sans MS" panose="030F0902030302020204" pitchFamily="66" charset="0"/>
                        </a:rPr>
                        <a:t>12</a:t>
                      </a:r>
                    </a:p>
                    <a:p>
                      <a:endParaRPr lang="en-US" sz="1000" b="1" dirty="0" smtClean="0">
                        <a:latin typeface="Comic Sans MS" panose="030F0902030302020204" pitchFamily="66" charset="0"/>
                      </a:endParaRPr>
                    </a:p>
                    <a:p>
                      <a:endParaRPr lang="en-US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endParaRPr lang="en-GB" sz="1000" b="1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ox bow lake: Ox bow lakes are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created when the meander is so deep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that it cuts off a piece of the meander.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tributary: When one stream meets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another and merge together, the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smaller stream is known as a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tributary.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192029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114300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588678"/>
              </p:ext>
            </p:extLst>
          </p:nvPr>
        </p:nvGraphicFramePr>
        <p:xfrm>
          <a:off x="4455528" y="366990"/>
          <a:ext cx="3087007" cy="646382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301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23759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u="sng" dirty="0">
                          <a:latin typeface="Comic Sans MS" panose="030F0902030302020204" pitchFamily="66" charset="0"/>
                        </a:rPr>
                        <a:t>Key Facts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0672">
                <a:tc>
                  <a:txBody>
                    <a:bodyPr/>
                    <a:lstStyle/>
                    <a:p>
                      <a:endParaRPr lang="en-GB" altLang="en-GB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A meander is a winding curve or bend in a river.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Ox bow lakes are created when the meander is so deep that it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cuts off a piece of the meander.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The River Nile is the world’s longest river and runs into the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Mediterranean.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The Amazon River is situated in Brazil and runs through the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Amazon Rainforest.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Erosion is the wearing away of the land by forces such as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water, wind, and ice.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Erosion has helped to form many interesting features of the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Earth's surface including mountain peaks, valleys, and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coastlines.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Deposition is when the materials from erosion are dropped in</a:t>
                      </a:r>
                      <a:r>
                        <a:rPr lang="en-GB" sz="1000" baseline="0" dirty="0" smtClean="0">
                          <a:effectLst/>
                          <a:latin typeface="Comic Sans MS" panose="030F0902030302020204" pitchFamily="66" charset="0"/>
                        </a:rPr>
                        <a:t> </a:t>
                      </a: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a new location.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 smtClean="0">
                        <a:effectLst/>
                        <a:latin typeface="Comic Sans MS" panose="030F09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omic Sans MS" panose="030F0902030302020204" pitchFamily="66" charset="0"/>
                        </a:rPr>
                        <a:t>The source of a river is where it begins, usually in high ground.</a:t>
                      </a: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120">
                <a:tc>
                  <a:txBody>
                    <a:bodyPr/>
                    <a:lstStyle/>
                    <a:p>
                      <a:endParaRPr lang="en-GB" altLang="en-GB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120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66828">
                <a:tc>
                  <a:txBody>
                    <a:bodyPr/>
                    <a:lstStyle/>
                    <a:p>
                      <a:r>
                        <a:rPr lang="en-GB" altLang="en-GB" sz="1000" b="1" dirty="0">
                          <a:latin typeface="Comic Sans MS" panose="030F0902030302020204" pitchFamily="66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6828">
                <a:tc>
                  <a:txBody>
                    <a:bodyPr/>
                    <a:lstStyle/>
                    <a:p>
                      <a:endParaRPr lang="en-GB" altLang="en-GB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9434">
                <a:tc>
                  <a:txBody>
                    <a:bodyPr/>
                    <a:lstStyle/>
                    <a:p>
                      <a:endParaRPr lang="en-GB" altLang="en-GB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8535">
                <a:tc>
                  <a:txBody>
                    <a:bodyPr/>
                    <a:lstStyle/>
                    <a:p>
                      <a:endParaRPr lang="en-GB" altLang="en-GB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effectLst/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120">
                <a:tc>
                  <a:txBody>
                    <a:bodyPr/>
                    <a:lstStyle/>
                    <a:p>
                      <a:endParaRPr lang="en-GB" altLang="en-GB" sz="1000" b="1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dirty="0">
                        <a:latin typeface="Comic Sans MS" panose="030F0902030302020204" pitchFamily="66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462463"/>
              </p:ext>
            </p:extLst>
          </p:nvPr>
        </p:nvGraphicFramePr>
        <p:xfrm>
          <a:off x="7612995" y="333028"/>
          <a:ext cx="3308775" cy="257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0877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95387">
                <a:tc>
                  <a:txBody>
                    <a:bodyPr/>
                    <a:lstStyle/>
                    <a:p>
                      <a:pPr algn="ctr"/>
                      <a:r>
                        <a:rPr lang="en-US" sz="1200" u="sng" dirty="0" smtClean="0">
                          <a:latin typeface="Comic Sans MS" panose="030F0902030302020204" pitchFamily="66" charset="0"/>
                        </a:rPr>
                        <a:t>What I need</a:t>
                      </a:r>
                      <a:r>
                        <a:rPr lang="en-US" sz="1200" u="sng" baseline="0" dirty="0" smtClean="0">
                          <a:latin typeface="Comic Sans MS" panose="030F0902030302020204" pitchFamily="66" charset="0"/>
                        </a:rPr>
                        <a:t> to know</a:t>
                      </a:r>
                      <a:endParaRPr lang="en-US" sz="1200" u="sng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5C44CE74-DB75-354A-BF74-DD8775D2E1E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325" y="17448"/>
            <a:ext cx="300192" cy="279086"/>
          </a:xfrm>
          <a:prstGeom prst="rect">
            <a:avLst/>
          </a:prstGeom>
          <a:noFill/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762EE14-7526-FA40-A94F-22364B2AE35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9902" y="6366"/>
            <a:ext cx="300192" cy="279086"/>
          </a:xfrm>
          <a:prstGeom prst="rect">
            <a:avLst/>
          </a:prstGeom>
          <a:noFill/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E7385D7-1107-4B4A-8289-F40B959E3E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583460"/>
              </p:ext>
            </p:extLst>
          </p:nvPr>
        </p:nvGraphicFramePr>
        <p:xfrm>
          <a:off x="4456164" y="4696691"/>
          <a:ext cx="3086371" cy="172852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863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2633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100" u="sng" dirty="0">
                          <a:latin typeface="Comic Sans MS" panose="030F0902030302020204" pitchFamily="66" charset="0"/>
                        </a:rPr>
                        <a:t>What should I already know?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5787">
                <a:tc>
                  <a:txBody>
                    <a:bodyPr/>
                    <a:lstStyle/>
                    <a:p>
                      <a:r>
                        <a:rPr lang="en-GB" altLang="en-GB" sz="1000" b="0" dirty="0" smtClean="0">
                          <a:latin typeface="Comic Sans MS" panose="030F0902030302020204" pitchFamily="66" charset="0"/>
                        </a:rPr>
                        <a:t> Locate and describe physical features (including hills, mountains, coasts, rivers)</a:t>
                      </a:r>
                    </a:p>
                    <a:p>
                      <a:r>
                        <a:rPr lang="en-GB" altLang="en-GB" sz="1000" b="0" dirty="0" smtClean="0">
                          <a:latin typeface="Comic Sans MS" panose="030F0902030302020204" pitchFamily="66" charset="0"/>
                        </a:rPr>
                        <a:t> The seven continents, five oceans and surrounding seas of the United Kingdom.</a:t>
                      </a:r>
                    </a:p>
                    <a:p>
                      <a:r>
                        <a:rPr lang="en-GB" altLang="en-GB" sz="1000" b="0" dirty="0" smtClean="0">
                          <a:latin typeface="Comic Sans MS" panose="030F0902030302020204" pitchFamily="66" charset="0"/>
                        </a:rPr>
                        <a:t> The names of some key rivers around the world including the Thames and the Nile.</a:t>
                      </a:r>
                    </a:p>
                    <a:p>
                      <a:r>
                        <a:rPr lang="en-GB" altLang="en-GB" sz="1000" b="0" dirty="0" smtClean="0">
                          <a:latin typeface="Comic Sans MS" panose="030F0902030302020204" pitchFamily="66" charset="0"/>
                        </a:rPr>
                        <a:t> The water cycle and where our water comes from.</a:t>
                      </a:r>
                    </a:p>
                    <a:p>
                      <a:r>
                        <a:rPr lang="en-GB" altLang="en-GB" sz="1000" b="0" dirty="0" smtClean="0">
                          <a:latin typeface="Comic Sans MS" panose="030F0902030302020204" pitchFamily="66" charset="0"/>
                        </a:rPr>
                        <a:t> How sedimentary rocks are formed.</a:t>
                      </a:r>
                      <a:endParaRPr lang="en-GB" altLang="en-GB" sz="1000" b="0" dirty="0"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08A80CA-87D7-40E3-AD9D-6BB655CBD3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34355"/>
              </p:ext>
            </p:extLst>
          </p:nvPr>
        </p:nvGraphicFramePr>
        <p:xfrm>
          <a:off x="7563711" y="4199971"/>
          <a:ext cx="3438587" cy="2571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438587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36545">
                <a:tc>
                  <a:txBody>
                    <a:bodyPr/>
                    <a:lstStyle/>
                    <a:p>
                      <a:pPr algn="ctr"/>
                      <a:endParaRPr lang="en-US" sz="1200" u="sng" dirty="0">
                        <a:latin typeface="Comic Sans MS" panose="030F0702030302020204" pitchFamily="66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919AEA39-B7F4-F44B-9B63-B5CAB0C49C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791748"/>
              </p:ext>
            </p:extLst>
          </p:nvPr>
        </p:nvGraphicFramePr>
        <p:xfrm>
          <a:off x="7607998" y="712860"/>
          <a:ext cx="3308775" cy="34270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30877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36545">
                <a:tc>
                  <a:txBody>
                    <a:bodyPr/>
                    <a:lstStyle/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● Name and locate and geographical regions of the UK and recognise their identifying physical</a:t>
                      </a: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characteristics.</a:t>
                      </a:r>
                    </a:p>
                    <a:p>
                      <a:pPr algn="ctr"/>
                      <a:endParaRPr lang="en-GB" sz="1000" b="0" u="none" dirty="0" smtClean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● Describe and understand key aspects of physical geography including rivers, mountains and the water</a:t>
                      </a: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cycle.</a:t>
                      </a:r>
                    </a:p>
                    <a:p>
                      <a:pPr algn="ctr"/>
                      <a:endParaRPr lang="en-GB" sz="1000" b="0" u="none" dirty="0" smtClean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● Establish an understanding of the interaction between physical and human processes.</a:t>
                      </a:r>
                    </a:p>
                    <a:p>
                      <a:pPr algn="ctr"/>
                      <a:endParaRPr lang="en-GB" sz="1000" b="0" u="none" dirty="0" smtClean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● Use maps, atlases, globes and digital/computer mapping to locate countries and describe features</a:t>
                      </a: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studied.</a:t>
                      </a:r>
                    </a:p>
                    <a:p>
                      <a:pPr algn="ctr"/>
                      <a:endParaRPr lang="en-GB" sz="1000" b="0" u="none" dirty="0" smtClean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● Use a range of methods including sketch maps, plans and graphs, and digital technologies.</a:t>
                      </a:r>
                    </a:p>
                    <a:p>
                      <a:pPr algn="ctr"/>
                      <a:endParaRPr lang="en-GB" sz="1000" b="0" u="none" dirty="0" smtClean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● Use fieldwork to observe, measure, record and present features in the local area (e.g. of activities and</a:t>
                      </a:r>
                    </a:p>
                    <a:p>
                      <a:pPr algn="ctr"/>
                      <a:r>
                        <a:rPr lang="en-GB" sz="1000" b="0" u="none" dirty="0" smtClean="0">
                          <a:solidFill>
                            <a:schemeClr val="tx1"/>
                          </a:solidFill>
                          <a:latin typeface="Comic Sans MS" panose="030F0902030302020204" pitchFamily="66" charset="0"/>
                        </a:rPr>
                        <a:t>models in the school grounds).</a:t>
                      </a:r>
                    </a:p>
                  </a:txBody>
                  <a:tcPr marL="74295" marR="74295" marT="37148" marB="37148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288B403-10ED-8A46-8B0D-2A613AF0EC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7407557"/>
              </p:ext>
            </p:extLst>
          </p:nvPr>
        </p:nvGraphicFramePr>
        <p:xfrm>
          <a:off x="7607998" y="5602915"/>
          <a:ext cx="2028009" cy="102412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28009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1024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u="none" dirty="0">
                        <a:solidFill>
                          <a:schemeClr val="tx1"/>
                        </a:solidFill>
                        <a:latin typeface="Comic Sans MS" panose="030F0902030302020204" pitchFamily="66" charset="0"/>
                      </a:endParaRPr>
                    </a:p>
                  </a:txBody>
                  <a:tcPr marL="74295" marR="74295" marT="37148" marB="37148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7998" y="4443756"/>
            <a:ext cx="2757280" cy="206796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689902" y="4457147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Thames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London river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that is 184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miles long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Seven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Britain’s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longest river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(220 miles)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from Wales to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Bristol.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Mersey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Liverpool river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that is 70</a:t>
            </a:r>
          </a:p>
          <a:p>
            <a:r>
              <a:rPr lang="en-GB" sz="1000" dirty="0" smtClean="0">
                <a:latin typeface="Comic Sans MS" panose="030F0702030302020204" pitchFamily="66" charset="0"/>
              </a:rPr>
              <a:t>miles long</a:t>
            </a:r>
            <a:endParaRPr lang="en-GB" sz="10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619" y="5103043"/>
            <a:ext cx="299085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8823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601</Words>
  <Application>Microsoft Office PowerPoint</Application>
  <PresentationFormat>Widescreen</PresentationFormat>
  <Paragraphs>86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1_Office Theme</vt:lpstr>
      <vt:lpstr>Geography  – Rivers and the Water Cycle - Year 4 - Spring 2</vt:lpstr>
    </vt:vector>
  </TitlesOfParts>
  <Company>BGS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– Sound - Year 4 - Spring 1</dc:title>
  <dc:creator>mchaggar</dc:creator>
  <cp:lastModifiedBy>Cristina Wilson (Staff)</cp:lastModifiedBy>
  <cp:revision>9</cp:revision>
  <dcterms:created xsi:type="dcterms:W3CDTF">2023-01-04T11:49:42Z</dcterms:created>
  <dcterms:modified xsi:type="dcterms:W3CDTF">2024-02-19T07:55:31Z</dcterms:modified>
</cp:coreProperties>
</file>