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76646D-01CB-BCEF-26AD-53BCE061708F}" v="396" dt="2021-11-26T08:58:06.017"/>
    <p1510:client id="{79C1FB9C-EBBE-0A81-2880-864D10D3450E}" v="474" dt="2021-11-21T20:01:34.834"/>
    <p1510:client id="{A5C820F9-F552-5B9E-2F8D-C670C2D3DA19}" v="161" dt="2021-09-05T10:18:02.898"/>
    <p1510:client id="{FA0FED93-E364-D5AA-5591-A5327219F2C6}" v="1610" dt="2021-08-29T18:52:21.9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7292A2E-F333-43FB-9621-5CBBE7FDCDCB}" styleName="Light Style 2 –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912C8C85-51F0-491E-9774-3900AFEF0FD7}" styleName="Light Style 2 –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E171933-4619-4E11-9A3F-F7608DF75F80}" styleName="Medium Style 1 –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10A1B5D5-9B99-4C35-A422-299274C87663}" styleName="Medium Style 1 –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279" autoAdjust="0"/>
    <p:restoredTop sz="94627"/>
  </p:normalViewPr>
  <p:slideViewPr>
    <p:cSldViewPr snapToGrid="0" snapToObjects="1">
      <p:cViewPr varScale="1">
        <p:scale>
          <a:sx n="107" d="100"/>
          <a:sy n="107" d="100"/>
        </p:scale>
        <p:origin x="103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11/28/2024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18" Type="http://schemas.openxmlformats.org/officeDocument/2006/relationships/image" Target="../media/image15.png"/><Relationship Id="rId3" Type="http://schemas.openxmlformats.org/officeDocument/2006/relationships/image" Target="../media/image1.png"/><Relationship Id="rId21" Type="http://schemas.openxmlformats.org/officeDocument/2006/relationships/image" Target="../media/image18.png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17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3.png"/><Relationship Id="rId20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5" Type="http://schemas.openxmlformats.org/officeDocument/2006/relationships/image" Target="../media/image12.png"/><Relationship Id="rId23" Type="http://schemas.openxmlformats.org/officeDocument/2006/relationships/image" Target="../media/image20.png"/><Relationship Id="rId10" Type="http://schemas.openxmlformats.org/officeDocument/2006/relationships/image" Target="../media/image7.jpeg"/><Relationship Id="rId19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6.jpeg"/><Relationship Id="rId14" Type="http://schemas.openxmlformats.org/officeDocument/2006/relationships/image" Target="../media/image11.png"/><Relationship Id="rId22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9357" y="119079"/>
            <a:ext cx="9643612" cy="359354"/>
          </a:xfrm>
        </p:spPr>
        <p:txBody>
          <a:bodyPr numCol="1">
            <a:noAutofit/>
          </a:bodyPr>
          <a:lstStyle/>
          <a:p>
            <a:r>
              <a:rPr lang="en-US" sz="2000" b="1" dirty="0">
                <a:latin typeface="Comic Sans MS"/>
                <a:cs typeface="Calibri Light"/>
              </a:rPr>
              <a:t>Year </a:t>
            </a:r>
            <a:r>
              <a:rPr lang="en-US" sz="2000" b="1">
                <a:latin typeface="Comic Sans MS"/>
                <a:cs typeface="Calibri Light"/>
              </a:rPr>
              <a:t>One Autumn – </a:t>
            </a:r>
            <a:r>
              <a:rPr lang="en-US" sz="2000" b="1" dirty="0">
                <a:latin typeface="Comic Sans MS"/>
                <a:cs typeface="Calibri Light"/>
              </a:rPr>
              <a:t>History – How has childhood changed over time?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785148"/>
              </p:ext>
            </p:extLst>
          </p:nvPr>
        </p:nvGraphicFramePr>
        <p:xfrm>
          <a:off x="206477" y="521868"/>
          <a:ext cx="2306663" cy="5785651"/>
        </p:xfrm>
        <a:graphic>
          <a:graphicData uri="http://schemas.openxmlformats.org/drawingml/2006/table">
            <a:tbl>
              <a:tblPr firstRow="1" bandRow="1">
                <a:tableStyleId>{1E171933-4619-4E11-9A3F-F7608DF75F80}</a:tableStyleId>
              </a:tblPr>
              <a:tblGrid>
                <a:gridCol w="313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932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3217">
                <a:tc gridSpan="2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Key learning in this topic</a:t>
                      </a: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marL="0" marR="0" lvl="0" indent="0" algn="ctr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400" dirty="0">
                        <a:latin typeface="Comic Sans M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527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1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2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25835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2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2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8853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3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2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5639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4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2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56396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dirty="0">
                          <a:latin typeface="Comic Sans MS"/>
                        </a:rPr>
                        <a:t>5</a:t>
                      </a:r>
                    </a:p>
                  </a:txBody>
                  <a:tcPr marL="74295" marR="74295" marT="37147" marB="37147"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endParaRPr lang="en-GB" sz="12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655155"/>
              </p:ext>
            </p:extLst>
          </p:nvPr>
        </p:nvGraphicFramePr>
        <p:xfrm>
          <a:off x="2864582" y="544278"/>
          <a:ext cx="3131613" cy="147035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131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400" dirty="0">
                          <a:latin typeface="Comic Sans MS"/>
                        </a:rPr>
                        <a:t>Old and new toys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935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altLang="en-GB" sz="14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3233877251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2510771"/>
              </p:ext>
            </p:extLst>
          </p:nvPr>
        </p:nvGraphicFramePr>
        <p:xfrm>
          <a:off x="6340414" y="1408980"/>
          <a:ext cx="3362215" cy="394850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25217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2036998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591353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Comic Sans MS"/>
                        </a:rPr>
                        <a:t>Key vocabulary</a:t>
                      </a:r>
                    </a:p>
                  </a:txBody>
                  <a:tcPr marL="74295" marR="74295" marT="37148" marB="37148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800" dirty="0"/>
                    </a:p>
                  </a:txBody>
                  <a:tcPr marL="0" marR="0" marT="0" marB="0" horzOverflow="overflow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707305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timeline</a:t>
                      </a:r>
                    </a:p>
                  </a:txBody>
                  <a:tcPr marL="74295" marR="74295" marT="37148" marB="37148"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organises objects or events in chronological order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707305"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400" dirty="0">
                          <a:latin typeface="Comic Sans MS"/>
                        </a:rPr>
                        <a:t>chronological order</a:t>
                      </a:r>
                    </a:p>
                  </a:txBody>
                  <a:tcPr marL="74295" marR="74295" marT="37147" marB="37147" anchor="ctr"/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GB" sz="1400" dirty="0">
                          <a:latin typeface="Comic Sans MS"/>
                        </a:rPr>
                        <a:t>time order – oldest to newest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36769579"/>
                  </a:ext>
                </a:extLst>
              </a:tr>
              <a:tr h="707305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2800" b="1" dirty="0">
                          <a:latin typeface="Comic Sans MS"/>
                        </a:rPr>
                        <a:t>then </a:t>
                      </a:r>
                      <a:r>
                        <a:rPr lang="en-US" sz="1800" b="0" dirty="0">
                          <a:latin typeface="Comic Sans MS"/>
                        </a:rPr>
                        <a:t>and  </a:t>
                      </a:r>
                      <a:r>
                        <a:rPr lang="en-US" sz="2800" b="1" dirty="0">
                          <a:latin typeface="Comic Sans MS"/>
                        </a:rPr>
                        <a:t>now</a:t>
                      </a:r>
                      <a:endParaRPr lang="en-US" sz="2800" dirty="0">
                        <a:latin typeface="Comic Sans MS"/>
                      </a:endParaRPr>
                    </a:p>
                  </a:txBody>
                  <a:tcPr marL="74295" marR="74295" marT="37147" marB="37147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6403223"/>
                  </a:ext>
                </a:extLst>
              </a:tr>
              <a:tr h="520860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 dirty="0">
                          <a:latin typeface="Comic Sans MS"/>
                        </a:rPr>
                        <a:t>Toys</a:t>
                      </a:r>
                      <a:r>
                        <a:rPr lang="en-US" sz="1400" b="0" dirty="0">
                          <a:latin typeface="Comic Sans MS"/>
                        </a:rPr>
                        <a:t> </a:t>
                      </a:r>
                      <a:r>
                        <a:rPr lang="en-US" sz="1400" b="1" dirty="0">
                          <a:latin typeface="Comic Sans MS"/>
                        </a:rPr>
                        <a:t>vocabulary</a:t>
                      </a:r>
                      <a:r>
                        <a:rPr lang="en-US" sz="1400" b="0" dirty="0">
                          <a:latin typeface="Comic Sans MS"/>
                        </a:rPr>
                        <a:t> – wooden, metal, plastic, dolls, cars, models, electronic</a:t>
                      </a:r>
                    </a:p>
                  </a:txBody>
                  <a:tcPr marL="74295" marR="74295" marT="37147" marB="37147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35349018"/>
                  </a:ext>
                </a:extLst>
              </a:tr>
              <a:tr h="707304">
                <a:tc gridSpan="2"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400" b="1" dirty="0">
                          <a:latin typeface="Comic Sans MS"/>
                        </a:rPr>
                        <a:t>Kitchen vocabulary – </a:t>
                      </a:r>
                      <a:r>
                        <a:rPr lang="en-US" sz="1400" b="0" dirty="0">
                          <a:latin typeface="Comic Sans MS"/>
                        </a:rPr>
                        <a:t>larder, pantry, fridge, stove, oven, hob, electric, gas, kettle, toaster, washing machine</a:t>
                      </a:r>
                      <a:endParaRPr lang="en-US" sz="1400" b="1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7059520"/>
                  </a:ext>
                </a:extLst>
              </a:tr>
            </a:tbl>
          </a:graphicData>
        </a:graphic>
      </p:graphicFrame>
      <p:pic>
        <p:nvPicPr>
          <p:cNvPr id="18" name="Picture 17">
            <a:extLst>
              <a:ext uri="{FF2B5EF4-FFF2-40B4-BE49-F238E27FC236}">
                <a16:creationId xmlns:a16="http://schemas.microsoft.com/office/drawing/2014/main" id="{F84DA588-283C-45C2-9FF2-B44E5BBECF1F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507" y="49001"/>
            <a:ext cx="518198" cy="47286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195A938-D967-44AC-AD9D-0CC720A75805}"/>
              </a:ext>
            </a:extLst>
          </p:cNvPr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53188"/>
            <a:ext cx="518198" cy="472868"/>
          </a:xfrm>
          <a:prstGeom prst="rect">
            <a:avLst/>
          </a:prstGeom>
        </p:spPr>
      </p:pic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F42A8F2-A7E9-410C-9F3D-CB90FDB4B91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5003686"/>
              </p:ext>
            </p:extLst>
          </p:nvPr>
        </p:nvGraphicFramePr>
        <p:xfrm>
          <a:off x="2778318" y="2700881"/>
          <a:ext cx="3131613" cy="147035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131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400" dirty="0">
                          <a:latin typeface="Comic Sans MS"/>
                        </a:rPr>
                        <a:t>Old and new kitchens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935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altLang="en-GB" sz="14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3233877251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964C70D0-AD13-4B4A-90E1-8FA251743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586397"/>
              </p:ext>
            </p:extLst>
          </p:nvPr>
        </p:nvGraphicFramePr>
        <p:xfrm>
          <a:off x="2893336" y="4986881"/>
          <a:ext cx="3131613" cy="1470356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131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400" dirty="0">
                          <a:latin typeface="Comic Sans MS"/>
                        </a:rPr>
                        <a:t>Old and new clothes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9356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endParaRPr lang="en-GB" altLang="en-GB" sz="1400" dirty="0">
                        <a:latin typeface="Comic Sans MS"/>
                      </a:endParaRPr>
                    </a:p>
                  </a:txBody>
                  <a:tcPr marL="74295" marR="74295" marT="37147" marB="37147"/>
                </a:tc>
                <a:extLst>
                  <a:ext uri="{0D108BD9-81ED-4DB2-BD59-A6C34878D82A}">
                    <a16:rowId xmlns:a16="http://schemas.microsoft.com/office/drawing/2014/main" val="3233877251"/>
                  </a:ext>
                </a:extLst>
              </a:tr>
            </a:tbl>
          </a:graphicData>
        </a:graphic>
      </p:graphicFrame>
      <p:pic>
        <p:nvPicPr>
          <p:cNvPr id="10" name="Picture 21">
            <a:extLst>
              <a:ext uri="{FF2B5EF4-FFF2-40B4-BE49-F238E27FC236}">
                <a16:creationId xmlns:a16="http://schemas.microsoft.com/office/drawing/2014/main" id="{DD5B5E59-8F61-4201-8624-969DAD180B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071" y="1177146"/>
            <a:ext cx="708086" cy="679331"/>
          </a:xfrm>
          <a:prstGeom prst="rect">
            <a:avLst/>
          </a:prstGeom>
        </p:spPr>
      </p:pic>
      <p:pic>
        <p:nvPicPr>
          <p:cNvPr id="22" name="Picture 22" descr="Diagram&#10;&#10;Description automatically generated">
            <a:extLst>
              <a:ext uri="{FF2B5EF4-FFF2-40B4-BE49-F238E27FC236}">
                <a16:creationId xmlns:a16="http://schemas.microsoft.com/office/drawing/2014/main" id="{FE321A0F-E965-45C1-B9E3-05BFB8C406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7069" y="1239328"/>
            <a:ext cx="922129" cy="540590"/>
          </a:xfrm>
          <a:prstGeom prst="rect">
            <a:avLst/>
          </a:prstGeom>
        </p:spPr>
      </p:pic>
      <p:pic>
        <p:nvPicPr>
          <p:cNvPr id="24" name="Picture 24" descr="Shape&#10;&#10;Description automatically generated">
            <a:extLst>
              <a:ext uri="{FF2B5EF4-FFF2-40B4-BE49-F238E27FC236}">
                <a16:creationId xmlns:a16="http://schemas.microsoft.com/office/drawing/2014/main" id="{4E09B4C3-0C69-432D-8656-D2C0DE8B3FD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9521" y="2025681"/>
            <a:ext cx="1410239" cy="923207"/>
          </a:xfrm>
          <a:prstGeom prst="rect">
            <a:avLst/>
          </a:prstGeom>
        </p:spPr>
      </p:pic>
      <p:pic>
        <p:nvPicPr>
          <p:cNvPr id="25" name="Picture 25" descr="A picture containing floor, chair, indoor, room&#10;&#10;Description automatically generated">
            <a:extLst>
              <a:ext uri="{FF2B5EF4-FFF2-40B4-BE49-F238E27FC236}">
                <a16:creationId xmlns:a16="http://schemas.microsoft.com/office/drawing/2014/main" id="{8CB3A17E-2049-4D86-91BB-13DEAAA197F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3080" y="3257100"/>
            <a:ext cx="1014143" cy="674478"/>
          </a:xfrm>
          <a:prstGeom prst="rect">
            <a:avLst/>
          </a:prstGeom>
        </p:spPr>
      </p:pic>
      <p:pic>
        <p:nvPicPr>
          <p:cNvPr id="26" name="Picture 26">
            <a:extLst>
              <a:ext uri="{FF2B5EF4-FFF2-40B4-BE49-F238E27FC236}">
                <a16:creationId xmlns:a16="http://schemas.microsoft.com/office/drawing/2014/main" id="{52367906-29B5-4F7C-8854-9D8C6911EB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70444" y="3118090"/>
            <a:ext cx="940999" cy="808727"/>
          </a:xfrm>
          <a:prstGeom prst="rect">
            <a:avLst/>
          </a:prstGeom>
        </p:spPr>
      </p:pic>
      <p:pic>
        <p:nvPicPr>
          <p:cNvPr id="27" name="Picture 27">
            <a:extLst>
              <a:ext uri="{FF2B5EF4-FFF2-40B4-BE49-F238E27FC236}">
                <a16:creationId xmlns:a16="http://schemas.microsoft.com/office/drawing/2014/main" id="{1B831F45-7250-47FC-A93C-681EA02D32B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87547" y="4268278"/>
            <a:ext cx="1135812" cy="808727"/>
          </a:xfrm>
          <a:prstGeom prst="rect">
            <a:avLst/>
          </a:prstGeom>
        </p:spPr>
      </p:pic>
      <p:pic>
        <p:nvPicPr>
          <p:cNvPr id="28" name="Picture 28">
            <a:extLst>
              <a:ext uri="{FF2B5EF4-FFF2-40B4-BE49-F238E27FC236}">
                <a16:creationId xmlns:a16="http://schemas.microsoft.com/office/drawing/2014/main" id="{1110B107-8FCA-4A4A-BE48-753DBE1E6EC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79944" y="4153530"/>
            <a:ext cx="1192602" cy="923207"/>
          </a:xfrm>
          <a:prstGeom prst="rect">
            <a:avLst/>
          </a:prstGeom>
        </p:spPr>
      </p:pic>
      <p:pic>
        <p:nvPicPr>
          <p:cNvPr id="29" name="Picture 29">
            <a:extLst>
              <a:ext uri="{FF2B5EF4-FFF2-40B4-BE49-F238E27FC236}">
                <a16:creationId xmlns:a16="http://schemas.microsoft.com/office/drawing/2014/main" id="{AE17F691-A2B2-475B-ABF8-B52666BF1B4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4774" y="5218172"/>
            <a:ext cx="776378" cy="1022410"/>
          </a:xfrm>
          <a:prstGeom prst="rect">
            <a:avLst/>
          </a:prstGeom>
        </p:spPr>
      </p:pic>
      <p:pic>
        <p:nvPicPr>
          <p:cNvPr id="30" name="Picture 30">
            <a:extLst>
              <a:ext uri="{FF2B5EF4-FFF2-40B4-BE49-F238E27FC236}">
                <a16:creationId xmlns:a16="http://schemas.microsoft.com/office/drawing/2014/main" id="{229AE30B-1FCF-4D57-8564-15F4D783B3B3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r="53270" b="2530"/>
          <a:stretch/>
        </p:blipFill>
        <p:spPr>
          <a:xfrm>
            <a:off x="1382563" y="5230932"/>
            <a:ext cx="940964" cy="1001711"/>
          </a:xfrm>
          <a:prstGeom prst="rect">
            <a:avLst/>
          </a:prstGeom>
        </p:spPr>
      </p:pic>
      <p:pic>
        <p:nvPicPr>
          <p:cNvPr id="5" name="Picture 5" descr="A picture containing text, doll, toy&#10;&#10;Description automatically generated">
            <a:extLst>
              <a:ext uri="{FF2B5EF4-FFF2-40B4-BE49-F238E27FC236}">
                <a16:creationId xmlns:a16="http://schemas.microsoft.com/office/drawing/2014/main" id="{2A73EB7B-0394-45F0-BEDF-CA0EB6DD5A8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861813" y="1108854"/>
            <a:ext cx="645544" cy="801538"/>
          </a:xfrm>
          <a:prstGeom prst="rect">
            <a:avLst/>
          </a:prstGeom>
        </p:spPr>
      </p:pic>
      <p:pic>
        <p:nvPicPr>
          <p:cNvPr id="7" name="Picture 8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11879ABA-B15D-423A-ACAD-1D159CA716C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618242" y="1022589"/>
            <a:ext cx="556046" cy="988445"/>
          </a:xfrm>
          <a:prstGeom prst="rect">
            <a:avLst/>
          </a:prstGeom>
        </p:spPr>
      </p:pic>
      <p:pic>
        <p:nvPicPr>
          <p:cNvPr id="9" name="Picture 10">
            <a:extLst>
              <a:ext uri="{FF2B5EF4-FFF2-40B4-BE49-F238E27FC236}">
                <a16:creationId xmlns:a16="http://schemas.microsoft.com/office/drawing/2014/main" id="{4A0BE9FA-1618-4905-B8C4-73FD21425DCC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857211" y="1170137"/>
            <a:ext cx="1097352" cy="664594"/>
          </a:xfrm>
          <a:prstGeom prst="rect">
            <a:avLst/>
          </a:prstGeom>
        </p:spPr>
      </p:pic>
      <p:pic>
        <p:nvPicPr>
          <p:cNvPr id="11" name="Picture 11" descr="A picture containing indoor, doll&#10;&#10;Description automatically generated">
            <a:extLst>
              <a:ext uri="{FF2B5EF4-FFF2-40B4-BE49-F238E27FC236}">
                <a16:creationId xmlns:a16="http://schemas.microsoft.com/office/drawing/2014/main" id="{150DF363-6842-4077-B185-8DD137D9561D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-901" r="30853" b="-6066"/>
          <a:stretch/>
        </p:blipFill>
        <p:spPr>
          <a:xfrm>
            <a:off x="4167486" y="1112179"/>
            <a:ext cx="951477" cy="804334"/>
          </a:xfrm>
          <a:prstGeom prst="rect">
            <a:avLst/>
          </a:prstGeom>
        </p:spPr>
      </p:pic>
      <p:pic>
        <p:nvPicPr>
          <p:cNvPr id="12" name="Picture 12" descr="A picture containing weapon, clothes dryer, appliance&#10;&#10;Description automatically generated">
            <a:extLst>
              <a:ext uri="{FF2B5EF4-FFF2-40B4-BE49-F238E27FC236}">
                <a16:creationId xmlns:a16="http://schemas.microsoft.com/office/drawing/2014/main" id="{3A5504CA-9E06-4F98-B25F-11CBB35FDCB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862263" y="3193570"/>
            <a:ext cx="730910" cy="801539"/>
          </a:xfrm>
          <a:prstGeom prst="rect">
            <a:avLst/>
          </a:prstGeom>
        </p:spPr>
      </p:pic>
      <p:pic>
        <p:nvPicPr>
          <p:cNvPr id="13" name="Picture 13" descr="A picture containing indoor, red, kitchen, stove&#10;&#10;Description automatically generated">
            <a:extLst>
              <a:ext uri="{FF2B5EF4-FFF2-40B4-BE49-F238E27FC236}">
                <a16:creationId xmlns:a16="http://schemas.microsoft.com/office/drawing/2014/main" id="{A43C24B4-85AE-46FD-A823-E97D917454B8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518319" y="3107305"/>
            <a:ext cx="741513" cy="974067"/>
          </a:xfrm>
          <a:prstGeom prst="rect">
            <a:avLst/>
          </a:prstGeom>
        </p:spPr>
      </p:pic>
      <p:pic>
        <p:nvPicPr>
          <p:cNvPr id="14" name="Picture 14">
            <a:extLst>
              <a:ext uri="{FF2B5EF4-FFF2-40B4-BE49-F238E27FC236}">
                <a16:creationId xmlns:a16="http://schemas.microsoft.com/office/drawing/2014/main" id="{86DB78C6-984F-4339-8B1D-A48387F1040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248509" y="3322967"/>
            <a:ext cx="762000" cy="672142"/>
          </a:xfrm>
          <a:prstGeom prst="rect">
            <a:avLst/>
          </a:prstGeom>
        </p:spPr>
      </p:pic>
      <p:pic>
        <p:nvPicPr>
          <p:cNvPr id="15" name="Picture 15">
            <a:extLst>
              <a:ext uri="{FF2B5EF4-FFF2-40B4-BE49-F238E27FC236}">
                <a16:creationId xmlns:a16="http://schemas.microsoft.com/office/drawing/2014/main" id="{D72A034A-43DE-4D7E-9C4A-D320038B45B0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033873" y="3265457"/>
            <a:ext cx="844670" cy="787161"/>
          </a:xfrm>
          <a:prstGeom prst="rect">
            <a:avLst/>
          </a:prstGeom>
        </p:spPr>
      </p:pic>
      <p:pic>
        <p:nvPicPr>
          <p:cNvPr id="16" name="Picture 16" descr="A picture containing text, person, standing, old&#10;&#10;Description automatically generated">
            <a:extLst>
              <a:ext uri="{FF2B5EF4-FFF2-40B4-BE49-F238E27FC236}">
                <a16:creationId xmlns:a16="http://schemas.microsoft.com/office/drawing/2014/main" id="{B3502047-7546-4DA9-AB09-AF1F49F58507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283429" y="5436438"/>
            <a:ext cx="722463" cy="974067"/>
          </a:xfrm>
          <a:prstGeom prst="rect">
            <a:avLst/>
          </a:prstGeom>
        </p:spPr>
      </p:pic>
      <p:pic>
        <p:nvPicPr>
          <p:cNvPr id="17" name="Picture 22" descr="A picture containing clothing&#10;&#10;Description automatically generated">
            <a:extLst>
              <a:ext uri="{FF2B5EF4-FFF2-40B4-BE49-F238E27FC236}">
                <a16:creationId xmlns:a16="http://schemas.microsoft.com/office/drawing/2014/main" id="{56323F0D-0CBC-47A7-B633-9C8CE440ADD5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253362" y="5430957"/>
            <a:ext cx="1370522" cy="985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5044</TotalTime>
  <Words>98</Words>
  <Application>Microsoft Office PowerPoint</Application>
  <PresentationFormat>A4 Paper (210x297 mm)</PresentationFormat>
  <Paragraphs>19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Year One Autumn – History – How has childhood changed over time?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Sharifah Jelany-Lee (Staff)</cp:lastModifiedBy>
  <cp:revision>337</cp:revision>
  <cp:lastPrinted>2017-10-30T10:21:12Z</cp:lastPrinted>
  <dcterms:created xsi:type="dcterms:W3CDTF">2017-10-15T20:56:30Z</dcterms:created>
  <dcterms:modified xsi:type="dcterms:W3CDTF">2024-11-28T17:09:49Z</dcterms:modified>
</cp:coreProperties>
</file>