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661" autoAdjust="0"/>
    <p:restoredTop sz="94588"/>
  </p:normalViewPr>
  <p:slideViewPr>
    <p:cSldViewPr snapToGrid="0" snapToObjects="1">
      <p:cViewPr varScale="1">
        <p:scale>
          <a:sx n="108" d="100"/>
          <a:sy n="108" d="100"/>
        </p:scale>
        <p:origin x="12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5/21/2025</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5/21/2025</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82666" y="-24059"/>
            <a:ext cx="8267357" cy="335671"/>
          </a:xfrm>
        </p:spPr>
        <p:txBody>
          <a:bodyPr numCol="1">
            <a:noAutofit/>
          </a:bodyPr>
          <a:lstStyle/>
          <a:p>
            <a:r>
              <a:rPr lang="en-US" sz="1600" b="1" u="sng" dirty="0">
                <a:latin typeface="Comic Sans MS" panose="030F0902030302020204" pitchFamily="66" charset="0"/>
              </a:rPr>
              <a:t>Science Knowledge Organiser – Light - Year 6 – Spring 1 </a:t>
            </a:r>
          </a:p>
        </p:txBody>
      </p:sp>
      <p:graphicFrame>
        <p:nvGraphicFramePr>
          <p:cNvPr id="4" name="Table 3"/>
          <p:cNvGraphicFramePr>
            <a:graphicFrameLocks noGrp="1"/>
          </p:cNvGraphicFramePr>
          <p:nvPr>
            <p:extLst>
              <p:ext uri="{D42A27DB-BD31-4B8C-83A1-F6EECF244321}">
                <p14:modId xmlns:p14="http://schemas.microsoft.com/office/powerpoint/2010/main" val="3169781604"/>
              </p:ext>
            </p:extLst>
          </p:nvPr>
        </p:nvGraphicFramePr>
        <p:xfrm>
          <a:off x="62324" y="356585"/>
          <a:ext cx="3214544" cy="6464974"/>
        </p:xfrm>
        <a:graphic>
          <a:graphicData uri="http://schemas.openxmlformats.org/drawingml/2006/table">
            <a:tbl>
              <a:tblPr firstRow="1" bandRow="1">
                <a:tableStyleId>{5C22544A-7EE6-4342-B048-85BDC9FD1C3A}</a:tableStyleId>
              </a:tblPr>
              <a:tblGrid>
                <a:gridCol w="304165">
                  <a:extLst>
                    <a:ext uri="{9D8B030D-6E8A-4147-A177-3AD203B41FA5}">
                      <a16:colId xmlns:a16="http://schemas.microsoft.com/office/drawing/2014/main" val="20002"/>
                    </a:ext>
                  </a:extLst>
                </a:gridCol>
                <a:gridCol w="879231">
                  <a:extLst>
                    <a:ext uri="{9D8B030D-6E8A-4147-A177-3AD203B41FA5}">
                      <a16:colId xmlns:a16="http://schemas.microsoft.com/office/drawing/2014/main" val="20000"/>
                    </a:ext>
                  </a:extLst>
                </a:gridCol>
                <a:gridCol w="2031148">
                  <a:extLst>
                    <a:ext uri="{9D8B030D-6E8A-4147-A177-3AD203B41FA5}">
                      <a16:colId xmlns:a16="http://schemas.microsoft.com/office/drawing/2014/main" val="20001"/>
                    </a:ext>
                  </a:extLst>
                </a:gridCol>
              </a:tblGrid>
              <a:tr h="330862">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000" u="sng" dirty="0">
                          <a:latin typeface="Comic Sans MS" panose="030F0902030302020204" pitchFamily="66" charset="0"/>
                        </a:rPr>
                        <a:t>Key Vocabulary and Definitions </a:t>
                      </a:r>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344016">
                <a:tc>
                  <a:txBody>
                    <a:bodyPr/>
                    <a:lstStyle/>
                    <a:p>
                      <a:r>
                        <a:rPr lang="en-US" sz="1000" b="1" dirty="0">
                          <a:latin typeface="Comic Sans MS" panose="030F0902030302020204" pitchFamily="66" charset="0"/>
                        </a:rPr>
                        <a:t>1</a:t>
                      </a:r>
                    </a:p>
                  </a:txBody>
                  <a:tcPr marL="74295" marR="74295" marT="37148" marB="37148"/>
                </a:tc>
                <a:tc>
                  <a:txBody>
                    <a:bodyPr/>
                    <a:lstStyle/>
                    <a:p>
                      <a:pPr algn="ctr"/>
                      <a:r>
                        <a:rPr lang="en-GB" sz="900" b="1" u="sng" dirty="0">
                          <a:latin typeface="Comic Sans MS" panose="030F0902030302020204" pitchFamily="66" charset="0"/>
                        </a:rPr>
                        <a:t>Light</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latin typeface="Comic Sans MS" panose="030F0902030302020204" pitchFamily="66" charset="0"/>
                        </a:rPr>
                        <a:t>A form of energy that travels in a wave from a source.</a:t>
                      </a:r>
                      <a:endParaRPr lang="en-GB" sz="9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0001"/>
                  </a:ext>
                </a:extLst>
              </a:tr>
              <a:tr h="223705">
                <a:tc>
                  <a:txBody>
                    <a:bodyPr/>
                    <a:lstStyle/>
                    <a:p>
                      <a:r>
                        <a:rPr lang="en-US" sz="1000" b="1" dirty="0">
                          <a:latin typeface="Comic Sans MS" panose="030F0902030302020204" pitchFamily="66" charset="0"/>
                        </a:rPr>
                        <a:t>2</a:t>
                      </a:r>
                    </a:p>
                  </a:txBody>
                  <a:tcPr marL="74295" marR="74295" marT="37148" marB="37148"/>
                </a:tc>
                <a:tc>
                  <a:txBody>
                    <a:bodyPr/>
                    <a:lstStyle/>
                    <a:p>
                      <a:pPr algn="ctr"/>
                      <a:r>
                        <a:rPr lang="en-GB" sz="900" b="1" u="sng" dirty="0">
                          <a:latin typeface="Comic Sans MS" panose="030F0902030302020204" pitchFamily="66" charset="0"/>
                        </a:rPr>
                        <a:t>Light source</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latin typeface="Comic Sans MS" panose="030F0902030302020204" pitchFamily="66" charset="0"/>
                        </a:rPr>
                        <a:t>An object that makes its own light.</a:t>
                      </a:r>
                      <a:endParaRPr lang="en-GB" sz="9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3901549976"/>
                  </a:ext>
                </a:extLst>
              </a:tr>
              <a:tr h="479367">
                <a:tc>
                  <a:txBody>
                    <a:bodyPr/>
                    <a:lstStyle/>
                    <a:p>
                      <a:r>
                        <a:rPr lang="en-US" sz="1000" b="1" dirty="0">
                          <a:latin typeface="Comic Sans MS" panose="030F0902030302020204" pitchFamily="66" charset="0"/>
                        </a:rPr>
                        <a:t>3</a:t>
                      </a:r>
                    </a:p>
                  </a:txBody>
                  <a:tcPr marL="74295" marR="74295" marT="37148" marB="37148"/>
                </a:tc>
                <a:tc>
                  <a:txBody>
                    <a:bodyPr/>
                    <a:lstStyle/>
                    <a:p>
                      <a:pPr algn="ctr"/>
                      <a:r>
                        <a:rPr lang="en-GB" sz="900" b="1" u="sng" dirty="0">
                          <a:latin typeface="Comic Sans MS" panose="030F0902030302020204" pitchFamily="66" charset="0"/>
                        </a:rPr>
                        <a:t>Reflection</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latin typeface="Comic Sans MS" panose="030F0902030302020204" pitchFamily="66" charset="0"/>
                        </a:rPr>
                        <a:t>Reflection is when light bounces off a surface, changing the direction of a ray of light. </a:t>
                      </a:r>
                      <a:endParaRPr lang="en-GB" sz="9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0002"/>
                  </a:ext>
                </a:extLst>
              </a:tr>
              <a:tr h="223705">
                <a:tc>
                  <a:txBody>
                    <a:bodyPr/>
                    <a:lstStyle/>
                    <a:p>
                      <a:r>
                        <a:rPr lang="en-US" sz="1000" b="1" dirty="0">
                          <a:latin typeface="Comic Sans MS" panose="030F0902030302020204" pitchFamily="66" charset="0"/>
                        </a:rPr>
                        <a:t>4</a:t>
                      </a:r>
                    </a:p>
                  </a:txBody>
                  <a:tcPr marL="74295" marR="74295" marT="37148" marB="37148"/>
                </a:tc>
                <a:tc>
                  <a:txBody>
                    <a:bodyPr/>
                    <a:lstStyle/>
                    <a:p>
                      <a:pPr algn="ctr"/>
                      <a:r>
                        <a:rPr lang="en-GB" sz="900" b="1" u="sng" dirty="0">
                          <a:latin typeface="Comic Sans MS" panose="030F0902030302020204" pitchFamily="66" charset="0"/>
                        </a:rPr>
                        <a:t>Incident ray </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dirty="0">
                          <a:latin typeface="Comic Sans MS" panose="030F0902030302020204" pitchFamily="66" charset="0"/>
                        </a:rPr>
                        <a:t>A ray of light that hits a surface.</a:t>
                      </a:r>
                    </a:p>
                  </a:txBody>
                  <a:tcPr marL="74295" marR="74295" marT="37148" marB="37148"/>
                </a:tc>
                <a:extLst>
                  <a:ext uri="{0D108BD9-81ED-4DB2-BD59-A6C34878D82A}">
                    <a16:rowId xmlns:a16="http://schemas.microsoft.com/office/drawing/2014/main" val="10003"/>
                  </a:ext>
                </a:extLst>
              </a:tr>
              <a:tr h="344016">
                <a:tc>
                  <a:txBody>
                    <a:bodyPr/>
                    <a:lstStyle/>
                    <a:p>
                      <a:r>
                        <a:rPr lang="en-US" sz="1000" b="1" dirty="0">
                          <a:latin typeface="Comic Sans MS" panose="030F0902030302020204" pitchFamily="66" charset="0"/>
                        </a:rPr>
                        <a:t>5</a:t>
                      </a:r>
                    </a:p>
                  </a:txBody>
                  <a:tcPr marL="74295" marR="74295" marT="37148" marB="37148"/>
                </a:tc>
                <a:tc>
                  <a:txBody>
                    <a:bodyPr/>
                    <a:lstStyle/>
                    <a:p>
                      <a:pPr algn="ctr"/>
                      <a:r>
                        <a:rPr lang="en-GB" sz="900" b="1" u="sng" dirty="0">
                          <a:latin typeface="Comic Sans MS" panose="030F0902030302020204" pitchFamily="66" charset="0"/>
                        </a:rPr>
                        <a:t>Reflected ray </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latin typeface="Comic Sans MS" panose="030F0902030302020204" pitchFamily="66" charset="0"/>
                        </a:rPr>
                        <a:t>A ray of light that has bounced back after hitting a surface. </a:t>
                      </a:r>
                      <a:endParaRPr lang="en-GB" sz="9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0004"/>
                  </a:ext>
                </a:extLst>
              </a:tr>
              <a:tr h="479367">
                <a:tc>
                  <a:txBody>
                    <a:bodyPr/>
                    <a:lstStyle/>
                    <a:p>
                      <a:r>
                        <a:rPr lang="en-US" sz="1000" b="1" dirty="0">
                          <a:latin typeface="Comic Sans MS" panose="030F0902030302020204" pitchFamily="66" charset="0"/>
                        </a:rPr>
                        <a:t>6</a:t>
                      </a:r>
                    </a:p>
                  </a:txBody>
                  <a:tcPr marL="74295" marR="74295" marT="37148" marB="37148"/>
                </a:tc>
                <a:tc>
                  <a:txBody>
                    <a:bodyPr/>
                    <a:lstStyle/>
                    <a:p>
                      <a:pPr algn="ctr"/>
                      <a:r>
                        <a:rPr lang="en-GB" sz="900" b="1" u="sng" dirty="0">
                          <a:latin typeface="Comic Sans MS" panose="030F0902030302020204" pitchFamily="66" charset="0"/>
                        </a:rPr>
                        <a:t>The law of reflection </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dirty="0">
                          <a:latin typeface="Comic Sans MS" panose="030F0902030302020204" pitchFamily="66" charset="0"/>
                        </a:rPr>
                        <a:t>The angle of the incident ray is equal to the angle of the reflected ray.</a:t>
                      </a:r>
                    </a:p>
                  </a:txBody>
                  <a:tcPr marL="74295" marR="74295" marT="37148" marB="37148"/>
                </a:tc>
                <a:extLst>
                  <a:ext uri="{0D108BD9-81ED-4DB2-BD59-A6C34878D82A}">
                    <a16:rowId xmlns:a16="http://schemas.microsoft.com/office/drawing/2014/main" val="10005"/>
                  </a:ext>
                </a:extLst>
              </a:tr>
              <a:tr h="614717">
                <a:tc>
                  <a:txBody>
                    <a:bodyPr/>
                    <a:lstStyle/>
                    <a:p>
                      <a:r>
                        <a:rPr lang="en-US" sz="1000" b="1" dirty="0">
                          <a:latin typeface="Comic Sans MS" panose="030F0902030302020204" pitchFamily="66" charset="0"/>
                        </a:rPr>
                        <a:t>7</a:t>
                      </a:r>
                    </a:p>
                  </a:txBody>
                  <a:tcPr marL="74295" marR="74295" marT="37148" marB="37148"/>
                </a:tc>
                <a:tc>
                  <a:txBody>
                    <a:bodyPr/>
                    <a:lstStyle/>
                    <a:p>
                      <a:pPr algn="ctr"/>
                      <a:r>
                        <a:rPr lang="en-GB" sz="900" b="1" u="sng" dirty="0">
                          <a:latin typeface="Comic Sans MS" panose="030F0902030302020204" pitchFamily="66" charset="0"/>
                        </a:rPr>
                        <a:t>Refraction</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latin typeface="Comic Sans MS" panose="030F0902030302020204" pitchFamily="66" charset="0"/>
                        </a:rPr>
                        <a:t>This is when light bends as it passes from one medium to another. E.g. Light bends when it moves from air into water. </a:t>
                      </a:r>
                      <a:endParaRPr lang="en-GB" sz="9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2332263478"/>
                  </a:ext>
                </a:extLst>
              </a:tr>
              <a:tr h="479367">
                <a:tc>
                  <a:txBody>
                    <a:bodyPr/>
                    <a:lstStyle/>
                    <a:p>
                      <a:r>
                        <a:rPr lang="en-US" sz="1000" b="1" dirty="0">
                          <a:latin typeface="Comic Sans MS" panose="030F0902030302020204" pitchFamily="66" charset="0"/>
                        </a:rPr>
                        <a:t>8</a:t>
                      </a:r>
                    </a:p>
                  </a:txBody>
                  <a:tcPr marL="74295" marR="74295" marT="37148" marB="37148"/>
                </a:tc>
                <a:tc>
                  <a:txBody>
                    <a:bodyPr/>
                    <a:lstStyle/>
                    <a:p>
                      <a:pPr algn="ctr"/>
                      <a:r>
                        <a:rPr lang="en-GB" sz="900" b="1" u="sng" dirty="0">
                          <a:latin typeface="Comic Sans MS" panose="030F0902030302020204" pitchFamily="66" charset="0"/>
                        </a:rPr>
                        <a:t>Visible spectrum</a:t>
                      </a:r>
                    </a:p>
                    <a:p>
                      <a:pPr algn="ctr"/>
                      <a:endParaRPr lang="en-GB" sz="9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latin typeface="Comic Sans MS" panose="030F0902030302020204" pitchFamily="66" charset="0"/>
                        </a:rPr>
                        <a:t>Light that is visible to the human eye. It is made up of a colour spectrum.</a:t>
                      </a:r>
                      <a:endParaRPr lang="en-GB" sz="9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2853294494"/>
                  </a:ext>
                </a:extLst>
              </a:tr>
              <a:tr h="885417">
                <a:tc>
                  <a:txBody>
                    <a:bodyPr/>
                    <a:lstStyle/>
                    <a:p>
                      <a:r>
                        <a:rPr lang="en-US" sz="1000" b="1" dirty="0">
                          <a:latin typeface="Comic Sans MS" panose="030F0902030302020204" pitchFamily="66" charset="0"/>
                        </a:rPr>
                        <a:t>9</a:t>
                      </a:r>
                    </a:p>
                  </a:txBody>
                  <a:tcPr marL="74295" marR="74295" marT="37148" marB="37148"/>
                </a:tc>
                <a:tc>
                  <a:txBody>
                    <a:bodyPr/>
                    <a:lstStyle/>
                    <a:p>
                      <a:pPr algn="ctr"/>
                      <a:r>
                        <a:rPr lang="en-GB" sz="900" b="1" u="sng" dirty="0">
                          <a:latin typeface="Comic Sans MS" panose="030F0902030302020204" pitchFamily="66" charset="0"/>
                        </a:rPr>
                        <a:t>Prism </a:t>
                      </a:r>
                    </a:p>
                    <a:p>
                      <a:pPr algn="ctr"/>
                      <a:endParaRPr lang="en-GB" sz="9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latin typeface="Comic Sans MS" panose="030F0902030302020204" pitchFamily="66" charset="0"/>
                        </a:rPr>
                        <a:t>A prism is a solid 3D shape with flat sides. The two ends are an equal shape and size. A transparent prism separates out visible light into all the colours of the spectrum.</a:t>
                      </a:r>
                      <a:endParaRPr lang="en-GB" sz="9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2415581480"/>
                  </a:ext>
                </a:extLst>
              </a:tr>
              <a:tr h="344016">
                <a:tc>
                  <a:txBody>
                    <a:bodyPr/>
                    <a:lstStyle/>
                    <a:p>
                      <a:r>
                        <a:rPr lang="en-US" sz="1000" b="1" dirty="0">
                          <a:latin typeface="Comic Sans MS" panose="030F0902030302020204" pitchFamily="66" charset="0"/>
                        </a:rPr>
                        <a:t>10</a:t>
                      </a:r>
                    </a:p>
                  </a:txBody>
                  <a:tcPr marL="74295" marR="74295" marT="37148" marB="37148"/>
                </a:tc>
                <a:tc>
                  <a:txBody>
                    <a:bodyPr/>
                    <a:lstStyle/>
                    <a:p>
                      <a:pPr algn="ctr"/>
                      <a:r>
                        <a:rPr lang="en-GB" sz="900" b="1" u="sng" dirty="0">
                          <a:latin typeface="Comic Sans MS" panose="030F0902030302020204" pitchFamily="66" charset="0"/>
                        </a:rPr>
                        <a:t>Shadow  </a:t>
                      </a:r>
                    </a:p>
                    <a:p>
                      <a:pPr algn="ctr"/>
                      <a:endParaRPr lang="en-GB" sz="900" b="1" u="sng" dirty="0">
                        <a:latin typeface="Comic Sans MS" panose="030F09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latin typeface="Comic Sans MS" panose="030F0902030302020204" pitchFamily="66" charset="0"/>
                        </a:rPr>
                        <a:t>An area of darkness where light has been blocked. </a:t>
                      </a:r>
                      <a:endParaRPr lang="en-GB" sz="9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398156259"/>
                  </a:ext>
                </a:extLst>
              </a:tr>
              <a:tr h="1020768">
                <a:tc>
                  <a:txBody>
                    <a:bodyPr/>
                    <a:lstStyle/>
                    <a:p>
                      <a:r>
                        <a:rPr lang="en-US" sz="1000" b="1" dirty="0">
                          <a:latin typeface="Comic Sans MS" panose="030F0902030302020204" pitchFamily="66" charset="0"/>
                        </a:rPr>
                        <a:t>11</a:t>
                      </a:r>
                    </a:p>
                  </a:txBody>
                  <a:tcPr marL="74295" marR="74295" marT="37148" marB="37148"/>
                </a:tc>
                <a:tc>
                  <a:txBody>
                    <a:bodyPr/>
                    <a:lstStyle/>
                    <a:p>
                      <a:pPr algn="ctr"/>
                      <a:r>
                        <a:rPr lang="en-GB" sz="900" b="1" u="sng" dirty="0">
                          <a:latin typeface="Comic Sans MS" panose="030F0902030302020204" pitchFamily="66" charset="0"/>
                        </a:rPr>
                        <a:t> </a:t>
                      </a:r>
                    </a:p>
                    <a:p>
                      <a:pPr algn="ctr"/>
                      <a:r>
                        <a:rPr lang="en-GB" sz="900" b="1" u="sng" dirty="0">
                          <a:latin typeface="Comic Sans MS" panose="030F0902030302020204" pitchFamily="66" charset="0"/>
                        </a:rPr>
                        <a:t>Photon</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kern="1200" dirty="0">
                          <a:solidFill>
                            <a:schemeClr val="dk1"/>
                          </a:solidFill>
                          <a:effectLst/>
                          <a:latin typeface="Comic Sans MS" panose="030F0902030302020204" pitchFamily="66" charset="0"/>
                          <a:ea typeface="+mn-ea"/>
                          <a:cs typeface="+mn-cs"/>
                        </a:rPr>
                        <a:t>Light is made up of photons, which are like tiny packets of energy. When an object's atoms heat up, photon are produced from the movement of atoms. The hotter the object, the more photons are produced.</a:t>
                      </a:r>
                      <a:endParaRPr lang="en-GB" sz="900" b="0" i="0" u="none" strike="noStrike" kern="1200" baseline="0" dirty="0">
                        <a:solidFill>
                          <a:schemeClr val="dk1"/>
                        </a:solidFill>
                        <a:latin typeface="Comic Sans MS" panose="030F0902030302020204" pitchFamily="66" charset="0"/>
                        <a:ea typeface="+mn-ea"/>
                        <a:cs typeface="+mn-cs"/>
                      </a:endParaRPr>
                    </a:p>
                  </a:txBody>
                  <a:tcPr marL="74295" marR="74295" marT="37148" marB="37148"/>
                </a:tc>
                <a:extLst>
                  <a:ext uri="{0D108BD9-81ED-4DB2-BD59-A6C34878D82A}">
                    <a16:rowId xmlns:a16="http://schemas.microsoft.com/office/drawing/2014/main" val="3102891320"/>
                  </a:ext>
                </a:extLst>
              </a:tr>
              <a:tr h="614717">
                <a:tc>
                  <a:txBody>
                    <a:bodyPr/>
                    <a:lstStyle/>
                    <a:p>
                      <a:r>
                        <a:rPr lang="en-US" sz="1000" b="1" dirty="0">
                          <a:latin typeface="Comic Sans MS" panose="030F0902030302020204" pitchFamily="66" charset="0"/>
                        </a:rPr>
                        <a:t>12</a:t>
                      </a:r>
                    </a:p>
                  </a:txBody>
                  <a:tcPr marL="74295" marR="74295" marT="37148" marB="37148"/>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900" b="1" u="sng" dirty="0">
                          <a:latin typeface="Comic Sans MS" panose="030F0902030302020204" pitchFamily="66" charset="0"/>
                        </a:rPr>
                        <a:t>Translucent</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latin typeface="Comic Sans MS" panose="030F0902030302020204" pitchFamily="66" charset="0"/>
                        </a:rPr>
                        <a:t>Describes objects that things let some light through, but scatters the light so we can't see through them properly.</a:t>
                      </a:r>
                      <a:endParaRPr lang="en-GB" sz="9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110690633"/>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3057760785"/>
              </p:ext>
            </p:extLst>
          </p:nvPr>
        </p:nvGraphicFramePr>
        <p:xfrm>
          <a:off x="3312527" y="366990"/>
          <a:ext cx="3087007" cy="6397385"/>
        </p:xfrm>
        <a:graphic>
          <a:graphicData uri="http://schemas.openxmlformats.org/drawingml/2006/table">
            <a:tbl>
              <a:tblPr firstRow="1" bandRow="1">
                <a:tableStyleId>{93296810-A885-4BE3-A3E7-6D5BEEA58F35}</a:tableStyleId>
              </a:tblPr>
              <a:tblGrid>
                <a:gridCol w="254186">
                  <a:extLst>
                    <a:ext uri="{9D8B030D-6E8A-4147-A177-3AD203B41FA5}">
                      <a16:colId xmlns:a16="http://schemas.microsoft.com/office/drawing/2014/main" val="20000"/>
                    </a:ext>
                  </a:extLst>
                </a:gridCol>
                <a:gridCol w="2832821">
                  <a:extLst>
                    <a:ext uri="{9D8B030D-6E8A-4147-A177-3AD203B41FA5}">
                      <a16:colId xmlns:a16="http://schemas.microsoft.com/office/drawing/2014/main" val="3827066675"/>
                    </a:ext>
                  </a:extLst>
                </a:gridCol>
              </a:tblGrid>
              <a:tr h="259144">
                <a:tc gridSpan="2">
                  <a:txBody>
                    <a:bodyPr/>
                    <a:lstStyle/>
                    <a:p>
                      <a:pPr algn="ctr"/>
                      <a:r>
                        <a:rPr lang="en-GB" altLang="en-GB" sz="1000" u="sng" dirty="0">
                          <a:latin typeface="Comic Sans MS" panose="030F0902030302020204" pitchFamily="66" charset="0"/>
                        </a:rPr>
                        <a:t>Key Facts</a:t>
                      </a:r>
                    </a:p>
                  </a:txBody>
                  <a:tcPr marL="74295" marR="74295" marT="37148" marB="37148"/>
                </a:tc>
                <a:tc hMerge="1">
                  <a:txBody>
                    <a:bodyPr/>
                    <a:lstStyle/>
                    <a:p>
                      <a:pPr algn="ctr"/>
                      <a:endParaRPr lang="en-GB" altLang="en-GB" dirty="0"/>
                    </a:p>
                  </a:txBody>
                  <a:tcPr marL="74295" marR="74295" marT="37148" marB="37148"/>
                </a:tc>
                <a:extLst>
                  <a:ext uri="{0D108BD9-81ED-4DB2-BD59-A6C34878D82A}">
                    <a16:rowId xmlns:a16="http://schemas.microsoft.com/office/drawing/2014/main" val="10000"/>
                  </a:ext>
                </a:extLst>
              </a:tr>
              <a:tr h="528217">
                <a:tc>
                  <a:txBody>
                    <a:bodyPr/>
                    <a:lstStyle/>
                    <a:p>
                      <a:r>
                        <a:rPr lang="en-GB" altLang="en-GB" sz="1000" b="1" dirty="0">
                          <a:latin typeface="Comic Sans MS" panose="030F0902030302020204" pitchFamily="66" charset="0"/>
                        </a:rPr>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effectLst/>
                          <a:latin typeface="Comic Sans MS" panose="030F0902030302020204" pitchFamily="66" charset="0"/>
                        </a:rPr>
                        <a:t>Light appears to travel in straight lines, and we see objects when light from them goes into our eyes. </a:t>
                      </a:r>
                    </a:p>
                  </a:txBody>
                  <a:tcPr marL="68580" marR="68580" marT="0" marB="0"/>
                </a:tc>
                <a:extLst>
                  <a:ext uri="{0D108BD9-81ED-4DB2-BD59-A6C34878D82A}">
                    <a16:rowId xmlns:a16="http://schemas.microsoft.com/office/drawing/2014/main" val="10001"/>
                  </a:ext>
                </a:extLst>
              </a:tr>
              <a:tr h="626083">
                <a:tc>
                  <a:txBody>
                    <a:bodyPr/>
                    <a:lstStyle/>
                    <a:p>
                      <a:r>
                        <a:rPr lang="en-GB" altLang="en-GB" sz="1000" b="1" dirty="0">
                          <a:latin typeface="Comic Sans MS" panose="030F0902030302020204" pitchFamily="66" charset="0"/>
                        </a:rPr>
                        <a:t>2</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effectLst/>
                          <a:latin typeface="Comic Sans MS" panose="030F0902030302020204" pitchFamily="66" charset="0"/>
                        </a:rPr>
                        <a:t>The light may come directly from light sources, but for other objects some light must be reflected from the object into our eyes for the object to be seen. </a:t>
                      </a:r>
                    </a:p>
                  </a:txBody>
                  <a:tcPr marL="68580" marR="68580" marT="0" marB="0"/>
                </a:tc>
                <a:extLst>
                  <a:ext uri="{0D108BD9-81ED-4DB2-BD59-A6C34878D82A}">
                    <a16:rowId xmlns:a16="http://schemas.microsoft.com/office/drawing/2014/main" val="10002"/>
                  </a:ext>
                </a:extLst>
              </a:tr>
              <a:tr h="782604">
                <a:tc>
                  <a:txBody>
                    <a:bodyPr/>
                    <a:lstStyle/>
                    <a:p>
                      <a:r>
                        <a:rPr lang="en-GB" altLang="en-GB" sz="1000" b="1" dirty="0">
                          <a:latin typeface="Comic Sans MS" panose="030F0902030302020204" pitchFamily="66" charset="0"/>
                        </a:rPr>
                        <a:t>3</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effectLst/>
                          <a:latin typeface="Comic Sans MS" panose="030F0902030302020204" pitchFamily="66" charset="0"/>
                        </a:rPr>
                        <a:t>Objects that block light (are not fully transparent) will cause shadows. Because light travels in straight lines the shape of the shadow will be the same as the outline shape of the object. </a:t>
                      </a:r>
                    </a:p>
                  </a:txBody>
                  <a:tcPr marL="68580" marR="68580" marT="0" marB="0"/>
                </a:tc>
                <a:extLst>
                  <a:ext uri="{0D108BD9-81ED-4DB2-BD59-A6C34878D82A}">
                    <a16:rowId xmlns:a16="http://schemas.microsoft.com/office/drawing/2014/main" val="2407509847"/>
                  </a:ext>
                </a:extLst>
              </a:tr>
              <a:tr h="782604">
                <a:tc>
                  <a:txBody>
                    <a:bodyPr/>
                    <a:lstStyle/>
                    <a:p>
                      <a:r>
                        <a:rPr lang="en-GB" altLang="en-GB" sz="1000" b="1" dirty="0">
                          <a:latin typeface="Comic Sans MS" panose="030F0902030302020204" pitchFamily="66" charset="0"/>
                        </a:rPr>
                        <a:t>4</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effectLst/>
                          <a:latin typeface="Comic Sans MS" panose="030F0902030302020204" pitchFamily="66" charset="0"/>
                        </a:rPr>
                        <a:t>Light travels as a wave. Unlike waves of water or sound waves, it does not need a medium to travel through. This means light can travel through a vacuum - a completely airless space.</a:t>
                      </a:r>
                    </a:p>
                  </a:txBody>
                  <a:tcPr marL="68580" marR="68580" marT="0" marB="0"/>
                </a:tc>
                <a:extLst>
                  <a:ext uri="{0D108BD9-81ED-4DB2-BD59-A6C34878D82A}">
                    <a16:rowId xmlns:a16="http://schemas.microsoft.com/office/drawing/2014/main" val="10003"/>
                  </a:ext>
                </a:extLst>
              </a:tr>
              <a:tr h="939125">
                <a:tc>
                  <a:txBody>
                    <a:bodyPr/>
                    <a:lstStyle/>
                    <a:p>
                      <a:r>
                        <a:rPr lang="en-GB" altLang="en-GB" sz="1000" b="1" dirty="0">
                          <a:latin typeface="Comic Sans MS" panose="030F0902030302020204" pitchFamily="66" charset="0"/>
                        </a:rPr>
                        <a:t>5</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effectLst/>
                          <a:latin typeface="Comic Sans MS" panose="030F0902030302020204" pitchFamily="66" charset="0"/>
                        </a:rPr>
                        <a:t>Isaac Newton shone a light through a transparent </a:t>
                      </a:r>
                      <a:r>
                        <a:rPr lang="en-GB" sz="1000" b="1" dirty="0">
                          <a:effectLst/>
                          <a:latin typeface="Comic Sans MS" panose="030F0902030302020204" pitchFamily="66" charset="0"/>
                        </a:rPr>
                        <a:t>prism</a:t>
                      </a:r>
                      <a:r>
                        <a:rPr lang="en-GB" sz="1000" dirty="0">
                          <a:effectLst/>
                          <a:latin typeface="Comic Sans MS" panose="030F0902030302020204" pitchFamily="66" charset="0"/>
                        </a:rPr>
                        <a:t>, separating out light into the colours of the rainbow (red, orange, yellow, green, blue, indigo and violet) - the colours of the spectrum. All the colours together merge and make visible light.</a:t>
                      </a:r>
                    </a:p>
                  </a:txBody>
                  <a:tcPr marL="68580" marR="68580" marT="0" marB="0"/>
                </a:tc>
                <a:extLst>
                  <a:ext uri="{0D108BD9-81ED-4DB2-BD59-A6C34878D82A}">
                    <a16:rowId xmlns:a16="http://schemas.microsoft.com/office/drawing/2014/main" val="10004"/>
                  </a:ext>
                </a:extLst>
              </a:tr>
              <a:tr h="626083">
                <a:tc>
                  <a:txBody>
                    <a:bodyPr/>
                    <a:lstStyle/>
                    <a:p>
                      <a:r>
                        <a:rPr lang="en-GB" altLang="en-GB" sz="1000" b="1" dirty="0">
                          <a:latin typeface="Comic Sans MS" panose="030F0902030302020204" pitchFamily="66" charset="0"/>
                        </a:rPr>
                        <a:t>6</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Comic Sans MS" panose="030F0902030302020204" pitchFamily="66" charset="0"/>
                        </a:rPr>
                        <a:t>A spoon in this water looks as if it is bent. This is because light bends when it moves from air to water. When light bends in this way, it is called </a:t>
                      </a:r>
                      <a:r>
                        <a:rPr lang="en-GB" sz="1000" b="1" dirty="0">
                          <a:latin typeface="Comic Sans MS" panose="030F0902030302020204" pitchFamily="66" charset="0"/>
                        </a:rPr>
                        <a:t>refraction</a:t>
                      </a:r>
                      <a:r>
                        <a:rPr lang="en-GB" sz="1000" dirty="0">
                          <a:latin typeface="Comic Sans MS" panose="030F0902030302020204" pitchFamily="66" charset="0"/>
                        </a:rPr>
                        <a:t>.</a:t>
                      </a:r>
                      <a:endParaRPr lang="en-GB" sz="1000" dirty="0">
                        <a:effectLst/>
                        <a:latin typeface="Comic Sans MS" panose="030F0902030302020204" pitchFamily="66" charset="0"/>
                      </a:endParaRPr>
                    </a:p>
                  </a:txBody>
                  <a:tcPr marL="68580" marR="68580" marT="0" marB="0"/>
                </a:tc>
                <a:extLst>
                  <a:ext uri="{0D108BD9-81ED-4DB2-BD59-A6C34878D82A}">
                    <a16:rowId xmlns:a16="http://schemas.microsoft.com/office/drawing/2014/main" val="10005"/>
                  </a:ext>
                </a:extLst>
              </a:tr>
              <a:tr h="899733">
                <a:tc>
                  <a:txBody>
                    <a:bodyPr/>
                    <a:lstStyle/>
                    <a:p>
                      <a:r>
                        <a:rPr lang="en-GB" altLang="en-GB" sz="1000" b="1" dirty="0">
                          <a:latin typeface="Comic Sans MS" panose="030F0902030302020204" pitchFamily="66" charset="0"/>
                        </a:rPr>
                        <a:t>7</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Comic Sans MS" panose="030F0902030302020204" pitchFamily="66" charset="0"/>
                        </a:rPr>
                        <a:t>A shadow is always the same shape as the object that casts it. This is because when an opaque object is in the path of light travelling from a light source, it will block the light rays that hit it, while the rest of the light can continue travelling.</a:t>
                      </a:r>
                      <a:endParaRPr lang="en-GB" sz="1000" dirty="0">
                        <a:effectLst/>
                        <a:latin typeface="Comic Sans MS" panose="030F0902030302020204" pitchFamily="66" charset="0"/>
                      </a:endParaRPr>
                    </a:p>
                  </a:txBody>
                  <a:tcPr marL="68580" marR="68580" marT="0" marB="0"/>
                </a:tc>
                <a:extLst>
                  <a:ext uri="{0D108BD9-81ED-4DB2-BD59-A6C34878D82A}">
                    <a16:rowId xmlns:a16="http://schemas.microsoft.com/office/drawing/2014/main" val="10006"/>
                  </a:ext>
                </a:extLst>
              </a:tr>
              <a:tr h="939125">
                <a:tc>
                  <a:txBody>
                    <a:bodyPr/>
                    <a:lstStyle/>
                    <a:p>
                      <a:r>
                        <a:rPr lang="en-GB" altLang="en-GB" sz="1000" b="1" dirty="0">
                          <a:latin typeface="Comic Sans MS" panose="030F0902030302020204" pitchFamily="66" charset="0"/>
                        </a:rPr>
                        <a:t>8</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effectLst/>
                          <a:latin typeface="Comic Sans MS" panose="030F0902030302020204" pitchFamily="66" charset="0"/>
                        </a:rPr>
                        <a:t>Shadows can also be elongated or shortened depending on the angle of the light source. A shadow is also larger when the object is closer to the light source. This is because it blocks more of the light.</a:t>
                      </a:r>
                    </a:p>
                  </a:txBody>
                  <a:tcPr marL="68580" marR="68580" marT="0" marB="0"/>
                </a:tc>
                <a:extLst>
                  <a:ext uri="{0D108BD9-81ED-4DB2-BD59-A6C34878D82A}">
                    <a16:rowId xmlns:a16="http://schemas.microsoft.com/office/drawing/2014/main" val="10007"/>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883226979"/>
              </p:ext>
            </p:extLst>
          </p:nvPr>
        </p:nvGraphicFramePr>
        <p:xfrm>
          <a:off x="6469994" y="394817"/>
          <a:ext cx="3308775" cy="226696"/>
        </p:xfrm>
        <a:graphic>
          <a:graphicData uri="http://schemas.openxmlformats.org/drawingml/2006/table">
            <a:tbl>
              <a:tblPr firstRow="1" bandRow="1">
                <a:tableStyleId>{F5AB1C69-6EDB-4FF4-983F-18BD219EF322}</a:tableStyleId>
              </a:tblPr>
              <a:tblGrid>
                <a:gridCol w="3308775">
                  <a:extLst>
                    <a:ext uri="{9D8B030D-6E8A-4147-A177-3AD203B41FA5}">
                      <a16:colId xmlns:a16="http://schemas.microsoft.com/office/drawing/2014/main" val="3034729171"/>
                    </a:ext>
                  </a:extLst>
                </a:gridCol>
              </a:tblGrid>
              <a:tr h="136545">
                <a:tc>
                  <a:txBody>
                    <a:bodyPr/>
                    <a:lstStyle/>
                    <a:p>
                      <a:pPr algn="ctr"/>
                      <a:r>
                        <a:rPr lang="en-US" sz="1000" u="sng" dirty="0">
                          <a:latin typeface="Comic Sans MS" panose="030F0902030302020204" pitchFamily="66" charset="0"/>
                        </a:rPr>
                        <a:t>Diagrams/Pictures </a:t>
                      </a:r>
                    </a:p>
                  </a:txBody>
                  <a:tcPr marL="74295" marR="74295" marT="37148" marB="37148"/>
                </a:tc>
                <a:extLst>
                  <a:ext uri="{0D108BD9-81ED-4DB2-BD59-A6C34878D82A}">
                    <a16:rowId xmlns:a16="http://schemas.microsoft.com/office/drawing/2014/main" val="2106910169"/>
                  </a:ext>
                </a:extLst>
              </a:tr>
            </a:tbl>
          </a:graphicData>
        </a:graphic>
      </p:graphicFrame>
      <p:pic>
        <p:nvPicPr>
          <p:cNvPr id="11" name="Picture 10">
            <a:extLst>
              <a:ext uri="{FF2B5EF4-FFF2-40B4-BE49-F238E27FC236}">
                <a16:creationId xmlns:a16="http://schemas.microsoft.com/office/drawing/2014/main" id="{5C44CE74-DB75-354A-BF74-DD8775D2E1E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2325" y="17448"/>
            <a:ext cx="300192" cy="279086"/>
          </a:xfrm>
          <a:prstGeom prst="rect">
            <a:avLst/>
          </a:prstGeom>
          <a:noFill/>
        </p:spPr>
      </p:pic>
      <p:pic>
        <p:nvPicPr>
          <p:cNvPr id="13" name="Picture 12">
            <a:extLst>
              <a:ext uri="{FF2B5EF4-FFF2-40B4-BE49-F238E27FC236}">
                <a16:creationId xmlns:a16="http://schemas.microsoft.com/office/drawing/2014/main" id="{0762EE14-7526-FA40-A94F-22364B2AE35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9546902" y="6366"/>
            <a:ext cx="300192" cy="279086"/>
          </a:xfrm>
          <a:prstGeom prst="rect">
            <a:avLst/>
          </a:prstGeom>
          <a:noFill/>
        </p:spPr>
      </p:pic>
      <p:graphicFrame>
        <p:nvGraphicFramePr>
          <p:cNvPr id="14" name="Table 13">
            <a:extLst>
              <a:ext uri="{FF2B5EF4-FFF2-40B4-BE49-F238E27FC236}">
                <a16:creationId xmlns:a16="http://schemas.microsoft.com/office/drawing/2014/main" id="{3E7385D7-1107-4B4A-8289-F40B959E3E3E}"/>
              </a:ext>
            </a:extLst>
          </p:cNvPr>
          <p:cNvGraphicFramePr>
            <a:graphicFrameLocks noGrp="1"/>
          </p:cNvGraphicFramePr>
          <p:nvPr>
            <p:extLst>
              <p:ext uri="{D42A27DB-BD31-4B8C-83A1-F6EECF244321}">
                <p14:modId xmlns:p14="http://schemas.microsoft.com/office/powerpoint/2010/main" val="106626874"/>
              </p:ext>
            </p:extLst>
          </p:nvPr>
        </p:nvGraphicFramePr>
        <p:xfrm>
          <a:off x="6459998" y="4817463"/>
          <a:ext cx="3366515" cy="1946912"/>
        </p:xfrm>
        <a:graphic>
          <a:graphicData uri="http://schemas.openxmlformats.org/drawingml/2006/table">
            <a:tbl>
              <a:tblPr firstRow="1" bandRow="1">
                <a:tableStyleId>{21E4AEA4-8DFA-4A89-87EB-49C32662AFE0}</a:tableStyleId>
              </a:tblPr>
              <a:tblGrid>
                <a:gridCol w="3366515">
                  <a:extLst>
                    <a:ext uri="{9D8B030D-6E8A-4147-A177-3AD203B41FA5}">
                      <a16:colId xmlns:a16="http://schemas.microsoft.com/office/drawing/2014/main" val="20000"/>
                    </a:ext>
                  </a:extLst>
                </a:gridCol>
              </a:tblGrid>
              <a:tr h="195216">
                <a:tc>
                  <a:txBody>
                    <a:bodyPr/>
                    <a:lstStyle/>
                    <a:p>
                      <a:pPr algn="ctr"/>
                      <a:r>
                        <a:rPr lang="en-GB" altLang="en-GB" sz="1000" u="sng" dirty="0">
                          <a:latin typeface="Comic Sans MS" panose="030F0902030302020204" pitchFamily="66" charset="0"/>
                        </a:rPr>
                        <a:t>What should I already know?</a:t>
                      </a:r>
                    </a:p>
                  </a:txBody>
                  <a:tcPr marL="74295" marR="74295" marT="37148" marB="37148"/>
                </a:tc>
                <a:extLst>
                  <a:ext uri="{0D108BD9-81ED-4DB2-BD59-A6C34878D82A}">
                    <a16:rowId xmlns:a16="http://schemas.microsoft.com/office/drawing/2014/main" val="10000"/>
                  </a:ext>
                </a:extLst>
              </a:tr>
              <a:tr h="1302809">
                <a:tc>
                  <a:txBody>
                    <a:bodyPr/>
                    <a:lstStyle/>
                    <a:p>
                      <a:pPr marL="171450" indent="-171450">
                        <a:buFont typeface="Arial" panose="020B0604020202020204" pitchFamily="34" charset="0"/>
                        <a:buChar char="•"/>
                      </a:pPr>
                      <a:r>
                        <a:rPr lang="en-GB" altLang="en-GB" sz="900" b="0" dirty="0">
                          <a:latin typeface="Comic Sans MS" panose="030F0902030302020204" pitchFamily="66" charset="0"/>
                        </a:rPr>
                        <a:t>Recognise that humans need light in order to see things and that dark is the absence of light. (Y3 - Light) </a:t>
                      </a:r>
                    </a:p>
                    <a:p>
                      <a:pPr marL="171450" indent="-171450">
                        <a:buFont typeface="Arial" panose="020B0604020202020204" pitchFamily="34" charset="0"/>
                        <a:buChar char="•"/>
                      </a:pPr>
                      <a:r>
                        <a:rPr lang="en-GB" altLang="en-GB" sz="900" b="0" dirty="0">
                          <a:latin typeface="Comic Sans MS" panose="030F0902030302020204" pitchFamily="66" charset="0"/>
                        </a:rPr>
                        <a:t>Notice that light is reflected from surfaces. (Y3 - Light) </a:t>
                      </a:r>
                    </a:p>
                    <a:p>
                      <a:pPr marL="171450" indent="-171450">
                        <a:buFont typeface="Arial" panose="020B0604020202020204" pitchFamily="34" charset="0"/>
                        <a:buChar char="•"/>
                      </a:pPr>
                      <a:r>
                        <a:rPr lang="en-GB" altLang="en-GB" sz="900" b="0" dirty="0">
                          <a:latin typeface="Comic Sans MS" panose="030F0902030302020204" pitchFamily="66" charset="0"/>
                        </a:rPr>
                        <a:t>Recognise that light from the sun can be dangerous and that there are </a:t>
                      </a:r>
                    </a:p>
                    <a:p>
                      <a:pPr marL="171450" indent="-171450">
                        <a:buFont typeface="Arial" panose="020B0604020202020204" pitchFamily="34" charset="0"/>
                        <a:buChar char="•"/>
                      </a:pPr>
                      <a:r>
                        <a:rPr lang="en-GB" altLang="en-GB" sz="900" b="0" dirty="0">
                          <a:latin typeface="Comic Sans MS" panose="030F0902030302020204" pitchFamily="66" charset="0"/>
                        </a:rPr>
                        <a:t>ways to protect their eyes. (Y3 - Light) </a:t>
                      </a:r>
                    </a:p>
                    <a:p>
                      <a:pPr marL="171450" indent="-171450">
                        <a:buFont typeface="Arial" panose="020B0604020202020204" pitchFamily="34" charset="0"/>
                        <a:buChar char="•"/>
                      </a:pPr>
                      <a:r>
                        <a:rPr lang="en-GB" altLang="en-GB" sz="900" b="0" dirty="0">
                          <a:latin typeface="Comic Sans MS" panose="030F0902030302020204" pitchFamily="66" charset="0"/>
                        </a:rPr>
                        <a:t>Recognise that shadows are formed when the light from a light source is blocked by an opaque object. (Y3 - Light) </a:t>
                      </a:r>
                    </a:p>
                    <a:p>
                      <a:pPr marL="171450" indent="-171450">
                        <a:buFont typeface="Arial" panose="020B0604020202020204" pitchFamily="34" charset="0"/>
                        <a:buChar char="•"/>
                      </a:pPr>
                      <a:r>
                        <a:rPr lang="en-GB" altLang="en-GB" sz="900" b="0" dirty="0">
                          <a:latin typeface="Comic Sans MS" panose="030F0902030302020204" pitchFamily="66" charset="0"/>
                        </a:rPr>
                        <a:t>Find patterns in the way that the size of shadows change. (Y3 - Light) </a:t>
                      </a: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12" name="Table 11">
            <a:extLst>
              <a:ext uri="{FF2B5EF4-FFF2-40B4-BE49-F238E27FC236}">
                <a16:creationId xmlns:a16="http://schemas.microsoft.com/office/drawing/2014/main" id="{A08A80CA-87D7-40E3-AD9D-6BB655CBD30A}"/>
              </a:ext>
            </a:extLst>
          </p:cNvPr>
          <p:cNvGraphicFramePr>
            <a:graphicFrameLocks noGrp="1"/>
          </p:cNvGraphicFramePr>
          <p:nvPr>
            <p:extLst>
              <p:ext uri="{D42A27DB-BD31-4B8C-83A1-F6EECF244321}">
                <p14:modId xmlns:p14="http://schemas.microsoft.com/office/powerpoint/2010/main" val="3605872790"/>
              </p:ext>
            </p:extLst>
          </p:nvPr>
        </p:nvGraphicFramePr>
        <p:xfrm>
          <a:off x="6469993" y="3776846"/>
          <a:ext cx="2249847" cy="234316"/>
        </p:xfrm>
        <a:graphic>
          <a:graphicData uri="http://schemas.openxmlformats.org/drawingml/2006/table">
            <a:tbl>
              <a:tblPr firstRow="1" bandRow="1">
                <a:tableStyleId>{00A15C55-8517-42AA-B614-E9B94910E393}</a:tableStyleId>
              </a:tblPr>
              <a:tblGrid>
                <a:gridCol w="2249847">
                  <a:extLst>
                    <a:ext uri="{9D8B030D-6E8A-4147-A177-3AD203B41FA5}">
                      <a16:colId xmlns:a16="http://schemas.microsoft.com/office/drawing/2014/main" val="3034729171"/>
                    </a:ext>
                  </a:extLst>
                </a:gridCol>
              </a:tblGrid>
              <a:tr h="136545">
                <a:tc>
                  <a:txBody>
                    <a:bodyPr/>
                    <a:lstStyle/>
                    <a:p>
                      <a:pPr algn="ctr"/>
                      <a:r>
                        <a:rPr lang="en-US" sz="1050" u="sng" dirty="0">
                          <a:latin typeface="Comic Sans MS" panose="030F0702030302020204" pitchFamily="66" charset="0"/>
                        </a:rPr>
                        <a:t>Scientist </a:t>
                      </a:r>
                    </a:p>
                  </a:txBody>
                  <a:tcPr marL="74295" marR="74295" marT="37148" marB="37148"/>
                </a:tc>
                <a:extLst>
                  <a:ext uri="{0D108BD9-81ED-4DB2-BD59-A6C34878D82A}">
                    <a16:rowId xmlns:a16="http://schemas.microsoft.com/office/drawing/2014/main" val="2106910169"/>
                  </a:ext>
                </a:extLst>
              </a:tr>
            </a:tbl>
          </a:graphicData>
        </a:graphic>
      </p:graphicFrame>
      <p:graphicFrame>
        <p:nvGraphicFramePr>
          <p:cNvPr id="28" name="Table 27">
            <a:extLst>
              <a:ext uri="{FF2B5EF4-FFF2-40B4-BE49-F238E27FC236}">
                <a16:creationId xmlns:a16="http://schemas.microsoft.com/office/drawing/2014/main" id="{0288B403-10ED-8A46-8B0D-2A613AF0EC46}"/>
              </a:ext>
            </a:extLst>
          </p:cNvPr>
          <p:cNvGraphicFramePr>
            <a:graphicFrameLocks noGrp="1"/>
          </p:cNvGraphicFramePr>
          <p:nvPr>
            <p:extLst>
              <p:ext uri="{D42A27DB-BD31-4B8C-83A1-F6EECF244321}">
                <p14:modId xmlns:p14="http://schemas.microsoft.com/office/powerpoint/2010/main" val="1190703441"/>
              </p:ext>
            </p:extLst>
          </p:nvPr>
        </p:nvGraphicFramePr>
        <p:xfrm>
          <a:off x="6457275" y="4083887"/>
          <a:ext cx="2262566" cy="661861"/>
        </p:xfrm>
        <a:graphic>
          <a:graphicData uri="http://schemas.openxmlformats.org/drawingml/2006/table">
            <a:tbl>
              <a:tblPr firstRow="1" bandRow="1">
                <a:tableStyleId>{F5AB1C69-6EDB-4FF4-983F-18BD219EF322}</a:tableStyleId>
              </a:tblPr>
              <a:tblGrid>
                <a:gridCol w="2262566">
                  <a:extLst>
                    <a:ext uri="{9D8B030D-6E8A-4147-A177-3AD203B41FA5}">
                      <a16:colId xmlns:a16="http://schemas.microsoft.com/office/drawing/2014/main" val="3034729171"/>
                    </a:ext>
                  </a:extLst>
                </a:gridCol>
              </a:tblGrid>
              <a:tr h="6618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0" u="none" dirty="0">
                          <a:solidFill>
                            <a:schemeClr val="tx1"/>
                          </a:solidFill>
                          <a:latin typeface="Comic Sans MS" panose="030F0902030302020204" pitchFamily="66" charset="0"/>
                        </a:rPr>
                        <a:t>Thomas Young (1773 – 1829). Young is credited with establishing the wave theory of light, in contrast to the particle theory of Isaac Newton.</a:t>
                      </a:r>
                    </a:p>
                  </a:txBody>
                  <a:tcPr marL="74295" marR="74295" marT="37148" marB="37148">
                    <a:solidFill>
                      <a:schemeClr val="accent4">
                        <a:lumMod val="20000"/>
                        <a:lumOff val="80000"/>
                      </a:schemeClr>
                    </a:solidFill>
                  </a:tcPr>
                </a:tc>
                <a:extLst>
                  <a:ext uri="{0D108BD9-81ED-4DB2-BD59-A6C34878D82A}">
                    <a16:rowId xmlns:a16="http://schemas.microsoft.com/office/drawing/2014/main" val="2106910169"/>
                  </a:ext>
                </a:extLst>
              </a:tr>
            </a:tbl>
          </a:graphicData>
        </a:graphic>
      </p:graphicFrame>
      <p:graphicFrame>
        <p:nvGraphicFramePr>
          <p:cNvPr id="15" name="Table 14">
            <a:extLst>
              <a:ext uri="{FF2B5EF4-FFF2-40B4-BE49-F238E27FC236}">
                <a16:creationId xmlns:a16="http://schemas.microsoft.com/office/drawing/2014/main" id="{2BB7DFEB-A829-154B-BF87-2BBA8039FA8B}"/>
              </a:ext>
            </a:extLst>
          </p:cNvPr>
          <p:cNvGraphicFramePr>
            <a:graphicFrameLocks noGrp="1"/>
          </p:cNvGraphicFramePr>
          <p:nvPr>
            <p:extLst>
              <p:ext uri="{D42A27DB-BD31-4B8C-83A1-F6EECF244321}">
                <p14:modId xmlns:p14="http://schemas.microsoft.com/office/powerpoint/2010/main" val="3714725144"/>
              </p:ext>
            </p:extLst>
          </p:nvPr>
        </p:nvGraphicFramePr>
        <p:xfrm>
          <a:off x="6489034" y="2253072"/>
          <a:ext cx="1752597" cy="1451050"/>
        </p:xfrm>
        <a:graphic>
          <a:graphicData uri="http://schemas.openxmlformats.org/drawingml/2006/table">
            <a:tbl>
              <a:tblPr firstRow="1" bandRow="1">
                <a:tableStyleId>{F5AB1C69-6EDB-4FF4-983F-18BD219EF322}</a:tableStyleId>
              </a:tblPr>
              <a:tblGrid>
                <a:gridCol w="1752597">
                  <a:extLst>
                    <a:ext uri="{9D8B030D-6E8A-4147-A177-3AD203B41FA5}">
                      <a16:colId xmlns:a16="http://schemas.microsoft.com/office/drawing/2014/main" val="20002"/>
                    </a:ext>
                  </a:extLst>
                </a:gridCol>
              </a:tblGrid>
              <a:tr h="2394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u="sng" kern="1200" dirty="0">
                          <a:solidFill>
                            <a:schemeClr val="lt1"/>
                          </a:solidFill>
                          <a:effectLst/>
                          <a:latin typeface="Comic Sans MS" panose="030F0902030302020204" pitchFamily="66" charset="0"/>
                        </a:rPr>
                        <a:t>Working Scientifically Skills</a:t>
                      </a:r>
                      <a:endParaRPr lang="en-GB" sz="900" b="1" u="sng" kern="1200" dirty="0">
                        <a:solidFill>
                          <a:schemeClr val="lt1"/>
                        </a:solidFill>
                        <a:effectLst/>
                        <a:latin typeface="Comic Sans MS" panose="030F0902030302020204" pitchFamily="66" charset="0"/>
                        <a:ea typeface="+mn-ea"/>
                        <a:cs typeface="+mn-cs"/>
                      </a:endParaRPr>
                    </a:p>
                  </a:txBody>
                  <a:tcPr marL="74295" marR="74295" marT="37148" marB="37148"/>
                </a:tc>
                <a:extLst>
                  <a:ext uri="{0D108BD9-81ED-4DB2-BD59-A6C34878D82A}">
                    <a16:rowId xmlns:a16="http://schemas.microsoft.com/office/drawing/2014/main" val="10000"/>
                  </a:ext>
                </a:extLst>
              </a:tr>
              <a:tr h="31755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Comic Sans MS" panose="030F0902030302020204" pitchFamily="66" charset="0"/>
                        </a:rPr>
                        <a:t>Comparative and fair testing </a:t>
                      </a:r>
                      <a:endParaRPr lang="en-GB" sz="900" kern="1200" dirty="0">
                        <a:solidFill>
                          <a:schemeClr val="dk1"/>
                        </a:solidFill>
                        <a:effectLst/>
                        <a:latin typeface="Comic Sans MS" panose="030F0902030302020204" pitchFamily="66" charset="0"/>
                        <a:ea typeface="+mn-ea"/>
                        <a:cs typeface="+mn-cs"/>
                      </a:endParaRPr>
                    </a:p>
                  </a:txBody>
                  <a:tcPr marL="74295" marR="74295" marT="37148" marB="37148"/>
                </a:tc>
                <a:extLst>
                  <a:ext uri="{0D108BD9-81ED-4DB2-BD59-A6C34878D82A}">
                    <a16:rowId xmlns:a16="http://schemas.microsoft.com/office/drawing/2014/main" val="10002"/>
                  </a:ext>
                </a:extLst>
              </a:tr>
              <a:tr h="25717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Comic Sans MS" panose="030F0902030302020204" pitchFamily="66" charset="0"/>
                        </a:rPr>
                        <a:t>Pattern seeking </a:t>
                      </a:r>
                      <a:endParaRPr lang="en-GB" sz="900" kern="1200" dirty="0">
                        <a:solidFill>
                          <a:schemeClr val="dk1"/>
                        </a:solidFill>
                        <a:effectLst/>
                        <a:latin typeface="Comic Sans MS" panose="030F0902030302020204" pitchFamily="66" charset="0"/>
                        <a:ea typeface="+mn-ea"/>
                        <a:cs typeface="+mn-cs"/>
                      </a:endParaRPr>
                    </a:p>
                  </a:txBody>
                  <a:tcPr marL="74295" marR="74295" marT="37148" marB="37148"/>
                </a:tc>
                <a:extLst>
                  <a:ext uri="{0D108BD9-81ED-4DB2-BD59-A6C34878D82A}">
                    <a16:rowId xmlns:a16="http://schemas.microsoft.com/office/drawing/2014/main" val="3618302826"/>
                  </a:ext>
                </a:extLst>
              </a:tr>
              <a:tr h="38666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Comic Sans MS" panose="030F0902030302020204" pitchFamily="66" charset="0"/>
                        </a:rPr>
                        <a:t>Identifying, grouping and classifying </a:t>
                      </a:r>
                      <a:endParaRPr lang="en-GB" sz="900" kern="1200" dirty="0">
                        <a:solidFill>
                          <a:schemeClr val="dk1"/>
                        </a:solidFill>
                        <a:effectLst/>
                        <a:latin typeface="Comic Sans MS" panose="030F0902030302020204" pitchFamily="66" charset="0"/>
                        <a:ea typeface="+mn-ea"/>
                        <a:cs typeface="+mn-cs"/>
                      </a:endParaRPr>
                    </a:p>
                  </a:txBody>
                  <a:tcPr marL="74295" marR="74295" marT="37148" marB="37148"/>
                </a:tc>
                <a:extLst>
                  <a:ext uri="{0D108BD9-81ED-4DB2-BD59-A6C34878D82A}">
                    <a16:rowId xmlns:a16="http://schemas.microsoft.com/office/drawing/2014/main" val="1545774673"/>
                  </a:ext>
                </a:extLst>
              </a:tr>
              <a:tr h="2502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Comic Sans MS" panose="030F0902030302020204" pitchFamily="66" charset="0"/>
                        </a:rPr>
                        <a:t>Problem solving </a:t>
                      </a:r>
                      <a:endParaRPr lang="en-GB" sz="900" kern="1200" dirty="0">
                        <a:solidFill>
                          <a:schemeClr val="dk1"/>
                        </a:solidFill>
                        <a:effectLst/>
                        <a:latin typeface="Comic Sans MS" panose="030F0902030302020204" pitchFamily="66" charset="0"/>
                        <a:ea typeface="+mn-ea"/>
                        <a:cs typeface="+mn-cs"/>
                      </a:endParaRPr>
                    </a:p>
                  </a:txBody>
                  <a:tcPr marL="74295" marR="74295" marT="37148" marB="37148"/>
                </a:tc>
                <a:extLst>
                  <a:ext uri="{0D108BD9-81ED-4DB2-BD59-A6C34878D82A}">
                    <a16:rowId xmlns:a16="http://schemas.microsoft.com/office/drawing/2014/main" val="4288948679"/>
                  </a:ext>
                </a:extLst>
              </a:tr>
            </a:tbl>
          </a:graphicData>
        </a:graphic>
      </p:graphicFrame>
      <p:grpSp>
        <p:nvGrpSpPr>
          <p:cNvPr id="22" name="Group 21">
            <a:extLst>
              <a:ext uri="{FF2B5EF4-FFF2-40B4-BE49-F238E27FC236}">
                <a16:creationId xmlns:a16="http://schemas.microsoft.com/office/drawing/2014/main" id="{94379D9E-DACE-6A48-84C1-0C17F51308F6}"/>
              </a:ext>
            </a:extLst>
          </p:cNvPr>
          <p:cNvGrpSpPr/>
          <p:nvPr/>
        </p:nvGrpSpPr>
        <p:grpSpPr>
          <a:xfrm>
            <a:off x="8315126" y="2247926"/>
            <a:ext cx="404714" cy="1451050"/>
            <a:chOff x="8158582" y="2373111"/>
            <a:chExt cx="403239" cy="1548132"/>
          </a:xfrm>
        </p:grpSpPr>
        <p:pic>
          <p:nvPicPr>
            <p:cNvPr id="7" name="Picture 6" descr="Icon&#10;&#10;Description automatically generated">
              <a:extLst>
                <a:ext uri="{FF2B5EF4-FFF2-40B4-BE49-F238E27FC236}">
                  <a16:creationId xmlns:a16="http://schemas.microsoft.com/office/drawing/2014/main" id="{CC43B444-4CD0-2548-9C9A-D7E60DA3F2C6}"/>
                </a:ext>
              </a:extLst>
            </p:cNvPr>
            <p:cNvPicPr>
              <a:picLocks noChangeAspect="1"/>
            </p:cNvPicPr>
            <p:nvPr/>
          </p:nvPicPr>
          <p:blipFill>
            <a:blip r:embed="rId4"/>
            <a:stretch>
              <a:fillRect/>
            </a:stretch>
          </p:blipFill>
          <p:spPr>
            <a:xfrm>
              <a:off x="8158582" y="2373111"/>
              <a:ext cx="403239" cy="356705"/>
            </a:xfrm>
            <a:prstGeom prst="rect">
              <a:avLst/>
            </a:prstGeom>
          </p:spPr>
        </p:pic>
        <p:pic>
          <p:nvPicPr>
            <p:cNvPr id="10" name="Picture 9" descr="Icon&#10;&#10;Description automatically generated">
              <a:extLst>
                <a:ext uri="{FF2B5EF4-FFF2-40B4-BE49-F238E27FC236}">
                  <a16:creationId xmlns:a16="http://schemas.microsoft.com/office/drawing/2014/main" id="{E1368201-00E8-1749-8404-E2CAB587AA4A}"/>
                </a:ext>
              </a:extLst>
            </p:cNvPr>
            <p:cNvPicPr>
              <a:picLocks noChangeAspect="1"/>
            </p:cNvPicPr>
            <p:nvPr/>
          </p:nvPicPr>
          <p:blipFill>
            <a:blip r:embed="rId5"/>
            <a:stretch>
              <a:fillRect/>
            </a:stretch>
          </p:blipFill>
          <p:spPr>
            <a:xfrm>
              <a:off x="8158582" y="2725630"/>
              <a:ext cx="403239" cy="407296"/>
            </a:xfrm>
            <a:prstGeom prst="rect">
              <a:avLst/>
            </a:prstGeom>
          </p:spPr>
        </p:pic>
        <p:pic>
          <p:nvPicPr>
            <p:cNvPr id="17" name="Picture 16" descr="Icon&#10;&#10;Description automatically generated">
              <a:extLst>
                <a:ext uri="{FF2B5EF4-FFF2-40B4-BE49-F238E27FC236}">
                  <a16:creationId xmlns:a16="http://schemas.microsoft.com/office/drawing/2014/main" id="{2B321381-237C-9443-B30D-D8B76FF14961}"/>
                </a:ext>
              </a:extLst>
            </p:cNvPr>
            <p:cNvPicPr>
              <a:picLocks noChangeAspect="1"/>
            </p:cNvPicPr>
            <p:nvPr/>
          </p:nvPicPr>
          <p:blipFill>
            <a:blip r:embed="rId6"/>
            <a:stretch>
              <a:fillRect/>
            </a:stretch>
          </p:blipFill>
          <p:spPr>
            <a:xfrm>
              <a:off x="8160753" y="3120221"/>
              <a:ext cx="401068" cy="401068"/>
            </a:xfrm>
            <a:prstGeom prst="rect">
              <a:avLst/>
            </a:prstGeom>
          </p:spPr>
        </p:pic>
        <p:pic>
          <p:nvPicPr>
            <p:cNvPr id="19" name="Picture 18" descr="Icon&#10;&#10;Description automatically generated">
              <a:extLst>
                <a:ext uri="{FF2B5EF4-FFF2-40B4-BE49-F238E27FC236}">
                  <a16:creationId xmlns:a16="http://schemas.microsoft.com/office/drawing/2014/main" id="{9375C62F-2AE0-F94E-94FF-E1FEF31721B7}"/>
                </a:ext>
              </a:extLst>
            </p:cNvPr>
            <p:cNvPicPr>
              <a:picLocks noChangeAspect="1"/>
            </p:cNvPicPr>
            <p:nvPr/>
          </p:nvPicPr>
          <p:blipFill>
            <a:blip r:embed="rId7"/>
            <a:stretch>
              <a:fillRect/>
            </a:stretch>
          </p:blipFill>
          <p:spPr>
            <a:xfrm>
              <a:off x="8158582" y="3515032"/>
              <a:ext cx="401069" cy="406211"/>
            </a:xfrm>
            <a:prstGeom prst="rect">
              <a:avLst/>
            </a:prstGeom>
          </p:spPr>
        </p:pic>
      </p:grpSp>
      <p:pic>
        <p:nvPicPr>
          <p:cNvPr id="21" name="Picture 20" descr="Diagram&#10;&#10;Description automatically generated with medium confidence">
            <a:extLst>
              <a:ext uri="{FF2B5EF4-FFF2-40B4-BE49-F238E27FC236}">
                <a16:creationId xmlns:a16="http://schemas.microsoft.com/office/drawing/2014/main" id="{DAD6B9D7-AADC-094B-98D1-0B8DF321821F}"/>
              </a:ext>
            </a:extLst>
          </p:cNvPr>
          <p:cNvPicPr>
            <a:picLocks noChangeAspect="1"/>
          </p:cNvPicPr>
          <p:nvPr/>
        </p:nvPicPr>
        <p:blipFill>
          <a:blip r:embed="rId8"/>
          <a:stretch>
            <a:fillRect/>
          </a:stretch>
        </p:blipFill>
        <p:spPr>
          <a:xfrm>
            <a:off x="6442836" y="663157"/>
            <a:ext cx="3400840" cy="1558225"/>
          </a:xfrm>
          <a:prstGeom prst="rect">
            <a:avLst/>
          </a:prstGeom>
        </p:spPr>
      </p:pic>
      <p:pic>
        <p:nvPicPr>
          <p:cNvPr id="23" name="Picture 6" descr="https://encrypted-tbn0.gstatic.com/images?q=tbn:ANd9GcReg6O515XSAU5uArxh9sxzx6y3G_k8mQTND9EexABvE3tUa_SBc3XI-j8WkA:https://i.stack.imgur.com/If0E3.png&amp;s">
            <a:extLst>
              <a:ext uri="{FF2B5EF4-FFF2-40B4-BE49-F238E27FC236}">
                <a16:creationId xmlns:a16="http://schemas.microsoft.com/office/drawing/2014/main" id="{2B7EEAA7-701A-F541-880B-D832E4C579AB}"/>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4167" r="5733"/>
          <a:stretch/>
        </p:blipFill>
        <p:spPr bwMode="auto">
          <a:xfrm>
            <a:off x="8719841" y="2237829"/>
            <a:ext cx="1116668" cy="126539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omas Young (scientist) - Wikipedia">
            <a:extLst>
              <a:ext uri="{FF2B5EF4-FFF2-40B4-BE49-F238E27FC236}">
                <a16:creationId xmlns:a16="http://schemas.microsoft.com/office/drawing/2014/main" id="{DA374426-6B35-2B45-8498-85183B153675}"/>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b="27653"/>
          <a:stretch/>
        </p:blipFill>
        <p:spPr bwMode="auto">
          <a:xfrm>
            <a:off x="8790299" y="3776846"/>
            <a:ext cx="989081" cy="96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6811</TotalTime>
  <Words>757</Words>
  <Application>Microsoft Office PowerPoint</Application>
  <PresentationFormat>A4 Paper (210x297 mm)</PresentationFormat>
  <Paragraphs>72</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Science Knowledge Organiser – Light - Year 6 – Spring 1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Aatka Hussain (Staff)</cp:lastModifiedBy>
  <cp:revision>357</cp:revision>
  <cp:lastPrinted>2021-09-06T12:20:28Z</cp:lastPrinted>
  <dcterms:created xsi:type="dcterms:W3CDTF">2017-10-15T20:56:30Z</dcterms:created>
  <dcterms:modified xsi:type="dcterms:W3CDTF">2025-05-21T15:52:08Z</dcterms:modified>
</cp:coreProperties>
</file>