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098" autoAdjust="0"/>
    <p:restoredTop sz="94626"/>
  </p:normalViewPr>
  <p:slideViewPr>
    <p:cSldViewPr snapToGrid="0" snapToObjects="1">
      <p:cViewPr varScale="1">
        <p:scale>
          <a:sx n="105" d="100"/>
          <a:sy n="105" d="100"/>
        </p:scale>
        <p:origin x="21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1278397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9545" y="529378"/>
            <a:ext cx="7429500" cy="273090"/>
          </a:xfrm>
        </p:spPr>
        <p:txBody>
          <a:bodyPr numCol="1">
            <a:noAutofit/>
          </a:bodyPr>
          <a:lstStyle/>
          <a:p>
            <a:r>
              <a:rPr lang="en-US" sz="1800" b="1" dirty="0"/>
              <a:t>Year 3  Science Knowledge Organiser Rocks And Soils – Autumn 2 and Spring 1 </a:t>
            </a:r>
          </a:p>
        </p:txBody>
      </p:sp>
      <p:graphicFrame>
        <p:nvGraphicFramePr>
          <p:cNvPr id="4" name="Table 3"/>
          <p:cNvGraphicFramePr>
            <a:graphicFrameLocks noGrp="1"/>
          </p:cNvGraphicFramePr>
          <p:nvPr>
            <p:extLst>
              <p:ext uri="{D42A27DB-BD31-4B8C-83A1-F6EECF244321}">
                <p14:modId xmlns:p14="http://schemas.microsoft.com/office/powerpoint/2010/main" val="3156207069"/>
              </p:ext>
            </p:extLst>
          </p:nvPr>
        </p:nvGraphicFramePr>
        <p:xfrm>
          <a:off x="305739" y="1933884"/>
          <a:ext cx="4414142" cy="1413222"/>
        </p:xfrm>
        <a:graphic>
          <a:graphicData uri="http://schemas.openxmlformats.org/drawingml/2006/table">
            <a:tbl>
              <a:tblPr firstRow="1" bandRow="1">
                <a:tableStyleId>{5C22544A-7EE6-4342-B048-85BDC9FD1C3A}</a:tableStyleId>
              </a:tblPr>
              <a:tblGrid>
                <a:gridCol w="4414142">
                  <a:extLst>
                    <a:ext uri="{9D8B030D-6E8A-4147-A177-3AD203B41FA5}">
                      <a16:colId xmlns:a16="http://schemas.microsoft.com/office/drawing/2014/main" val="20002"/>
                    </a:ext>
                  </a:extLst>
                </a:gridCol>
              </a:tblGrid>
              <a:tr h="289240">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Rocks</a:t>
                      </a:r>
                    </a:p>
                  </a:txBody>
                  <a:tcPr marL="74295" marR="74295" marT="37148" marB="37148"/>
                </a:tc>
                <a:extLst>
                  <a:ext uri="{0D108BD9-81ED-4DB2-BD59-A6C34878D82A}">
                    <a16:rowId xmlns:a16="http://schemas.microsoft.com/office/drawing/2014/main" val="10000"/>
                  </a:ext>
                </a:extLst>
              </a:tr>
              <a:tr h="10646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Rock is a </a:t>
                      </a:r>
                      <a:r>
                        <a:rPr lang="en-GB" sz="1200" b="1" dirty="0"/>
                        <a:t>natural</a:t>
                      </a:r>
                      <a:r>
                        <a:rPr lang="en-GB" sz="1200" dirty="0"/>
                        <a:t> material. There are different types of rock e.g. sandstone, limestone, slate etc. which have different properties. Rocks can be hard or soft. They have different sizes of grain or crystal. They may absorb water. Rocks can be different shapes and sizes (</a:t>
                      </a:r>
                      <a:r>
                        <a:rPr lang="en-GB" sz="1200" b="1" dirty="0"/>
                        <a:t>stones, pebbles, boulders</a:t>
                      </a:r>
                      <a:r>
                        <a:rPr lang="en-GB" sz="1200" dirty="0"/>
                        <a:t>). </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227014949"/>
              </p:ext>
            </p:extLst>
          </p:nvPr>
        </p:nvGraphicFramePr>
        <p:xfrm>
          <a:off x="300250" y="3366600"/>
          <a:ext cx="4414142" cy="2824334"/>
        </p:xfrm>
        <a:graphic>
          <a:graphicData uri="http://schemas.openxmlformats.org/drawingml/2006/table">
            <a:tbl>
              <a:tblPr firstRow="1" bandRow="1">
                <a:tableStyleId>{93296810-A885-4BE3-A3E7-6D5BEEA58F35}</a:tableStyleId>
              </a:tblPr>
              <a:tblGrid>
                <a:gridCol w="1168954">
                  <a:extLst>
                    <a:ext uri="{9D8B030D-6E8A-4147-A177-3AD203B41FA5}">
                      <a16:colId xmlns:a16="http://schemas.microsoft.com/office/drawing/2014/main" val="20000"/>
                    </a:ext>
                  </a:extLst>
                </a:gridCol>
                <a:gridCol w="3245188">
                  <a:extLst>
                    <a:ext uri="{9D8B030D-6E8A-4147-A177-3AD203B41FA5}">
                      <a16:colId xmlns:a16="http://schemas.microsoft.com/office/drawing/2014/main" val="3827066675"/>
                    </a:ext>
                  </a:extLst>
                </a:gridCol>
              </a:tblGrid>
              <a:tr h="372598">
                <a:tc gridSpan="2">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226647">
                <a:tc>
                  <a:txBody>
                    <a:bodyPr/>
                    <a:lstStyle/>
                    <a:p>
                      <a:r>
                        <a:rPr lang="en-GB" sz="1200" dirty="0">
                          <a:latin typeface="Comic Sans MS" panose="030F0702030302020204" pitchFamily="66" charset="0"/>
                        </a:rPr>
                        <a:t>igneous</a:t>
                      </a:r>
                    </a:p>
                  </a:txBody>
                  <a:tcPr marL="74295" marR="74295" marT="37148" marB="37148"/>
                </a:tc>
                <a:tc>
                  <a:txBody>
                    <a:bodyPr/>
                    <a:lstStyle/>
                    <a:p>
                      <a:r>
                        <a:rPr lang="en-GB" sz="1200" b="0" dirty="0">
                          <a:latin typeface="Comic Sans MS" panose="030F0702030302020204" pitchFamily="66" charset="0"/>
                        </a:rPr>
                        <a:t>Rocks that have been formed from magma or lava</a:t>
                      </a:r>
                    </a:p>
                  </a:txBody>
                  <a:tcPr marL="68580" marR="68580" marT="0" marB="0"/>
                </a:tc>
                <a:extLst>
                  <a:ext uri="{0D108BD9-81ED-4DB2-BD59-A6C34878D82A}">
                    <a16:rowId xmlns:a16="http://schemas.microsoft.com/office/drawing/2014/main" val="10001"/>
                  </a:ext>
                </a:extLst>
              </a:tr>
              <a:tr h="354423">
                <a:tc>
                  <a:txBody>
                    <a:bodyPr/>
                    <a:lstStyle/>
                    <a:p>
                      <a:r>
                        <a:rPr lang="en-GB" sz="1200" dirty="0">
                          <a:latin typeface="Comic Sans MS" panose="030F0702030302020204" pitchFamily="66" charset="0"/>
                        </a:rPr>
                        <a:t>sedimentary</a:t>
                      </a:r>
                    </a:p>
                  </a:txBody>
                  <a:tcPr marL="74295" marR="74295" marT="37148" marB="37148"/>
                </a:tc>
                <a:tc>
                  <a:txBody>
                    <a:bodyPr/>
                    <a:lstStyle/>
                    <a:p>
                      <a:r>
                        <a:rPr lang="en-GB" sz="1200" dirty="0">
                          <a:latin typeface="Comic Sans MS" panose="030F0702030302020204" pitchFamily="66" charset="0"/>
                        </a:rPr>
                        <a:t>Rocks that have been made by layers of sediment being pressed down hard and sticking together. You can see the layers in these rocks</a:t>
                      </a:r>
                    </a:p>
                  </a:txBody>
                  <a:tcPr marL="68580" marR="68580" marT="0" marB="0"/>
                </a:tc>
                <a:extLst>
                  <a:ext uri="{0D108BD9-81ED-4DB2-BD59-A6C34878D82A}">
                    <a16:rowId xmlns:a16="http://schemas.microsoft.com/office/drawing/2014/main" val="10002"/>
                  </a:ext>
                </a:extLst>
              </a:tr>
              <a:tr h="227479">
                <a:tc>
                  <a:txBody>
                    <a:bodyPr/>
                    <a:lstStyle/>
                    <a:p>
                      <a:r>
                        <a:rPr lang="en-GB" sz="1200" dirty="0">
                          <a:latin typeface="Comic Sans MS" panose="030F0702030302020204" pitchFamily="66" charset="0"/>
                        </a:rPr>
                        <a:t>metamorphic</a:t>
                      </a:r>
                    </a:p>
                  </a:txBody>
                  <a:tcPr marL="74295" marR="74295" marT="37148" marB="37148"/>
                </a:tc>
                <a:tc>
                  <a:txBody>
                    <a:bodyPr/>
                    <a:lstStyle/>
                    <a:p>
                      <a:r>
                        <a:rPr lang="en-GB" sz="1200" b="0" dirty="0">
                          <a:latin typeface="Comic Sans MS" panose="030F0702030302020204" pitchFamily="66" charset="0"/>
                        </a:rPr>
                        <a:t>Rocks that started off as igneous or sedimentary rocks but have changed due to extreme heat or pressure</a:t>
                      </a:r>
                    </a:p>
                  </a:txBody>
                  <a:tcPr marL="68580" marR="68580" marT="0" marB="0"/>
                </a:tc>
                <a:extLst>
                  <a:ext uri="{0D108BD9-81ED-4DB2-BD59-A6C34878D82A}">
                    <a16:rowId xmlns:a16="http://schemas.microsoft.com/office/drawing/2014/main" val="2407509847"/>
                  </a:ext>
                </a:extLst>
              </a:tr>
              <a:tr h="183475">
                <a:tc>
                  <a:txBody>
                    <a:bodyPr/>
                    <a:lstStyle/>
                    <a:p>
                      <a:r>
                        <a:rPr lang="en-GB" sz="1200" dirty="0">
                          <a:latin typeface="Comic Sans MS" panose="030F0702030302020204" pitchFamily="66" charset="0"/>
                        </a:rPr>
                        <a:t>absorbent</a:t>
                      </a:r>
                    </a:p>
                  </a:txBody>
                  <a:tcPr marL="74295" marR="74295" marT="37148" marB="37148"/>
                </a:tc>
                <a:tc>
                  <a:txBody>
                    <a:bodyPr/>
                    <a:lstStyle/>
                    <a:p>
                      <a:r>
                        <a:rPr lang="en-GB" sz="1200" b="0" dirty="0">
                          <a:latin typeface="Comic Sans MS" panose="030F0702030302020204" pitchFamily="66" charset="0"/>
                        </a:rPr>
                        <a:t>Lets water soak into it. </a:t>
                      </a:r>
                    </a:p>
                  </a:txBody>
                  <a:tcPr marL="68580" marR="68580" marT="0" marB="0"/>
                </a:tc>
                <a:extLst>
                  <a:ext uri="{0D108BD9-81ED-4DB2-BD59-A6C34878D82A}">
                    <a16:rowId xmlns:a16="http://schemas.microsoft.com/office/drawing/2014/main" val="10003"/>
                  </a:ext>
                </a:extLst>
              </a:tr>
              <a:tr h="323525">
                <a:tc>
                  <a:txBody>
                    <a:bodyPr/>
                    <a:lstStyle/>
                    <a:p>
                      <a:r>
                        <a:rPr lang="en-GB" sz="1200" dirty="0">
                          <a:latin typeface="Comic Sans MS" panose="030F0702030302020204" pitchFamily="66" charset="0"/>
                        </a:rPr>
                        <a:t>permeable</a:t>
                      </a:r>
                    </a:p>
                    <a:p>
                      <a:r>
                        <a:rPr lang="en-GB" sz="1200" dirty="0">
                          <a:latin typeface="Comic Sans MS" panose="030F0702030302020204" pitchFamily="66" charset="0"/>
                        </a:rPr>
                        <a:t>impermeable</a:t>
                      </a:r>
                    </a:p>
                  </a:txBody>
                  <a:tcPr marL="74295" marR="74295" marT="37148" marB="37148"/>
                </a:tc>
                <a:tc>
                  <a:txBody>
                    <a:bodyPr/>
                    <a:lstStyle/>
                    <a:p>
                      <a:r>
                        <a:rPr lang="en-GB" sz="1200" b="0" dirty="0">
                          <a:latin typeface="Comic Sans MS" panose="030F0702030302020204" pitchFamily="66" charset="0"/>
                        </a:rPr>
                        <a:t>Permeable allows water to pass through it. Impermeable materials that do not let water through them.</a:t>
                      </a:r>
                    </a:p>
                  </a:txBody>
                  <a:tcPr marL="68580" marR="68580" marT="0" marB="0"/>
                </a:tc>
                <a:extLst>
                  <a:ext uri="{0D108BD9-81ED-4DB2-BD59-A6C34878D82A}">
                    <a16:rowId xmlns:a16="http://schemas.microsoft.com/office/drawing/2014/main" val="10004"/>
                  </a:ext>
                </a:extLst>
              </a:tr>
            </a:tbl>
          </a:graphicData>
        </a:graphic>
      </p:graphicFrame>
      <p:graphicFrame>
        <p:nvGraphicFramePr>
          <p:cNvPr id="6" name="Table 6">
            <a:extLst>
              <a:ext uri="{FF2B5EF4-FFF2-40B4-BE49-F238E27FC236}">
                <a16:creationId xmlns:a16="http://schemas.microsoft.com/office/drawing/2014/main" id="{B2BE3CF2-2B23-426E-A6D5-73D8ABEB1BC6}"/>
              </a:ext>
            </a:extLst>
          </p:cNvPr>
          <p:cNvGraphicFramePr>
            <a:graphicFrameLocks noGrp="1"/>
          </p:cNvGraphicFramePr>
          <p:nvPr>
            <p:extLst>
              <p:ext uri="{D42A27DB-BD31-4B8C-83A1-F6EECF244321}">
                <p14:modId xmlns:p14="http://schemas.microsoft.com/office/powerpoint/2010/main" val="1758710982"/>
              </p:ext>
            </p:extLst>
          </p:nvPr>
        </p:nvGraphicFramePr>
        <p:xfrm>
          <a:off x="305739" y="786630"/>
          <a:ext cx="9377112" cy="1127760"/>
        </p:xfrm>
        <a:graphic>
          <a:graphicData uri="http://schemas.openxmlformats.org/drawingml/2006/table">
            <a:tbl>
              <a:tblPr firstRow="1" bandRow="1">
                <a:tableStyleId>{5C22544A-7EE6-4342-B048-85BDC9FD1C3A}</a:tableStyleId>
              </a:tblPr>
              <a:tblGrid>
                <a:gridCol w="9377112">
                  <a:extLst>
                    <a:ext uri="{9D8B030D-6E8A-4147-A177-3AD203B41FA5}">
                      <a16:colId xmlns:a16="http://schemas.microsoft.com/office/drawing/2014/main" val="2375488609"/>
                    </a:ext>
                  </a:extLst>
                </a:gridCol>
              </a:tblGrid>
              <a:tr h="3112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What should I already know?</a:t>
                      </a:r>
                    </a:p>
                  </a:txBody>
                  <a:tcPr>
                    <a:solidFill>
                      <a:schemeClr val="accent6">
                        <a:lumMod val="60000"/>
                        <a:lumOff val="40000"/>
                      </a:schemeClr>
                    </a:solidFill>
                  </a:tcPr>
                </a:tc>
                <a:extLst>
                  <a:ext uri="{0D108BD9-81ED-4DB2-BD59-A6C34878D82A}">
                    <a16:rowId xmlns:a16="http://schemas.microsoft.com/office/drawing/2014/main" val="3649108592"/>
                  </a:ext>
                </a:extLst>
              </a:tr>
              <a:tr h="648493">
                <a:tc>
                  <a:txBody>
                    <a:bodyPr/>
                    <a:lstStyle/>
                    <a:p>
                      <a:r>
                        <a:rPr lang="en-GB" sz="1100" dirty="0"/>
                        <a:t>Distinguish between an object and the material from which it is made. (Y1). </a:t>
                      </a:r>
                      <a:r>
                        <a:rPr lang="en-GB" sz="1100" b="1" dirty="0"/>
                        <a:t>Identify and name a variety of everyday materials, including wood, plastic, glass, metal, water, and rock. (Y1).</a:t>
                      </a:r>
                      <a:r>
                        <a:rPr lang="en-GB" sz="1100" dirty="0"/>
                        <a:t> Describe the simple physical properties of a variety of everyday materials. (Y1). </a:t>
                      </a:r>
                      <a:r>
                        <a:rPr lang="en-GB" sz="1100" b="1" dirty="0"/>
                        <a:t>Compare and group together a variety of everyday materials on the basis of their simple physical properties. (Y1).</a:t>
                      </a:r>
                      <a:r>
                        <a:rPr lang="en-GB" sz="1100" dirty="0"/>
                        <a:t> Identify and compare the suitability of a variety of everyday materials, including wood, metal, plastic, glass, brick, rock, paper and cardboard for particular uses. (Y2)</a:t>
                      </a:r>
                    </a:p>
                  </a:txBody>
                  <a:tcPr>
                    <a:solidFill>
                      <a:schemeClr val="accent4">
                        <a:lumMod val="40000"/>
                        <a:lumOff val="60000"/>
                      </a:schemeClr>
                    </a:solidFill>
                  </a:tcPr>
                </a:tc>
                <a:extLst>
                  <a:ext uri="{0D108BD9-81ED-4DB2-BD59-A6C34878D82A}">
                    <a16:rowId xmlns:a16="http://schemas.microsoft.com/office/drawing/2014/main" val="2911128037"/>
                  </a:ext>
                </a:extLst>
              </a:tr>
            </a:tbl>
          </a:graphicData>
        </a:graphic>
      </p:graphicFrame>
      <p:pic>
        <p:nvPicPr>
          <p:cNvPr id="7" name="Picture 6"/>
          <p:cNvPicPr>
            <a:picLocks noChangeAspect="1"/>
          </p:cNvPicPr>
          <p:nvPr/>
        </p:nvPicPr>
        <p:blipFill>
          <a:blip r:embed="rId3"/>
          <a:stretch>
            <a:fillRect/>
          </a:stretch>
        </p:blipFill>
        <p:spPr>
          <a:xfrm>
            <a:off x="843930" y="290545"/>
            <a:ext cx="518205" cy="512108"/>
          </a:xfrm>
          <a:prstGeom prst="rect">
            <a:avLst/>
          </a:prstGeom>
        </p:spPr>
      </p:pic>
      <p:pic>
        <p:nvPicPr>
          <p:cNvPr id="8" name="Picture 7"/>
          <p:cNvPicPr>
            <a:picLocks noChangeAspect="1"/>
          </p:cNvPicPr>
          <p:nvPr/>
        </p:nvPicPr>
        <p:blipFill>
          <a:blip r:embed="rId3"/>
          <a:stretch>
            <a:fillRect/>
          </a:stretch>
        </p:blipFill>
        <p:spPr>
          <a:xfrm>
            <a:off x="8626455" y="298714"/>
            <a:ext cx="518205" cy="512108"/>
          </a:xfrm>
          <a:prstGeom prst="rect">
            <a:avLst/>
          </a:prstGeom>
        </p:spPr>
      </p:pic>
      <p:pic>
        <p:nvPicPr>
          <p:cNvPr id="9" name="Picture 8">
            <a:extLst>
              <a:ext uri="{FF2B5EF4-FFF2-40B4-BE49-F238E27FC236}">
                <a16:creationId xmlns:a16="http://schemas.microsoft.com/office/drawing/2014/main" id="{66519AD8-4C47-4DD3-83AB-E96719524029}"/>
              </a:ext>
            </a:extLst>
          </p:cNvPr>
          <p:cNvPicPr>
            <a:picLocks noChangeAspect="1"/>
          </p:cNvPicPr>
          <p:nvPr/>
        </p:nvPicPr>
        <p:blipFill>
          <a:blip r:embed="rId4"/>
          <a:stretch>
            <a:fillRect/>
          </a:stretch>
        </p:blipFill>
        <p:spPr>
          <a:xfrm>
            <a:off x="4719880" y="1914390"/>
            <a:ext cx="5016841" cy="4250104"/>
          </a:xfrm>
          <a:prstGeom prst="rect">
            <a:avLst/>
          </a:prstGeom>
        </p:spPr>
      </p:pic>
      <p:sp>
        <p:nvSpPr>
          <p:cNvPr id="11" name="TextBox 10">
            <a:extLst>
              <a:ext uri="{FF2B5EF4-FFF2-40B4-BE49-F238E27FC236}">
                <a16:creationId xmlns:a16="http://schemas.microsoft.com/office/drawing/2014/main" id="{E4FE3007-4B42-4AB0-B130-D2BA45BAF7B2}"/>
              </a:ext>
            </a:extLst>
          </p:cNvPr>
          <p:cNvSpPr txBox="1"/>
          <p:nvPr/>
        </p:nvSpPr>
        <p:spPr>
          <a:xfrm>
            <a:off x="305739" y="6164494"/>
            <a:ext cx="9430982" cy="553998"/>
          </a:xfrm>
          <a:prstGeom prst="rect">
            <a:avLst/>
          </a:prstGeom>
          <a:solidFill>
            <a:schemeClr val="accent6">
              <a:lumMod val="40000"/>
              <a:lumOff val="60000"/>
            </a:schemeClr>
          </a:solidFill>
        </p:spPr>
        <p:txBody>
          <a:bodyPr wrap="square" rtlCol="0">
            <a:spAutoFit/>
          </a:bodyPr>
          <a:lstStyle/>
          <a:p>
            <a:pPr algn="ctr"/>
            <a:r>
              <a:rPr lang="en-GB" altLang="en-GB" sz="1800" b="1" kern="1200" dirty="0">
                <a:solidFill>
                  <a:schemeClr val="bg1"/>
                </a:solidFill>
                <a:latin typeface="Comic Sans MS" panose="030F0702030302020204" pitchFamily="66" charset="0"/>
                <a:ea typeface="+mn-ea"/>
                <a:cs typeface="+mn-cs"/>
              </a:rPr>
              <a:t>Words To Describe Rocks</a:t>
            </a:r>
          </a:p>
          <a:p>
            <a:pPr algn="ctr"/>
            <a:r>
              <a:rPr lang="en-GB" altLang="en-GB" sz="1200" dirty="0">
                <a:solidFill>
                  <a:schemeClr val="dk1"/>
                </a:solidFill>
                <a:latin typeface="Comic Sans MS" panose="030F0702030302020204" pitchFamily="66" charset="0"/>
              </a:rPr>
              <a:t>hard, soft, rough, smooth, layers, grains, crystals, dull, shiny, permeable, impermeable, speckled, crumbly </a:t>
            </a:r>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19383771"/>
              </p:ext>
            </p:extLst>
          </p:nvPr>
        </p:nvGraphicFramePr>
        <p:xfrm>
          <a:off x="38978" y="408213"/>
          <a:ext cx="3316560" cy="1486205"/>
        </p:xfrm>
        <a:graphic>
          <a:graphicData uri="http://schemas.openxmlformats.org/drawingml/2006/table">
            <a:tbl>
              <a:tblPr firstRow="1" bandRow="1">
                <a:tableStyleId>{5C22544A-7EE6-4342-B048-85BDC9FD1C3A}</a:tableStyleId>
              </a:tblPr>
              <a:tblGrid>
                <a:gridCol w="3316560">
                  <a:extLst>
                    <a:ext uri="{9D8B030D-6E8A-4147-A177-3AD203B41FA5}">
                      <a16:colId xmlns:a16="http://schemas.microsoft.com/office/drawing/2014/main" val="20002"/>
                    </a:ext>
                  </a:extLst>
                </a:gridCol>
              </a:tblGrid>
              <a:tr h="384859">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Soils </a:t>
                      </a:r>
                    </a:p>
                  </a:txBody>
                  <a:tcPr marL="74295" marR="74295" marT="37148" marB="37148"/>
                </a:tc>
                <a:extLst>
                  <a:ext uri="{0D108BD9-81ED-4DB2-BD59-A6C34878D82A}">
                    <a16:rowId xmlns:a16="http://schemas.microsoft.com/office/drawing/2014/main" val="10000"/>
                  </a:ext>
                </a:extLst>
              </a:tr>
              <a:tr h="11013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Soils are made up of pieces of ground down rock which may be mixed with plant and animal material (organic matter). The type of rock, size of rock pieces and the amount of organic matter affect what the soil is like. </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36531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422922609"/>
              </p:ext>
            </p:extLst>
          </p:nvPr>
        </p:nvGraphicFramePr>
        <p:xfrm>
          <a:off x="3419225" y="2943969"/>
          <a:ext cx="6408819" cy="1228728"/>
        </p:xfrm>
        <a:graphic>
          <a:graphicData uri="http://schemas.openxmlformats.org/drawingml/2006/table">
            <a:tbl>
              <a:tblPr firstRow="1" bandRow="1">
                <a:tableStyleId>{93296810-A885-4BE3-A3E7-6D5BEEA58F35}</a:tableStyleId>
              </a:tblPr>
              <a:tblGrid>
                <a:gridCol w="1290998">
                  <a:extLst>
                    <a:ext uri="{9D8B030D-6E8A-4147-A177-3AD203B41FA5}">
                      <a16:colId xmlns:a16="http://schemas.microsoft.com/office/drawing/2014/main" val="20000"/>
                    </a:ext>
                  </a:extLst>
                </a:gridCol>
                <a:gridCol w="1956391">
                  <a:extLst>
                    <a:ext uri="{9D8B030D-6E8A-4147-A177-3AD203B41FA5}">
                      <a16:colId xmlns:a16="http://schemas.microsoft.com/office/drawing/2014/main" val="3827066675"/>
                    </a:ext>
                  </a:extLst>
                </a:gridCol>
                <a:gridCol w="3161430">
                  <a:extLst>
                    <a:ext uri="{9D8B030D-6E8A-4147-A177-3AD203B41FA5}">
                      <a16:colId xmlns:a16="http://schemas.microsoft.com/office/drawing/2014/main" val="2975606445"/>
                    </a:ext>
                  </a:extLst>
                </a:gridCol>
              </a:tblGrid>
              <a:tr h="213025">
                <a:tc gridSpan="3">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tc hMerge="1">
                  <a:txBody>
                    <a:bodyPr/>
                    <a:lstStyle/>
                    <a:p>
                      <a:endParaRPr lang="en-GB"/>
                    </a:p>
                  </a:txBody>
                  <a:tcPr/>
                </a:tc>
                <a:extLst>
                  <a:ext uri="{0D108BD9-81ED-4DB2-BD59-A6C34878D82A}">
                    <a16:rowId xmlns:a16="http://schemas.microsoft.com/office/drawing/2014/main" val="10000"/>
                  </a:ext>
                </a:extLst>
              </a:tr>
              <a:tr h="157150">
                <a:tc>
                  <a:txBody>
                    <a:bodyPr/>
                    <a:lstStyle/>
                    <a:p>
                      <a:r>
                        <a:rPr lang="en-GB" sz="1200" dirty="0" err="1">
                          <a:latin typeface="Comic Sans MS" panose="030F0702030302020204" pitchFamily="66" charset="0"/>
                        </a:rPr>
                        <a:t>orgnaic</a:t>
                      </a:r>
                      <a:r>
                        <a:rPr lang="en-GB" sz="1200" dirty="0">
                          <a:latin typeface="Comic Sans MS" panose="030F0702030302020204" pitchFamily="66" charset="0"/>
                        </a:rPr>
                        <a:t> matter</a:t>
                      </a:r>
                    </a:p>
                  </a:txBody>
                  <a:tcPr marL="74295" marR="74295" marT="37148" marB="37148"/>
                </a:tc>
                <a:tc>
                  <a:txBody>
                    <a:bodyPr/>
                    <a:lstStyle/>
                    <a:p>
                      <a:r>
                        <a:rPr lang="en-GB" sz="1200" b="1" dirty="0">
                          <a:latin typeface="Comic Sans MS" panose="030F0702030302020204" pitchFamily="66" charset="0"/>
                        </a:rPr>
                        <a:t>plant or animal material </a:t>
                      </a:r>
                    </a:p>
                  </a:txBody>
                  <a:tcPr marL="68580" marR="68580" marT="0" marB="0"/>
                </a:tc>
                <a:tc rowSpan="3">
                  <a:txBody>
                    <a:bodyPr/>
                    <a:lstStyle/>
                    <a:p>
                      <a:r>
                        <a:rPr lang="en-GB" sz="1200" b="1" dirty="0">
                          <a:latin typeface="Comic Sans MS" panose="030F0702030302020204" pitchFamily="66" charset="0"/>
                        </a:rPr>
                        <a:t>texture, absorbent, permeable, impermeable, sandy, chalky, clay, peat</a:t>
                      </a:r>
                    </a:p>
                  </a:txBody>
                  <a:tcPr marL="68580" marR="68580" marT="0" marB="0"/>
                </a:tc>
                <a:extLst>
                  <a:ext uri="{0D108BD9-81ED-4DB2-BD59-A6C34878D82A}">
                    <a16:rowId xmlns:a16="http://schemas.microsoft.com/office/drawing/2014/main" val="10001"/>
                  </a:ext>
                </a:extLst>
              </a:tr>
              <a:tr h="195907">
                <a:tc>
                  <a:txBody>
                    <a:bodyPr/>
                    <a:lstStyle/>
                    <a:p>
                      <a:r>
                        <a:rPr lang="en-GB" sz="1200" dirty="0">
                          <a:latin typeface="Comic Sans MS" panose="030F0702030302020204" pitchFamily="66" charset="0"/>
                        </a:rPr>
                        <a:t>fossilisation</a:t>
                      </a:r>
                    </a:p>
                  </a:txBody>
                  <a:tcPr marL="74295" marR="74295" marT="37148" marB="37148"/>
                </a:tc>
                <a:tc>
                  <a:txBody>
                    <a:bodyPr/>
                    <a:lstStyle/>
                    <a:p>
                      <a:r>
                        <a:rPr lang="en-GB" sz="1200" b="1" dirty="0">
                          <a:latin typeface="Comic Sans MS" panose="030F0702030302020204" pitchFamily="66" charset="0"/>
                        </a:rPr>
                        <a:t>how fossils are made</a:t>
                      </a:r>
                    </a:p>
                  </a:txBody>
                  <a:tcPr marL="68580" marR="68580" marT="0" marB="0"/>
                </a:tc>
                <a:tc vMerge="1">
                  <a:txBody>
                    <a:bodyPr/>
                    <a:lstStyle/>
                    <a:p>
                      <a:endParaRPr lang="en-GB" sz="1200" b="1" dirty="0">
                        <a:latin typeface="Comic Sans MS" panose="030F0702030302020204" pitchFamily="66" charset="0"/>
                      </a:endParaRPr>
                    </a:p>
                  </a:txBody>
                  <a:tcPr marL="68580" marR="68580" marT="0" marB="0"/>
                </a:tc>
                <a:extLst>
                  <a:ext uri="{0D108BD9-81ED-4DB2-BD59-A6C34878D82A}">
                    <a16:rowId xmlns:a16="http://schemas.microsoft.com/office/drawing/2014/main" val="10002"/>
                  </a:ext>
                </a:extLst>
              </a:tr>
              <a:tr h="326879">
                <a:tc>
                  <a:txBody>
                    <a:bodyPr/>
                    <a:lstStyle/>
                    <a:p>
                      <a:r>
                        <a:rPr lang="en-GB" sz="1200" dirty="0">
                          <a:latin typeface="Comic Sans MS" panose="030F0702030302020204" pitchFamily="66" charset="0"/>
                        </a:rPr>
                        <a:t>palaeontologist</a:t>
                      </a:r>
                    </a:p>
                  </a:txBody>
                  <a:tcPr marL="74295" marR="74295" marT="37148" marB="37148"/>
                </a:tc>
                <a:tc>
                  <a:txBody>
                    <a:bodyPr/>
                    <a:lstStyle/>
                    <a:p>
                      <a:r>
                        <a:rPr lang="en-GB" sz="1200" b="1" dirty="0">
                          <a:latin typeface="Comic Sans MS" panose="030F0702030302020204" pitchFamily="66" charset="0"/>
                        </a:rPr>
                        <a:t>Someone who studies fossils</a:t>
                      </a:r>
                    </a:p>
                  </a:txBody>
                  <a:tcPr marL="68580" marR="68580" marT="0" marB="0"/>
                </a:tc>
                <a:tc vMerge="1">
                  <a:txBody>
                    <a:bodyPr/>
                    <a:lstStyle/>
                    <a:p>
                      <a:endParaRPr lang="en-GB" sz="1200" b="1" dirty="0">
                        <a:latin typeface="Comic Sans MS" panose="030F0702030302020204" pitchFamily="66" charset="0"/>
                      </a:endParaRPr>
                    </a:p>
                  </a:txBody>
                  <a:tcPr marL="68580" marR="68580" marT="0" marB="0"/>
                </a:tc>
                <a:extLst>
                  <a:ext uri="{0D108BD9-81ED-4DB2-BD59-A6C34878D82A}">
                    <a16:rowId xmlns:a16="http://schemas.microsoft.com/office/drawing/2014/main" val="2407509847"/>
                  </a:ext>
                </a:extLst>
              </a:tr>
            </a:tbl>
          </a:graphicData>
        </a:graphic>
      </p:graphicFrame>
      <p:graphicFrame>
        <p:nvGraphicFramePr>
          <p:cNvPr id="6" name="Table 6">
            <a:extLst>
              <a:ext uri="{FF2B5EF4-FFF2-40B4-BE49-F238E27FC236}">
                <a16:creationId xmlns:a16="http://schemas.microsoft.com/office/drawing/2014/main" id="{5DAF951A-0B2C-408F-9B3C-8C56A4F9A11C}"/>
              </a:ext>
            </a:extLst>
          </p:cNvPr>
          <p:cNvGraphicFramePr>
            <a:graphicFrameLocks noGrp="1"/>
          </p:cNvGraphicFramePr>
          <p:nvPr>
            <p:extLst>
              <p:ext uri="{D42A27DB-BD31-4B8C-83A1-F6EECF244321}">
                <p14:modId xmlns:p14="http://schemas.microsoft.com/office/powerpoint/2010/main" val="786756408"/>
              </p:ext>
            </p:extLst>
          </p:nvPr>
        </p:nvGraphicFramePr>
        <p:xfrm>
          <a:off x="38978" y="1970983"/>
          <a:ext cx="3316560" cy="2103120"/>
        </p:xfrm>
        <a:graphic>
          <a:graphicData uri="http://schemas.openxmlformats.org/drawingml/2006/table">
            <a:tbl>
              <a:tblPr firstRow="1" bandRow="1">
                <a:tableStyleId>{5C22544A-7EE6-4342-B048-85BDC9FD1C3A}</a:tableStyleId>
              </a:tblPr>
              <a:tblGrid>
                <a:gridCol w="3316560">
                  <a:extLst>
                    <a:ext uri="{9D8B030D-6E8A-4147-A177-3AD203B41FA5}">
                      <a16:colId xmlns:a16="http://schemas.microsoft.com/office/drawing/2014/main" val="3035657080"/>
                    </a:ext>
                  </a:extLst>
                </a:gridCol>
              </a:tblGrid>
              <a:tr h="30673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Scientific Enquiry and Skills</a:t>
                      </a:r>
                    </a:p>
                  </a:txBody>
                  <a:tcPr>
                    <a:solidFill>
                      <a:schemeClr val="accent4">
                        <a:lumMod val="60000"/>
                        <a:lumOff val="40000"/>
                      </a:schemeClr>
                    </a:solidFill>
                  </a:tcPr>
                </a:tc>
                <a:extLst>
                  <a:ext uri="{0D108BD9-81ED-4DB2-BD59-A6C34878D82A}">
                    <a16:rowId xmlns:a16="http://schemas.microsoft.com/office/drawing/2014/main" val="4096738290"/>
                  </a:ext>
                </a:extLst>
              </a:tr>
              <a:tr h="1691407">
                <a:tc>
                  <a:txBody>
                    <a:bodyPr/>
                    <a:lstStyle/>
                    <a:p>
                      <a:r>
                        <a:rPr lang="en-GB" sz="1200" dirty="0"/>
                        <a:t>Observe rocks and soils closely. </a:t>
                      </a:r>
                      <a:r>
                        <a:rPr lang="en-GB" sz="1200" b="1" dirty="0"/>
                        <a:t>Classify rocks and soils in a range of ways, based on their appearance. </a:t>
                      </a:r>
                      <a:r>
                        <a:rPr lang="en-GB" sz="1200" dirty="0"/>
                        <a:t>Devise a range of tests 1) to investigate the hardness of a range of rocks 2) how much water different rocks absorb. 3) investigate the water retention of soils. </a:t>
                      </a:r>
                      <a:r>
                        <a:rPr lang="en-GB" sz="1200" b="1" dirty="0"/>
                        <a:t>Research using secondary sources how fossils are formed and the work of Mary Anning. </a:t>
                      </a:r>
                      <a:r>
                        <a:rPr lang="en-GB" sz="1200" dirty="0"/>
                        <a:t>Observe how soil can be separated through sedimentation.</a:t>
                      </a:r>
                      <a:endParaRPr lang="en-GB" sz="1200" b="0" dirty="0"/>
                    </a:p>
                  </a:txBody>
                  <a:tcPr>
                    <a:solidFill>
                      <a:schemeClr val="accent4">
                        <a:lumMod val="40000"/>
                        <a:lumOff val="60000"/>
                      </a:schemeClr>
                    </a:solidFill>
                  </a:tcPr>
                </a:tc>
                <a:extLst>
                  <a:ext uri="{0D108BD9-81ED-4DB2-BD59-A6C34878D82A}">
                    <a16:rowId xmlns:a16="http://schemas.microsoft.com/office/drawing/2014/main" val="2951170187"/>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488984801"/>
              </p:ext>
            </p:extLst>
          </p:nvPr>
        </p:nvGraphicFramePr>
        <p:xfrm>
          <a:off x="83177" y="4970825"/>
          <a:ext cx="1840209" cy="1835220"/>
        </p:xfrm>
        <a:graphic>
          <a:graphicData uri="http://schemas.openxmlformats.org/drawingml/2006/table">
            <a:tbl>
              <a:tblPr firstRow="1" bandRow="1">
                <a:tableStyleId>{00A15C55-8517-42AA-B614-E9B94910E393}</a:tableStyleId>
              </a:tblPr>
              <a:tblGrid>
                <a:gridCol w="1840209">
                  <a:extLst>
                    <a:ext uri="{9D8B030D-6E8A-4147-A177-3AD203B41FA5}">
                      <a16:colId xmlns:a16="http://schemas.microsoft.com/office/drawing/2014/main" val="3260413799"/>
                    </a:ext>
                  </a:extLst>
                </a:gridCol>
              </a:tblGrid>
              <a:tr h="280740">
                <a:tc>
                  <a:txBody>
                    <a:bodyPr/>
                    <a:lstStyle/>
                    <a:p>
                      <a:r>
                        <a:rPr lang="en-GB" sz="1200" dirty="0">
                          <a:solidFill>
                            <a:schemeClr val="tx1"/>
                          </a:solidFill>
                        </a:rPr>
                        <a:t>Scientist:</a:t>
                      </a:r>
                      <a:r>
                        <a:rPr lang="en-GB" sz="1200" baseline="0" dirty="0">
                          <a:solidFill>
                            <a:schemeClr val="tx1"/>
                          </a:solidFill>
                        </a:rPr>
                        <a:t> </a:t>
                      </a:r>
                      <a:r>
                        <a:rPr lang="en-GB" sz="1200" dirty="0">
                          <a:solidFill>
                            <a:schemeClr val="tx1"/>
                          </a:solidFill>
                        </a:rPr>
                        <a:t>Mary Anning</a:t>
                      </a:r>
                    </a:p>
                  </a:txBody>
                  <a:tcPr/>
                </a:tc>
                <a:extLst>
                  <a:ext uri="{0D108BD9-81ED-4DB2-BD59-A6C34878D82A}">
                    <a16:rowId xmlns:a16="http://schemas.microsoft.com/office/drawing/2014/main" val="3164065866"/>
                  </a:ext>
                </a:extLst>
              </a:tr>
              <a:tr h="587003">
                <a:tc>
                  <a:txBody>
                    <a:bodyPr/>
                    <a:lstStyle/>
                    <a:p>
                      <a:r>
                        <a:rPr lang="en-GB" sz="1200" kern="1200" dirty="0">
                          <a:solidFill>
                            <a:schemeClr val="dk1"/>
                          </a:solidFill>
                          <a:latin typeface="+mn-lt"/>
                          <a:ea typeface="+mn-ea"/>
                          <a:cs typeface="+mn-cs"/>
                        </a:rPr>
                        <a:t>Mary Anning was an English fossil collector and palaeontologist who became known around the world for finds she made in Jurassic marine fossil beds on the south coast of England.</a:t>
                      </a:r>
                    </a:p>
                  </a:txBody>
                  <a:tcPr/>
                </a:tc>
                <a:extLst>
                  <a:ext uri="{0D108BD9-81ED-4DB2-BD59-A6C34878D82A}">
                    <a16:rowId xmlns:a16="http://schemas.microsoft.com/office/drawing/2014/main" val="2250630823"/>
                  </a:ext>
                </a:extLst>
              </a:tr>
            </a:tbl>
          </a:graphicData>
        </a:graphic>
      </p:graphicFrame>
      <p:graphicFrame>
        <p:nvGraphicFramePr>
          <p:cNvPr id="16" name="Table 15">
            <a:extLst>
              <a:ext uri="{FF2B5EF4-FFF2-40B4-BE49-F238E27FC236}">
                <a16:creationId xmlns:a16="http://schemas.microsoft.com/office/drawing/2014/main" id="{869CB21A-DB35-4E8A-86E1-846672C5E2A8}"/>
              </a:ext>
            </a:extLst>
          </p:cNvPr>
          <p:cNvGraphicFramePr>
            <a:graphicFrameLocks noGrp="1"/>
          </p:cNvGraphicFramePr>
          <p:nvPr>
            <p:extLst>
              <p:ext uri="{D42A27DB-BD31-4B8C-83A1-F6EECF244321}">
                <p14:modId xmlns:p14="http://schemas.microsoft.com/office/powerpoint/2010/main" val="917950061"/>
              </p:ext>
            </p:extLst>
          </p:nvPr>
        </p:nvGraphicFramePr>
        <p:xfrm>
          <a:off x="58466" y="4147023"/>
          <a:ext cx="9769578" cy="788672"/>
        </p:xfrm>
        <a:graphic>
          <a:graphicData uri="http://schemas.openxmlformats.org/drawingml/2006/table">
            <a:tbl>
              <a:tblPr firstRow="1" bandRow="1">
                <a:tableStyleId>{5C22544A-7EE6-4342-B048-85BDC9FD1C3A}</a:tableStyleId>
              </a:tblPr>
              <a:tblGrid>
                <a:gridCol w="9769578">
                  <a:extLst>
                    <a:ext uri="{9D8B030D-6E8A-4147-A177-3AD203B41FA5}">
                      <a16:colId xmlns:a16="http://schemas.microsoft.com/office/drawing/2014/main" val="20002"/>
                    </a:ext>
                  </a:extLst>
                </a:gridCol>
              </a:tblGrid>
              <a:tr h="143632">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Fossils </a:t>
                      </a:r>
                    </a:p>
                  </a:txBody>
                  <a:tcPr marL="74295" marR="74295" marT="37148" marB="37148"/>
                </a:tc>
                <a:extLst>
                  <a:ext uri="{0D108BD9-81ED-4DB2-BD59-A6C34878D82A}">
                    <a16:rowId xmlns:a16="http://schemas.microsoft.com/office/drawing/2014/main" val="10000"/>
                  </a:ext>
                </a:extLst>
              </a:tr>
              <a:tr h="4110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Fossils were formed millions of years ago. When plants and animals died, they fell to the seabed. They became covered and squashed by other material. Over time the dissolving animal and plant matter is replaced by minerals from the water.</a:t>
                      </a:r>
                      <a:endParaRPr lang="en-GB" sz="1200" dirty="0">
                        <a:latin typeface="Comic Sans MS" panose="030F0702030302020204" pitchFamily="66" charset="0"/>
                      </a:endParaRPr>
                    </a:p>
                  </a:txBody>
                  <a:tcPr marL="74295" marR="74295" marT="37148" marB="37148"/>
                </a:tc>
                <a:extLst>
                  <a:ext uri="{0D108BD9-81ED-4DB2-BD59-A6C34878D82A}">
                    <a16:rowId xmlns:a16="http://schemas.microsoft.com/office/drawing/2014/main" val="10001"/>
                  </a:ext>
                </a:extLst>
              </a:tr>
            </a:tbl>
          </a:graphicData>
        </a:graphic>
      </p:graphicFrame>
      <p:pic>
        <p:nvPicPr>
          <p:cNvPr id="9" name="Picture 8">
            <a:extLst>
              <a:ext uri="{FF2B5EF4-FFF2-40B4-BE49-F238E27FC236}">
                <a16:creationId xmlns:a16="http://schemas.microsoft.com/office/drawing/2014/main" id="{5B2A7AE8-188E-41E4-AA2B-7FC9329D8215}"/>
              </a:ext>
            </a:extLst>
          </p:cNvPr>
          <p:cNvPicPr>
            <a:picLocks noChangeAspect="1"/>
          </p:cNvPicPr>
          <p:nvPr/>
        </p:nvPicPr>
        <p:blipFill>
          <a:blip r:embed="rId3"/>
          <a:stretch>
            <a:fillRect/>
          </a:stretch>
        </p:blipFill>
        <p:spPr>
          <a:xfrm>
            <a:off x="1923386" y="4935695"/>
            <a:ext cx="7943636" cy="1891641"/>
          </a:xfrm>
          <a:prstGeom prst="rect">
            <a:avLst/>
          </a:prstGeom>
        </p:spPr>
      </p:pic>
      <p:pic>
        <p:nvPicPr>
          <p:cNvPr id="12" name="Picture 11">
            <a:extLst>
              <a:ext uri="{FF2B5EF4-FFF2-40B4-BE49-F238E27FC236}">
                <a16:creationId xmlns:a16="http://schemas.microsoft.com/office/drawing/2014/main" id="{4E134035-17E8-4DC0-BD1E-8C08700E76F5}"/>
              </a:ext>
            </a:extLst>
          </p:cNvPr>
          <p:cNvPicPr>
            <a:picLocks noChangeAspect="1"/>
          </p:cNvPicPr>
          <p:nvPr/>
        </p:nvPicPr>
        <p:blipFill>
          <a:blip r:embed="rId4"/>
          <a:stretch>
            <a:fillRect/>
          </a:stretch>
        </p:blipFill>
        <p:spPr>
          <a:xfrm>
            <a:off x="3419224" y="375085"/>
            <a:ext cx="6408819" cy="2550552"/>
          </a:xfrm>
          <a:prstGeom prst="rect">
            <a:avLst/>
          </a:prstGeom>
        </p:spPr>
      </p:pic>
      <p:sp>
        <p:nvSpPr>
          <p:cNvPr id="23" name="TextBox 22">
            <a:extLst>
              <a:ext uri="{FF2B5EF4-FFF2-40B4-BE49-F238E27FC236}">
                <a16:creationId xmlns:a16="http://schemas.microsoft.com/office/drawing/2014/main" id="{E2EE518C-6102-49BE-B008-574283E84812}"/>
              </a:ext>
            </a:extLst>
          </p:cNvPr>
          <p:cNvSpPr txBox="1"/>
          <p:nvPr/>
        </p:nvSpPr>
        <p:spPr>
          <a:xfrm>
            <a:off x="3480772" y="408213"/>
            <a:ext cx="2084759" cy="353943"/>
          </a:xfrm>
          <a:prstGeom prst="rect">
            <a:avLst/>
          </a:prstGeom>
          <a:solidFill>
            <a:schemeClr val="accent2">
              <a:lumMod val="60000"/>
              <a:lumOff val="40000"/>
            </a:schemeClr>
          </a:solidFill>
        </p:spPr>
        <p:txBody>
          <a:bodyPr wrap="square" rtlCol="0">
            <a:spAutoFit/>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700" b="1" kern="1200" dirty="0">
                <a:solidFill>
                  <a:schemeClr val="bg1"/>
                </a:solidFill>
                <a:latin typeface="Comic Sans MS" panose="030F0702030302020204" pitchFamily="66" charset="0"/>
                <a:ea typeface="+mn-ea"/>
                <a:cs typeface="+mn-cs"/>
              </a:rPr>
              <a:t>Key Diagram</a:t>
            </a:r>
          </a:p>
        </p:txBody>
      </p:sp>
    </p:spTree>
    <p:extLst>
      <p:ext uri="{BB962C8B-B14F-4D97-AF65-F5344CB8AC3E}">
        <p14:creationId xmlns:p14="http://schemas.microsoft.com/office/powerpoint/2010/main" val="33824238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5217</TotalTime>
  <Words>566</Words>
  <Application>Microsoft Macintosh PowerPoint</Application>
  <PresentationFormat>A4 Paper (210x297 mm)</PresentationFormat>
  <Paragraphs>38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Year 3  Science Knowledge Organiser Rocks And Soils – Autumn 2 and Spring 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81</cp:revision>
  <cp:lastPrinted>2021-09-06T15:24:57Z</cp:lastPrinted>
  <dcterms:created xsi:type="dcterms:W3CDTF">2017-10-15T20:56:30Z</dcterms:created>
  <dcterms:modified xsi:type="dcterms:W3CDTF">2025-06-15T09:24:04Z</dcterms:modified>
</cp:coreProperties>
</file>