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279" autoAdjust="0"/>
    <p:restoredTop sz="94627"/>
  </p:normalViewPr>
  <p:slideViewPr>
    <p:cSldViewPr snapToGrid="0" snapToObjects="1">
      <p:cViewPr varScale="1">
        <p:scale>
          <a:sx n="108" d="100"/>
          <a:sy n="108" d="100"/>
        </p:scale>
        <p:origin x="100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6/18/2025</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6/18/2025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53235" y="94818"/>
            <a:ext cx="7429500" cy="273090"/>
          </a:xfrm>
        </p:spPr>
        <p:txBody>
          <a:bodyPr numCol="1">
            <a:noAutofit/>
          </a:bodyPr>
          <a:lstStyle/>
          <a:p>
            <a:r>
              <a:rPr lang="en-US" sz="1800" b="1" dirty="0">
                <a:latin typeface="Comic Sans MS"/>
              </a:rPr>
              <a:t>Year One – Science – Spring 1 – Animals </a:t>
            </a:r>
            <a:endParaRPr lang="en-US" dirty="0">
              <a:latin typeface="Comic Sans MS"/>
            </a:endParaRPr>
          </a:p>
        </p:txBody>
      </p:sp>
      <p:graphicFrame>
        <p:nvGraphicFramePr>
          <p:cNvPr id="4" name="Table 3"/>
          <p:cNvGraphicFramePr>
            <a:graphicFrameLocks noGrp="1"/>
          </p:cNvGraphicFramePr>
          <p:nvPr>
            <p:extLst>
              <p:ext uri="{D42A27DB-BD31-4B8C-83A1-F6EECF244321}">
                <p14:modId xmlns:p14="http://schemas.microsoft.com/office/powerpoint/2010/main" val="613208114"/>
              </p:ext>
            </p:extLst>
          </p:nvPr>
        </p:nvGraphicFramePr>
        <p:xfrm>
          <a:off x="249609" y="349340"/>
          <a:ext cx="4049466" cy="4792144"/>
        </p:xfrm>
        <a:graphic>
          <a:graphicData uri="http://schemas.openxmlformats.org/drawingml/2006/table">
            <a:tbl>
              <a:tblPr firstRow="1" bandRow="1">
                <a:tableStyleId>{21E4AEA4-8DFA-4A89-87EB-49C32662AFE0}</a:tableStyleId>
              </a:tblPr>
              <a:tblGrid>
                <a:gridCol w="1424055">
                  <a:extLst>
                    <a:ext uri="{9D8B030D-6E8A-4147-A177-3AD203B41FA5}">
                      <a16:colId xmlns:a16="http://schemas.microsoft.com/office/drawing/2014/main" val="20002"/>
                    </a:ext>
                  </a:extLst>
                </a:gridCol>
                <a:gridCol w="2625411">
                  <a:extLst>
                    <a:ext uri="{9D8B030D-6E8A-4147-A177-3AD203B41FA5}">
                      <a16:colId xmlns:a16="http://schemas.microsoft.com/office/drawing/2014/main" val="20001"/>
                    </a:ext>
                  </a:extLst>
                </a:gridCol>
              </a:tblGrid>
              <a:tr h="308167">
                <a:tc gridSpan="2">
                  <a:txBody>
                    <a:bodyPr/>
                    <a:lstStyle/>
                    <a:p>
                      <a:pPr marL="0" marR="0" lvl="0" indent="0" algn="ctr" rtl="0" eaLnBrk="1" latinLnBrk="0" hangingPunct="1">
                        <a:lnSpc>
                          <a:spcPct val="100000"/>
                        </a:lnSpc>
                        <a:spcBef>
                          <a:spcPts val="0"/>
                        </a:spcBef>
                        <a:spcAft>
                          <a:spcPts val="0"/>
                        </a:spcAft>
                        <a:buClrTx/>
                        <a:buSzTx/>
                        <a:buFontTx/>
                        <a:buNone/>
                      </a:pPr>
                      <a:r>
                        <a:rPr lang="en-US" sz="1400" dirty="0">
                          <a:latin typeface="Comic Sans MS"/>
                        </a:rPr>
                        <a:t>Key vocabulary</a:t>
                      </a:r>
                    </a:p>
                  </a:txBody>
                  <a:tcPr marL="74295" marR="74295" marT="37148" marB="37148"/>
                </a:tc>
                <a:tc hMerge="1">
                  <a:txBody>
                    <a:bodyPr/>
                    <a:lstStyle/>
                    <a:p>
                      <a:endParaRPr lang="en-US" sz="1500" dirty="0"/>
                    </a:p>
                  </a:txBody>
                  <a:tcPr marL="0" marR="0" marT="0" marB="0" horzOverflow="overflow"/>
                </a:tc>
                <a:extLst>
                  <a:ext uri="{0D108BD9-81ED-4DB2-BD59-A6C34878D82A}">
                    <a16:rowId xmlns:a16="http://schemas.microsoft.com/office/drawing/2014/main" val="10000"/>
                  </a:ext>
                </a:extLst>
              </a:tr>
              <a:tr h="610518">
                <a:tc>
                  <a:txBody>
                    <a:bodyPr/>
                    <a:lstStyle/>
                    <a:p>
                      <a:r>
                        <a:rPr lang="en-US" sz="1200" dirty="0">
                          <a:latin typeface="Comic Sans MS"/>
                        </a:rPr>
                        <a:t>mammals</a:t>
                      </a:r>
                    </a:p>
                  </a:txBody>
                  <a:tcPr marL="74295" marR="74295" marT="37148" marB="37148" anchor="ctr"/>
                </a:tc>
                <a:tc>
                  <a:txBody>
                    <a:bodyPr/>
                    <a:lstStyle/>
                    <a:p>
                      <a:r>
                        <a:rPr lang="en-GB" sz="1200" dirty="0">
                          <a:latin typeface="Comic Sans MS"/>
                        </a:rPr>
                        <a:t>Animals which breathe air, have hair or fur and drink milk from their mother as babies.</a:t>
                      </a:r>
                    </a:p>
                  </a:txBody>
                  <a:tcPr marL="74295" marR="74295" marT="37148" marB="37148" anchor="ctr"/>
                </a:tc>
                <a:extLst>
                  <a:ext uri="{0D108BD9-81ED-4DB2-BD59-A6C34878D82A}">
                    <a16:rowId xmlns:a16="http://schemas.microsoft.com/office/drawing/2014/main" val="10001"/>
                  </a:ext>
                </a:extLst>
              </a:tr>
              <a:tr h="610518">
                <a:tc>
                  <a:txBody>
                    <a:bodyPr/>
                    <a:lstStyle/>
                    <a:p>
                      <a:r>
                        <a:rPr lang="en-US" sz="1200" dirty="0">
                          <a:latin typeface="Comic Sans MS"/>
                        </a:rPr>
                        <a:t>amphibians</a:t>
                      </a:r>
                    </a:p>
                  </a:txBody>
                  <a:tcPr marL="74295" marR="74295" marT="37148" marB="37148" anchor="ctr"/>
                </a:tc>
                <a:tc>
                  <a:txBody>
                    <a:bodyPr/>
                    <a:lstStyle/>
                    <a:p>
                      <a:r>
                        <a:rPr lang="en-GB" sz="1200">
                          <a:latin typeface="Comic Sans MS"/>
                        </a:rPr>
                        <a:t>Creatures that </a:t>
                      </a:r>
                      <a:r>
                        <a:rPr lang="en-GB" sz="1200" dirty="0">
                          <a:latin typeface="Comic Sans MS"/>
                        </a:rPr>
                        <a:t>live on land and </a:t>
                      </a:r>
                      <a:r>
                        <a:rPr lang="en-GB" sz="1200">
                          <a:latin typeface="Comic Sans MS"/>
                        </a:rPr>
                        <a:t>water and have webbed feet.</a:t>
                      </a:r>
                      <a:endParaRPr lang="en-GB" sz="1200" dirty="0">
                        <a:latin typeface="Comic Sans MS"/>
                      </a:endParaRPr>
                    </a:p>
                  </a:txBody>
                  <a:tcPr marL="74295" marR="74295" marT="37148" marB="37148" anchor="ctr"/>
                </a:tc>
                <a:extLst>
                  <a:ext uri="{0D108BD9-81ED-4DB2-BD59-A6C34878D82A}">
                    <a16:rowId xmlns:a16="http://schemas.microsoft.com/office/drawing/2014/main" val="10002"/>
                  </a:ext>
                </a:extLst>
              </a:tr>
              <a:tr h="600894">
                <a:tc>
                  <a:txBody>
                    <a:bodyPr/>
                    <a:lstStyle/>
                    <a:p>
                      <a:r>
                        <a:rPr lang="en-US" sz="1200" dirty="0">
                          <a:latin typeface="Comic Sans MS"/>
                        </a:rPr>
                        <a:t>reptiles</a:t>
                      </a:r>
                    </a:p>
                  </a:txBody>
                  <a:tcPr marL="74295" marR="74295" marT="37148" marB="37148" anchor="ctr"/>
                </a:tc>
                <a:tc>
                  <a:txBody>
                    <a:bodyPr/>
                    <a:lstStyle/>
                    <a:p>
                      <a:r>
                        <a:rPr lang="en-GB" sz="1200" dirty="0">
                          <a:latin typeface="Comic Sans MS"/>
                        </a:rPr>
                        <a:t>Cold-blooded, scaly creatures which breathe air.</a:t>
                      </a:r>
                    </a:p>
                  </a:txBody>
                  <a:tcPr marL="74295" marR="74295" marT="37148" marB="37148" anchor="ctr"/>
                </a:tc>
                <a:extLst>
                  <a:ext uri="{0D108BD9-81ED-4DB2-BD59-A6C34878D82A}">
                    <a16:rowId xmlns:a16="http://schemas.microsoft.com/office/drawing/2014/main" val="10003"/>
                  </a:ext>
                </a:extLst>
              </a:tr>
              <a:tr h="432208">
                <a:tc>
                  <a:txBody>
                    <a:bodyPr/>
                    <a:lstStyle/>
                    <a:p>
                      <a:r>
                        <a:rPr lang="en-US" sz="1200" dirty="0">
                          <a:latin typeface="Comic Sans MS"/>
                        </a:rPr>
                        <a:t>birds</a:t>
                      </a:r>
                    </a:p>
                  </a:txBody>
                  <a:tcPr marL="74295" marR="74295" marT="37148" marB="37148" anchor="ctr"/>
                </a:tc>
                <a:tc>
                  <a:txBody>
                    <a:bodyPr/>
                    <a:lstStyle/>
                    <a:p>
                      <a:r>
                        <a:rPr lang="en-GB" sz="1200" dirty="0">
                          <a:latin typeface="Comic Sans MS"/>
                        </a:rPr>
                        <a:t>Animals with feathers, a beak, two legs and two wings. Some birds fly and some swim. </a:t>
                      </a:r>
                    </a:p>
                  </a:txBody>
                  <a:tcPr marL="74295" marR="74295" marT="37148" marB="37148" anchor="ctr"/>
                </a:tc>
                <a:extLst>
                  <a:ext uri="{0D108BD9-81ED-4DB2-BD59-A6C34878D82A}">
                    <a16:rowId xmlns:a16="http://schemas.microsoft.com/office/drawing/2014/main" val="10004"/>
                  </a:ext>
                </a:extLst>
              </a:tr>
              <a:tr h="432208">
                <a:tc>
                  <a:txBody>
                    <a:bodyPr/>
                    <a:lstStyle/>
                    <a:p>
                      <a:r>
                        <a:rPr lang="en-US" sz="1200" dirty="0">
                          <a:latin typeface="Comic Sans MS"/>
                        </a:rPr>
                        <a:t>fish</a:t>
                      </a:r>
                    </a:p>
                  </a:txBody>
                  <a:tcPr marL="74295" marR="74295" marT="37148" marB="37148" anchor="ctr"/>
                </a:tc>
                <a:tc>
                  <a:txBody>
                    <a:bodyPr/>
                    <a:lstStyle/>
                    <a:p>
                      <a:r>
                        <a:rPr lang="en-GB" sz="1200" dirty="0">
                          <a:latin typeface="Comic Sans MS"/>
                        </a:rPr>
                        <a:t>Animals which live and breathe underwater using gills. They have scales and fins to help them swim.</a:t>
                      </a:r>
                    </a:p>
                  </a:txBody>
                  <a:tcPr marL="74295" marR="74295" marT="37148" marB="37148" anchor="ctr"/>
                </a:tc>
                <a:extLst>
                  <a:ext uri="{0D108BD9-81ED-4DB2-BD59-A6C34878D82A}">
                    <a16:rowId xmlns:a16="http://schemas.microsoft.com/office/drawing/2014/main" val="10005"/>
                  </a:ext>
                </a:extLst>
              </a:tr>
              <a:tr h="447675">
                <a:tc>
                  <a:txBody>
                    <a:bodyPr/>
                    <a:lstStyle/>
                    <a:p>
                      <a:r>
                        <a:rPr lang="en-US" sz="1200" dirty="0">
                          <a:latin typeface="Comic Sans MS"/>
                        </a:rPr>
                        <a:t>carnivore</a:t>
                      </a:r>
                    </a:p>
                  </a:txBody>
                  <a:tcPr marL="74295" marR="74295" marT="37148" marB="37148" anchor="ctr"/>
                </a:tc>
                <a:tc>
                  <a:txBody>
                    <a:bodyPr/>
                    <a:lstStyle/>
                    <a:p>
                      <a:r>
                        <a:rPr lang="en-GB" sz="1200" dirty="0">
                          <a:latin typeface="Comic Sans MS"/>
                        </a:rPr>
                        <a:t>Animals which only eat meat.</a:t>
                      </a:r>
                    </a:p>
                  </a:txBody>
                  <a:tcPr marL="74295" marR="74295" marT="37148" marB="37148" anchor="ctr"/>
                </a:tc>
                <a:extLst>
                  <a:ext uri="{0D108BD9-81ED-4DB2-BD59-A6C34878D82A}">
                    <a16:rowId xmlns:a16="http://schemas.microsoft.com/office/drawing/2014/main" val="1068278743"/>
                  </a:ext>
                </a:extLst>
              </a:tr>
              <a:tr h="432208">
                <a:tc>
                  <a:txBody>
                    <a:bodyPr/>
                    <a:lstStyle/>
                    <a:p>
                      <a:r>
                        <a:rPr lang="en-US" sz="1200" dirty="0">
                          <a:latin typeface="Comic Sans MS"/>
                        </a:rPr>
                        <a:t>herbivore</a:t>
                      </a:r>
                    </a:p>
                  </a:txBody>
                  <a:tcPr marL="74295" marR="74295" marT="37148" marB="37148" anchor="ctr"/>
                </a:tc>
                <a:tc>
                  <a:txBody>
                    <a:bodyPr/>
                    <a:lstStyle/>
                    <a:p>
                      <a:r>
                        <a:rPr lang="en-GB" sz="1200" dirty="0">
                          <a:latin typeface="Comic Sans MS"/>
                        </a:rPr>
                        <a:t>Animals which only eat plants.</a:t>
                      </a:r>
                    </a:p>
                  </a:txBody>
                  <a:tcPr marL="74295" marR="74295" marT="37148" marB="37148" anchor="ctr"/>
                </a:tc>
                <a:extLst>
                  <a:ext uri="{0D108BD9-81ED-4DB2-BD59-A6C34878D82A}">
                    <a16:rowId xmlns:a16="http://schemas.microsoft.com/office/drawing/2014/main" val="1649023274"/>
                  </a:ext>
                </a:extLst>
              </a:tr>
              <a:tr h="523874">
                <a:tc>
                  <a:txBody>
                    <a:bodyPr/>
                    <a:lstStyle/>
                    <a:p>
                      <a:r>
                        <a:rPr lang="en-US" sz="1200" dirty="0">
                          <a:latin typeface="Comic Sans MS"/>
                        </a:rPr>
                        <a:t>omnivore</a:t>
                      </a:r>
                    </a:p>
                  </a:txBody>
                  <a:tcPr marL="74295" marR="74295" marT="37148" marB="37148" anchor="ctr"/>
                </a:tc>
                <a:tc>
                  <a:txBody>
                    <a:bodyPr/>
                    <a:lstStyle/>
                    <a:p>
                      <a:r>
                        <a:rPr lang="en-GB" sz="1200" dirty="0">
                          <a:latin typeface="Comic Sans MS"/>
                        </a:rPr>
                        <a:t>Animals which eat a mix of plants and meat.</a:t>
                      </a:r>
                    </a:p>
                  </a:txBody>
                  <a:tcPr marL="74295" marR="74295" marT="37148" marB="37148" anchor="ctr"/>
                </a:tc>
                <a:extLst>
                  <a:ext uri="{0D108BD9-81ED-4DB2-BD59-A6C34878D82A}">
                    <a16:rowId xmlns:a16="http://schemas.microsoft.com/office/drawing/2014/main" val="1046617851"/>
                  </a:ext>
                </a:extLst>
              </a:tr>
            </a:tbl>
          </a:graphicData>
        </a:graphic>
      </p:graphicFrame>
      <p:cxnSp>
        <p:nvCxnSpPr>
          <p:cNvPr id="5" name="Straight Connector 4"/>
          <p:cNvCxnSpPr/>
          <p:nvPr/>
        </p:nvCxnSpPr>
        <p:spPr>
          <a:xfrm>
            <a:off x="0" y="322786"/>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65770611"/>
              </p:ext>
            </p:extLst>
          </p:nvPr>
        </p:nvGraphicFramePr>
        <p:xfrm>
          <a:off x="4552950" y="523875"/>
          <a:ext cx="5248269" cy="4114800"/>
        </p:xfrm>
        <a:graphic>
          <a:graphicData uri="http://schemas.openxmlformats.org/drawingml/2006/table">
            <a:tbl>
              <a:tblPr firstRow="1" bandRow="1">
                <a:tableStyleId>{ED083AE6-46FA-4A59-8FB0-9F97EB10719F}</a:tableStyleId>
              </a:tblPr>
              <a:tblGrid>
                <a:gridCol w="1428750">
                  <a:extLst>
                    <a:ext uri="{9D8B030D-6E8A-4147-A177-3AD203B41FA5}">
                      <a16:colId xmlns:a16="http://schemas.microsoft.com/office/drawing/2014/main" val="3034729171"/>
                    </a:ext>
                  </a:extLst>
                </a:gridCol>
                <a:gridCol w="3819519">
                  <a:extLst>
                    <a:ext uri="{9D8B030D-6E8A-4147-A177-3AD203B41FA5}">
                      <a16:colId xmlns:a16="http://schemas.microsoft.com/office/drawing/2014/main" val="1444632793"/>
                    </a:ext>
                  </a:extLst>
                </a:gridCol>
              </a:tblGrid>
              <a:tr h="535557">
                <a:tc>
                  <a:txBody>
                    <a:bodyPr/>
                    <a:lstStyle/>
                    <a:p>
                      <a:pPr lvl="0" algn="ctr">
                        <a:buNone/>
                      </a:pPr>
                      <a:r>
                        <a:rPr lang="en-US" sz="1200" dirty="0">
                          <a:latin typeface="Comic Sans MS"/>
                        </a:rPr>
                        <a:t>mammals</a:t>
                      </a:r>
                    </a:p>
                  </a:txBody>
                  <a:tcPr marL="74295" marR="74295" marT="37147" marB="37147" anchor="ctr"/>
                </a:tc>
                <a:tc>
                  <a:txBody>
                    <a:bodyPr/>
                    <a:lstStyle/>
                    <a:p>
                      <a:pPr lvl="0">
                        <a:buNone/>
                      </a:pPr>
                      <a:endParaRPr lang="en-GB" dirty="0"/>
                    </a:p>
                    <a:p>
                      <a:pPr lvl="0">
                        <a:buNone/>
                      </a:pPr>
                      <a:endParaRPr lang="en-GB" dirty="0"/>
                    </a:p>
                    <a:p>
                      <a:pPr lvl="0">
                        <a:buNone/>
                      </a:pPr>
                      <a:endParaRPr lang="en-GB" dirty="0"/>
                    </a:p>
                  </a:txBody>
                  <a:tcPr marL="68580" marR="68580" marT="0" marB="0"/>
                </a:tc>
                <a:extLst>
                  <a:ext uri="{0D108BD9-81ED-4DB2-BD59-A6C34878D82A}">
                    <a16:rowId xmlns:a16="http://schemas.microsoft.com/office/drawing/2014/main" val="3401584818"/>
                  </a:ext>
                </a:extLst>
              </a:tr>
              <a:tr h="535557">
                <a:tc>
                  <a:txBody>
                    <a:bodyPr/>
                    <a:lstStyle/>
                    <a:p>
                      <a:pPr algn="ctr"/>
                      <a:r>
                        <a:rPr lang="en-US" sz="1200" b="1" dirty="0">
                          <a:latin typeface="Comic Sans MS"/>
                        </a:rPr>
                        <a:t>amphibians</a:t>
                      </a:r>
                      <a:endParaRPr lang="en-US" sz="1200" dirty="0">
                        <a:latin typeface="Comic Sans MS"/>
                      </a:endParaRPr>
                    </a:p>
                  </a:txBody>
                  <a:tcPr marL="74295" marR="74295" marT="37148" marB="37148" anchor="ctr"/>
                </a:tc>
                <a:tc>
                  <a:txBody>
                    <a:bodyPr/>
                    <a:lstStyle/>
                    <a:p>
                      <a:endParaRPr lang="en-GB" dirty="0"/>
                    </a:p>
                    <a:p>
                      <a:pPr lvl="0">
                        <a:buNone/>
                      </a:pPr>
                      <a:endParaRPr lang="en-GB" dirty="0"/>
                    </a:p>
                    <a:p>
                      <a:pPr lvl="0">
                        <a:buNone/>
                      </a:pPr>
                      <a:endParaRPr lang="en-GB" dirty="0"/>
                    </a:p>
                  </a:txBody>
                  <a:tcPr marL="68580" marR="68580" marT="0" marB="0"/>
                </a:tc>
                <a:extLst>
                  <a:ext uri="{0D108BD9-81ED-4DB2-BD59-A6C34878D82A}">
                    <a16:rowId xmlns:a16="http://schemas.microsoft.com/office/drawing/2014/main" val="2075142700"/>
                  </a:ext>
                </a:extLst>
              </a:tr>
              <a:tr h="535557">
                <a:tc>
                  <a:txBody>
                    <a:bodyPr/>
                    <a:lstStyle/>
                    <a:p>
                      <a:pPr algn="ctr"/>
                      <a:r>
                        <a:rPr lang="en-US" sz="1200" b="1" dirty="0">
                          <a:latin typeface="Comic Sans MS"/>
                        </a:rPr>
                        <a:t>reptiles</a:t>
                      </a:r>
                      <a:endParaRPr lang="en-US" sz="1200" dirty="0">
                        <a:latin typeface="Comic Sans MS"/>
                      </a:endParaRPr>
                    </a:p>
                  </a:txBody>
                  <a:tcPr marL="74295" marR="74295" marT="37148" marB="37148" anchor="ctr"/>
                </a:tc>
                <a:tc>
                  <a:txBody>
                    <a:bodyPr/>
                    <a:lstStyle/>
                    <a:p>
                      <a:endParaRPr lang="en-GB" dirty="0"/>
                    </a:p>
                    <a:p>
                      <a:pPr lvl="0">
                        <a:buNone/>
                      </a:pPr>
                      <a:endParaRPr lang="en-GB" dirty="0"/>
                    </a:p>
                    <a:p>
                      <a:pPr lvl="0">
                        <a:buNone/>
                      </a:pPr>
                      <a:endParaRPr lang="en-GB" dirty="0"/>
                    </a:p>
                  </a:txBody>
                  <a:tcPr marL="68580" marR="68580" marT="0" marB="0"/>
                </a:tc>
                <a:extLst>
                  <a:ext uri="{0D108BD9-81ED-4DB2-BD59-A6C34878D82A}">
                    <a16:rowId xmlns:a16="http://schemas.microsoft.com/office/drawing/2014/main" val="3734594781"/>
                  </a:ext>
                </a:extLst>
              </a:tr>
              <a:tr h="535557">
                <a:tc>
                  <a:txBody>
                    <a:bodyPr/>
                    <a:lstStyle/>
                    <a:p>
                      <a:pPr algn="ctr"/>
                      <a:r>
                        <a:rPr lang="en-US" sz="1200" b="1" dirty="0">
                          <a:latin typeface="Comic Sans MS"/>
                        </a:rPr>
                        <a:t>birds</a:t>
                      </a:r>
                      <a:endParaRPr lang="en-US" sz="1200" dirty="0">
                        <a:latin typeface="Comic Sans MS"/>
                      </a:endParaRPr>
                    </a:p>
                  </a:txBody>
                  <a:tcPr marL="74295" marR="74295" marT="37148" marB="37148" anchor="ctr"/>
                </a:tc>
                <a:tc>
                  <a:txBody>
                    <a:bodyPr/>
                    <a:lstStyle/>
                    <a:p>
                      <a:endParaRPr lang="en-GB"/>
                    </a:p>
                    <a:p>
                      <a:pPr lvl="0">
                        <a:buNone/>
                      </a:pPr>
                      <a:endParaRPr lang="en-GB" dirty="0"/>
                    </a:p>
                    <a:p>
                      <a:pPr lvl="0">
                        <a:buNone/>
                      </a:pPr>
                      <a:endParaRPr lang="en-GB" dirty="0"/>
                    </a:p>
                  </a:txBody>
                  <a:tcPr marL="68580" marR="68580" marT="0" marB="0"/>
                </a:tc>
                <a:extLst>
                  <a:ext uri="{0D108BD9-81ED-4DB2-BD59-A6C34878D82A}">
                    <a16:rowId xmlns:a16="http://schemas.microsoft.com/office/drawing/2014/main" val="1398772385"/>
                  </a:ext>
                </a:extLst>
              </a:tr>
              <a:tr h="535557">
                <a:tc>
                  <a:txBody>
                    <a:bodyPr/>
                    <a:lstStyle/>
                    <a:p>
                      <a:pPr algn="ctr"/>
                      <a:r>
                        <a:rPr lang="en-US" sz="1200" b="1" dirty="0">
                          <a:latin typeface="Comic Sans MS"/>
                        </a:rPr>
                        <a:t>fish</a:t>
                      </a:r>
                      <a:endParaRPr lang="en-US" sz="1200" dirty="0">
                        <a:latin typeface="Comic Sans MS"/>
                      </a:endParaRPr>
                    </a:p>
                  </a:txBody>
                  <a:tcPr marL="74295" marR="74295" marT="37148" marB="37148" anchor="ctr"/>
                </a:tc>
                <a:tc>
                  <a:txBody>
                    <a:bodyPr/>
                    <a:lstStyle/>
                    <a:p>
                      <a:endParaRPr lang="en-GB" dirty="0"/>
                    </a:p>
                    <a:p>
                      <a:pPr lvl="0">
                        <a:buNone/>
                      </a:pPr>
                      <a:endParaRPr lang="en-GB" dirty="0"/>
                    </a:p>
                    <a:p>
                      <a:pPr lvl="0">
                        <a:buNone/>
                      </a:pPr>
                      <a:endParaRPr lang="en-GB" dirty="0"/>
                    </a:p>
                  </a:txBody>
                  <a:tcPr marL="68580" marR="68580" marT="0" marB="0"/>
                </a:tc>
                <a:extLst>
                  <a:ext uri="{0D108BD9-81ED-4DB2-BD59-A6C34878D82A}">
                    <a16:rowId xmlns:a16="http://schemas.microsoft.com/office/drawing/2014/main" val="432408064"/>
                  </a:ext>
                </a:extLst>
              </a:tr>
            </a:tbl>
          </a:graphicData>
        </a:graphic>
      </p:graphicFrame>
      <p:pic>
        <p:nvPicPr>
          <p:cNvPr id="7" name="Picture 8">
            <a:extLst>
              <a:ext uri="{FF2B5EF4-FFF2-40B4-BE49-F238E27FC236}">
                <a16:creationId xmlns:a16="http://schemas.microsoft.com/office/drawing/2014/main" id="{244BC23D-8221-436C-87BB-F5896315CE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19800" y="588645"/>
            <a:ext cx="3714750" cy="622935"/>
          </a:xfrm>
          <a:prstGeom prst="rect">
            <a:avLst/>
          </a:prstGeom>
        </p:spPr>
      </p:pic>
      <p:pic>
        <p:nvPicPr>
          <p:cNvPr id="9" name="Picture 9" descr="A picture containing salamander&#10;&#10;Description automatically generated">
            <a:extLst>
              <a:ext uri="{FF2B5EF4-FFF2-40B4-BE49-F238E27FC236}">
                <a16:creationId xmlns:a16="http://schemas.microsoft.com/office/drawing/2014/main" id="{E97E2FFA-91DA-489D-8D31-F3988763051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19800" y="1377932"/>
            <a:ext cx="3714750" cy="625510"/>
          </a:xfrm>
          <a:prstGeom prst="rect">
            <a:avLst/>
          </a:prstGeom>
        </p:spPr>
      </p:pic>
      <p:pic>
        <p:nvPicPr>
          <p:cNvPr id="10" name="Picture 10" descr="A picture containing reptile, close&#10;&#10;Description automatically generated">
            <a:extLst>
              <a:ext uri="{FF2B5EF4-FFF2-40B4-BE49-F238E27FC236}">
                <a16:creationId xmlns:a16="http://schemas.microsoft.com/office/drawing/2014/main" id="{46B47EF4-88E7-4B7D-9738-CC3DAFFE8C5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19800" y="2227894"/>
            <a:ext cx="3657600" cy="621038"/>
          </a:xfrm>
          <a:prstGeom prst="rect">
            <a:avLst/>
          </a:prstGeom>
        </p:spPr>
      </p:pic>
      <p:pic>
        <p:nvPicPr>
          <p:cNvPr id="11" name="Picture 11" descr="A picture containing text&#10;&#10;Description automatically generated">
            <a:extLst>
              <a:ext uri="{FF2B5EF4-FFF2-40B4-BE49-F238E27FC236}">
                <a16:creationId xmlns:a16="http://schemas.microsoft.com/office/drawing/2014/main" id="{62412739-71A9-4ABC-B5DA-F890C4C6DAA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019800" y="3049841"/>
            <a:ext cx="3714750" cy="644018"/>
          </a:xfrm>
          <a:prstGeom prst="rect">
            <a:avLst/>
          </a:prstGeom>
        </p:spPr>
      </p:pic>
      <p:pic>
        <p:nvPicPr>
          <p:cNvPr id="12" name="Picture 12" descr="A picture containing text, fish&#10;&#10;Description automatically generated">
            <a:extLst>
              <a:ext uri="{FF2B5EF4-FFF2-40B4-BE49-F238E27FC236}">
                <a16:creationId xmlns:a16="http://schemas.microsoft.com/office/drawing/2014/main" id="{B542F49B-8CFD-41AC-847C-28B4E3BB0BA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067425" y="3871523"/>
            <a:ext cx="3667125" cy="638953"/>
          </a:xfrm>
          <a:prstGeom prst="rect">
            <a:avLst/>
          </a:prstGeom>
        </p:spPr>
      </p:pic>
      <p:graphicFrame>
        <p:nvGraphicFramePr>
          <p:cNvPr id="13" name="Table 13">
            <a:extLst>
              <a:ext uri="{FF2B5EF4-FFF2-40B4-BE49-F238E27FC236}">
                <a16:creationId xmlns:a16="http://schemas.microsoft.com/office/drawing/2014/main" id="{EFB01D9A-096D-46E7-9956-3E09C8D31A29}"/>
              </a:ext>
            </a:extLst>
          </p:cNvPr>
          <p:cNvGraphicFramePr>
            <a:graphicFrameLocks noGrp="1"/>
          </p:cNvGraphicFramePr>
          <p:nvPr>
            <p:extLst>
              <p:ext uri="{D42A27DB-BD31-4B8C-83A1-F6EECF244321}">
                <p14:modId xmlns:p14="http://schemas.microsoft.com/office/powerpoint/2010/main" val="255112946"/>
              </p:ext>
            </p:extLst>
          </p:nvPr>
        </p:nvGraphicFramePr>
        <p:xfrm>
          <a:off x="4526280" y="4751451"/>
          <a:ext cx="5282562" cy="1945795"/>
        </p:xfrm>
        <a:graphic>
          <a:graphicData uri="http://schemas.openxmlformats.org/drawingml/2006/table">
            <a:tbl>
              <a:tblPr firstRow="1" bandRow="1">
                <a:tableStyleId>{7DF18680-E054-41AD-8BC1-D1AEF772440D}</a:tableStyleId>
              </a:tblPr>
              <a:tblGrid>
                <a:gridCol w="1760854">
                  <a:extLst>
                    <a:ext uri="{9D8B030D-6E8A-4147-A177-3AD203B41FA5}">
                      <a16:colId xmlns:a16="http://schemas.microsoft.com/office/drawing/2014/main" val="51087153"/>
                    </a:ext>
                  </a:extLst>
                </a:gridCol>
                <a:gridCol w="1760854">
                  <a:extLst>
                    <a:ext uri="{9D8B030D-6E8A-4147-A177-3AD203B41FA5}">
                      <a16:colId xmlns:a16="http://schemas.microsoft.com/office/drawing/2014/main" val="1838055139"/>
                    </a:ext>
                  </a:extLst>
                </a:gridCol>
                <a:gridCol w="1760854">
                  <a:extLst>
                    <a:ext uri="{9D8B030D-6E8A-4147-A177-3AD203B41FA5}">
                      <a16:colId xmlns:a16="http://schemas.microsoft.com/office/drawing/2014/main" val="2863203818"/>
                    </a:ext>
                  </a:extLst>
                </a:gridCol>
              </a:tblGrid>
              <a:tr h="1945795">
                <a:tc>
                  <a:txBody>
                    <a:bodyPr/>
                    <a:lstStyle/>
                    <a:p>
                      <a:pPr algn="ctr"/>
                      <a:r>
                        <a:rPr lang="en-GB" sz="1400" u="sng" dirty="0">
                          <a:latin typeface="Comic Sans MS"/>
                        </a:rPr>
                        <a:t>Carnivore</a:t>
                      </a:r>
                    </a:p>
                  </a:txBody>
                  <a:tcPr/>
                </a:tc>
                <a:tc>
                  <a:txBody>
                    <a:bodyPr/>
                    <a:lstStyle/>
                    <a:p>
                      <a:pPr algn="ctr"/>
                      <a:r>
                        <a:rPr lang="en-GB" sz="1400" u="sng" dirty="0">
                          <a:latin typeface="Comic Sans MS"/>
                        </a:rPr>
                        <a:t>Omnivore</a:t>
                      </a:r>
                    </a:p>
                  </a:txBody>
                  <a:tcPr/>
                </a:tc>
                <a:tc>
                  <a:txBody>
                    <a:bodyPr/>
                    <a:lstStyle/>
                    <a:p>
                      <a:pPr algn="ctr"/>
                      <a:r>
                        <a:rPr lang="en-GB" sz="1400" u="sng" dirty="0">
                          <a:latin typeface="Comic Sans MS"/>
                        </a:rPr>
                        <a:t>Herbivore</a:t>
                      </a:r>
                    </a:p>
                  </a:txBody>
                  <a:tcPr/>
                </a:tc>
                <a:extLst>
                  <a:ext uri="{0D108BD9-81ED-4DB2-BD59-A6C34878D82A}">
                    <a16:rowId xmlns:a16="http://schemas.microsoft.com/office/drawing/2014/main" val="1129884251"/>
                  </a:ext>
                </a:extLst>
              </a:tr>
            </a:tbl>
          </a:graphicData>
        </a:graphic>
      </p:graphicFrame>
      <p:pic>
        <p:nvPicPr>
          <p:cNvPr id="14" name="Picture 14" descr="Lions running">
            <a:extLst>
              <a:ext uri="{FF2B5EF4-FFF2-40B4-BE49-F238E27FC236}">
                <a16:creationId xmlns:a16="http://schemas.microsoft.com/office/drawing/2014/main" id="{5E525B71-AEEF-4C54-9505-57279AD4E92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886325" y="5117886"/>
            <a:ext cx="1038224" cy="717977"/>
          </a:xfrm>
          <a:prstGeom prst="rect">
            <a:avLst/>
          </a:prstGeom>
        </p:spPr>
      </p:pic>
      <p:pic>
        <p:nvPicPr>
          <p:cNvPr id="15" name="Picture 15" descr="A blue shark swimming in the blue waters">
            <a:extLst>
              <a:ext uri="{FF2B5EF4-FFF2-40B4-BE49-F238E27FC236}">
                <a16:creationId xmlns:a16="http://schemas.microsoft.com/office/drawing/2014/main" id="{831DEFBC-C551-442E-B83B-E874FB1233C9}"/>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4600575" y="5937073"/>
            <a:ext cx="1485902" cy="678144"/>
          </a:xfrm>
          <a:prstGeom prst="rect">
            <a:avLst/>
          </a:prstGeom>
        </p:spPr>
      </p:pic>
      <p:pic>
        <p:nvPicPr>
          <p:cNvPr id="16" name="Picture 16" descr="Person on busy streets">
            <a:extLst>
              <a:ext uri="{FF2B5EF4-FFF2-40B4-BE49-F238E27FC236}">
                <a16:creationId xmlns:a16="http://schemas.microsoft.com/office/drawing/2014/main" id="{5E86E217-29B8-482B-8091-18B2BB8E6CD1}"/>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534150" y="5114324"/>
            <a:ext cx="1190624" cy="753677"/>
          </a:xfrm>
          <a:prstGeom prst="rect">
            <a:avLst/>
          </a:prstGeom>
        </p:spPr>
      </p:pic>
      <p:pic>
        <p:nvPicPr>
          <p:cNvPr id="18" name="Picture 18" descr="Grizzly bear in the wild">
            <a:extLst>
              <a:ext uri="{FF2B5EF4-FFF2-40B4-BE49-F238E27FC236}">
                <a16:creationId xmlns:a16="http://schemas.microsoft.com/office/drawing/2014/main" id="{B8C3419E-9FC3-4371-9139-4AA2D8448F28}"/>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6591300" y="5902811"/>
            <a:ext cx="1085849" cy="757852"/>
          </a:xfrm>
          <a:prstGeom prst="rect">
            <a:avLst/>
          </a:prstGeom>
        </p:spPr>
      </p:pic>
      <p:pic>
        <p:nvPicPr>
          <p:cNvPr id="19" name="Picture 19" descr="A panda eating bamboo">
            <a:extLst>
              <a:ext uri="{FF2B5EF4-FFF2-40B4-BE49-F238E27FC236}">
                <a16:creationId xmlns:a16="http://schemas.microsoft.com/office/drawing/2014/main" id="{6F1E67FD-7339-4DCB-8ADE-D6D53F8A462B}"/>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8401050" y="5153025"/>
            <a:ext cx="981075" cy="647700"/>
          </a:xfrm>
          <a:prstGeom prst="rect">
            <a:avLst/>
          </a:prstGeom>
        </p:spPr>
      </p:pic>
      <p:pic>
        <p:nvPicPr>
          <p:cNvPr id="20" name="Picture 20" descr="A portrait of a horse with its herd">
            <a:extLst>
              <a:ext uri="{FF2B5EF4-FFF2-40B4-BE49-F238E27FC236}">
                <a16:creationId xmlns:a16="http://schemas.microsoft.com/office/drawing/2014/main" id="{D4045263-2A09-41AE-A9AB-A27A58258EEA}"/>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8324850" y="5867400"/>
            <a:ext cx="1123950" cy="752475"/>
          </a:xfrm>
          <a:prstGeom prst="rect">
            <a:avLst/>
          </a:prstGeom>
        </p:spPr>
      </p:pic>
      <p:graphicFrame>
        <p:nvGraphicFramePr>
          <p:cNvPr id="3" name="Table 5">
            <a:extLst>
              <a:ext uri="{FF2B5EF4-FFF2-40B4-BE49-F238E27FC236}">
                <a16:creationId xmlns:a16="http://schemas.microsoft.com/office/drawing/2014/main" id="{255ED1AC-D946-40CC-A4D5-863BC8A4FD81}"/>
              </a:ext>
            </a:extLst>
          </p:cNvPr>
          <p:cNvGraphicFramePr>
            <a:graphicFrameLocks noGrp="1"/>
          </p:cNvGraphicFramePr>
          <p:nvPr>
            <p:extLst>
              <p:ext uri="{D42A27DB-BD31-4B8C-83A1-F6EECF244321}">
                <p14:modId xmlns:p14="http://schemas.microsoft.com/office/powerpoint/2010/main" val="3004948763"/>
              </p:ext>
            </p:extLst>
          </p:nvPr>
        </p:nvGraphicFramePr>
        <p:xfrm>
          <a:off x="1063924" y="5075207"/>
          <a:ext cx="3383653" cy="1742440"/>
        </p:xfrm>
        <a:graphic>
          <a:graphicData uri="http://schemas.openxmlformats.org/drawingml/2006/table">
            <a:tbl>
              <a:tblPr firstRow="1" bandRow="1">
                <a:tableStyleId>{93296810-A885-4BE3-A3E7-6D5BEEA58F35}</a:tableStyleId>
              </a:tblPr>
              <a:tblGrid>
                <a:gridCol w="3383653">
                  <a:extLst>
                    <a:ext uri="{9D8B030D-6E8A-4147-A177-3AD203B41FA5}">
                      <a16:colId xmlns:a16="http://schemas.microsoft.com/office/drawing/2014/main" val="2853453628"/>
                    </a:ext>
                  </a:extLst>
                </a:gridCol>
              </a:tblGrid>
              <a:tr h="370840">
                <a:tc>
                  <a:txBody>
                    <a:bodyPr/>
                    <a:lstStyle/>
                    <a:p>
                      <a:pPr algn="ctr"/>
                      <a:r>
                        <a:rPr lang="en-GB" sz="1400" dirty="0">
                          <a:latin typeface="Comic Sans MS"/>
                        </a:rPr>
                        <a:t>Dame Jane Goodall (1934 - )</a:t>
                      </a:r>
                    </a:p>
                  </a:txBody>
                  <a:tcPr/>
                </a:tc>
                <a:extLst>
                  <a:ext uri="{0D108BD9-81ED-4DB2-BD59-A6C34878D82A}">
                    <a16:rowId xmlns:a16="http://schemas.microsoft.com/office/drawing/2014/main" val="3052049098"/>
                  </a:ext>
                </a:extLst>
              </a:tr>
              <a:tr h="370840">
                <a:tc>
                  <a:txBody>
                    <a:bodyPr/>
                    <a:lstStyle/>
                    <a:p>
                      <a:pPr algn="ctr"/>
                      <a:r>
                        <a:rPr lang="en-GB" sz="1200" dirty="0">
                          <a:latin typeface="Comic Sans MS"/>
                        </a:rPr>
                        <a:t>Jane Goodall is best-known for her detailed and long-term research into chimpanzees in Tanzania. She corrected lots of incorrect ideas about chimpanzees, for example that they are not herbivores but omnivores, and she learned extensively about their behaviour in the wild.</a:t>
                      </a:r>
                      <a:endParaRPr lang="en-GB" sz="1400" dirty="0">
                        <a:latin typeface="Comic Sans MS"/>
                      </a:endParaRPr>
                    </a:p>
                  </a:txBody>
                  <a:tcPr/>
                </a:tc>
                <a:extLst>
                  <a:ext uri="{0D108BD9-81ED-4DB2-BD59-A6C34878D82A}">
                    <a16:rowId xmlns:a16="http://schemas.microsoft.com/office/drawing/2014/main" val="4272347320"/>
                  </a:ext>
                </a:extLst>
              </a:tr>
            </a:tbl>
          </a:graphicData>
        </a:graphic>
      </p:graphicFrame>
      <p:pic>
        <p:nvPicPr>
          <p:cNvPr id="6" name="Picture 16">
            <a:extLst>
              <a:ext uri="{FF2B5EF4-FFF2-40B4-BE49-F238E27FC236}">
                <a16:creationId xmlns:a16="http://schemas.microsoft.com/office/drawing/2014/main" id="{583690DE-1133-4899-9C19-09A22CB6F69F}"/>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7702" y="5280802"/>
            <a:ext cx="946031" cy="1242205"/>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5071</TotalTime>
  <Words>179</Words>
  <Application>Microsoft Office PowerPoint</Application>
  <PresentationFormat>A4 Paper (210x297 mm)</PresentationFormat>
  <Paragraphs>34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Year One – Science – Spring 1 – Animals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 (Staff)</cp:lastModifiedBy>
  <cp:revision>246</cp:revision>
  <cp:lastPrinted>2017-10-30T10:21:12Z</cp:lastPrinted>
  <dcterms:created xsi:type="dcterms:W3CDTF">2017-10-15T20:56:30Z</dcterms:created>
  <dcterms:modified xsi:type="dcterms:W3CDTF">2025-06-18T14:37:06Z</dcterms:modified>
</cp:coreProperties>
</file>