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7" r:id="rId2"/>
    <p:sldId id="256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6A96FA-BD37-5AE1-04D7-59CA7C13A06D}" v="1155" dt="2023-11-23T16:47:11.8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5" autoAdjust="0"/>
    <p:restoredTop sz="94840" autoAdjust="0"/>
  </p:normalViewPr>
  <p:slideViewPr>
    <p:cSldViewPr snapToGrid="0" snapToObjects="1">
      <p:cViewPr>
        <p:scale>
          <a:sx n="100" d="100"/>
          <a:sy n="100" d="100"/>
        </p:scale>
        <p:origin x="-432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6700" y="78016"/>
            <a:ext cx="518198" cy="51088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593140" y="105199"/>
            <a:ext cx="8551725" cy="33855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b="1" dirty="0">
                <a:latin typeface="Comic Sans MS"/>
                <a:cs typeface="Arial"/>
              </a:rPr>
              <a:t>History: Bonfire Night and The Great Fire of London     Year 2   (Autumn 2)</a:t>
            </a:r>
          </a:p>
        </p:txBody>
      </p:sp>
      <p:pic>
        <p:nvPicPr>
          <p:cNvPr id="14" name="Picture 13"/>
          <p:cNvPicPr/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933868" y="49085"/>
            <a:ext cx="518198" cy="510883"/>
          </a:xfrm>
          <a:prstGeom prst="rect">
            <a:avLst/>
          </a:prstGeom>
        </p:spPr>
      </p:pic>
      <p:cxnSp>
        <p:nvCxnSpPr>
          <p:cNvPr id="15" name="Straight Connector 14"/>
          <p:cNvCxnSpPr/>
          <p:nvPr/>
        </p:nvCxnSpPr>
        <p:spPr>
          <a:xfrm>
            <a:off x="-9525" y="463158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491146"/>
              </p:ext>
            </p:extLst>
          </p:nvPr>
        </p:nvGraphicFramePr>
        <p:xfrm>
          <a:off x="191912" y="599194"/>
          <a:ext cx="3442230" cy="2657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2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598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390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09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Guy Fawkes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 British soldier involved in a plan to attack Parliament and King James I.</a:t>
                      </a:r>
                      <a:endParaRPr lang="en-GB" sz="400" b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77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Parliament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Parliament is the law-making group, in the United Kingdom.</a:t>
                      </a:r>
                      <a:r>
                        <a:rPr lang="en-GB" sz="1100" b="0" i="0" kern="1200" baseline="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 </a:t>
                      </a:r>
                      <a:endParaRPr lang="en-GB" sz="800" b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3960"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King James I 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/>
                        </a:rPr>
                        <a:t>King</a:t>
                      </a:r>
                      <a:r>
                        <a:rPr lang="en-GB" sz="1100" baseline="0" dirty="0">
                          <a:latin typeface="Comic Sans MS"/>
                        </a:rPr>
                        <a:t> of England in 1605</a:t>
                      </a:r>
                      <a:endParaRPr lang="en-GB" sz="11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411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Custom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kern="120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Something that many people have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done for a very long time. 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767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Plot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  <a:p>
                      <a:pPr algn="ctr"/>
                      <a:endParaRPr lang="en-GB" sz="1100" b="1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0" i="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 plan made in secret to do something illegal or harmful.</a:t>
                      </a:r>
                      <a:endParaRPr lang="en-GB" sz="11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5951684"/>
              </p:ext>
            </p:extLst>
          </p:nvPr>
        </p:nvGraphicFramePr>
        <p:xfrm>
          <a:off x="227107" y="3714338"/>
          <a:ext cx="3353731" cy="12873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3537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45683">
                <a:tc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kern="1200" dirty="0">
                          <a:effectLst/>
                          <a:latin typeface="Comic Sans MS"/>
                        </a:rPr>
                        <a:t>What should I already</a:t>
                      </a:r>
                      <a:r>
                        <a:rPr lang="en-GB" sz="1400" kern="1200" baseline="0" dirty="0">
                          <a:effectLst/>
                          <a:latin typeface="Comic Sans MS"/>
                        </a:rPr>
                        <a:t> know? </a:t>
                      </a:r>
                      <a:endParaRPr lang="en-US" sz="12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89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Events happened in the past a long time ago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89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 London is the capital city of the UK </a:t>
                      </a:r>
                      <a:endParaRPr lang="en-GB" sz="1100" b="1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38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latin typeface="Comic Sans MS"/>
                        </a:rPr>
                        <a:t>Towns looked different in the past</a:t>
                      </a:r>
                      <a:endParaRPr lang="en-GB" sz="1100" b="1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19" name="Group 18"/>
          <p:cNvGrpSpPr/>
          <p:nvPr/>
        </p:nvGrpSpPr>
        <p:grpSpPr>
          <a:xfrm>
            <a:off x="266860" y="5099024"/>
            <a:ext cx="6586276" cy="1436080"/>
            <a:chOff x="320581" y="151161"/>
            <a:chExt cx="9749569" cy="2709122"/>
          </a:xfrm>
        </p:grpSpPr>
        <p:grpSp>
          <p:nvGrpSpPr>
            <p:cNvPr id="23" name="Group 22"/>
            <p:cNvGrpSpPr/>
            <p:nvPr/>
          </p:nvGrpSpPr>
          <p:grpSpPr>
            <a:xfrm>
              <a:off x="320581" y="151161"/>
              <a:ext cx="9749569" cy="2709122"/>
              <a:chOff x="0" y="40984"/>
              <a:chExt cx="10275981" cy="2709122"/>
            </a:xfrm>
          </p:grpSpPr>
          <p:cxnSp>
            <p:nvCxnSpPr>
              <p:cNvPr id="24" name="Straight Arrow Connector 23"/>
              <p:cNvCxnSpPr>
                <a:cxnSpLocks/>
              </p:cNvCxnSpPr>
              <p:nvPr/>
            </p:nvCxnSpPr>
            <p:spPr>
              <a:xfrm flipH="1">
                <a:off x="0" y="1766511"/>
                <a:ext cx="10275981" cy="0"/>
              </a:xfrm>
              <a:prstGeom prst="straightConnector1">
                <a:avLst/>
              </a:prstGeom>
              <a:ln w="57150">
                <a:solidFill>
                  <a:srgbClr val="2EB89B"/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Straight Connector 24"/>
              <p:cNvCxnSpPr/>
              <p:nvPr/>
            </p:nvCxnSpPr>
            <p:spPr>
              <a:xfrm>
                <a:off x="1049854" y="1525880"/>
                <a:ext cx="0" cy="497305"/>
              </a:xfrm>
              <a:prstGeom prst="line">
                <a:avLst/>
              </a:prstGeom>
              <a:ln w="57150">
                <a:solidFill>
                  <a:srgbClr val="2EB89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>
                <a:off x="3095223" y="1533902"/>
                <a:ext cx="0" cy="497305"/>
              </a:xfrm>
              <a:prstGeom prst="line">
                <a:avLst/>
              </a:prstGeom>
              <a:ln w="57150">
                <a:solidFill>
                  <a:srgbClr val="2EB89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Straight Connector 26"/>
              <p:cNvCxnSpPr/>
              <p:nvPr/>
            </p:nvCxnSpPr>
            <p:spPr>
              <a:xfrm>
                <a:off x="5164654" y="1549944"/>
                <a:ext cx="0" cy="497305"/>
              </a:xfrm>
              <a:prstGeom prst="line">
                <a:avLst/>
              </a:prstGeom>
              <a:ln w="57150">
                <a:solidFill>
                  <a:srgbClr val="2EB89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7218044" y="1533902"/>
                <a:ext cx="0" cy="497305"/>
              </a:xfrm>
              <a:prstGeom prst="line">
                <a:avLst/>
              </a:prstGeom>
              <a:ln w="57150">
                <a:solidFill>
                  <a:srgbClr val="2EB89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9207265" y="1549944"/>
                <a:ext cx="0" cy="497305"/>
              </a:xfrm>
              <a:prstGeom prst="line">
                <a:avLst/>
              </a:prstGeom>
              <a:ln w="57150">
                <a:solidFill>
                  <a:srgbClr val="2EB89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TextBox 9"/>
              <p:cNvSpPr txBox="1"/>
              <p:nvPr/>
            </p:nvSpPr>
            <p:spPr>
              <a:xfrm>
                <a:off x="541560" y="2080365"/>
                <a:ext cx="1056640" cy="669741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1600</a:t>
                </a:r>
                <a:endParaRPr lang="en-GB" sz="140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  <p:sp>
            <p:nvSpPr>
              <p:cNvPr id="31" name="TextBox 9"/>
              <p:cNvSpPr txBox="1"/>
              <p:nvPr/>
            </p:nvSpPr>
            <p:spPr>
              <a:xfrm>
                <a:off x="2543051" y="2066587"/>
                <a:ext cx="1056640" cy="653295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1700</a:t>
                </a:r>
                <a:endParaRPr lang="en-GB" sz="140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  <p:sp>
            <p:nvSpPr>
              <p:cNvPr id="32" name="TextBox 9"/>
              <p:cNvSpPr txBox="1"/>
              <p:nvPr/>
            </p:nvSpPr>
            <p:spPr>
              <a:xfrm>
                <a:off x="4609183" y="2023150"/>
                <a:ext cx="1056640" cy="661318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1800</a:t>
                </a:r>
                <a:endParaRPr lang="en-GB" sz="140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  <p:sp>
            <p:nvSpPr>
              <p:cNvPr id="33" name="TextBox 9"/>
              <p:cNvSpPr txBox="1"/>
              <p:nvPr/>
            </p:nvSpPr>
            <p:spPr>
              <a:xfrm>
                <a:off x="6651499" y="2035284"/>
                <a:ext cx="1056640" cy="649186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1900</a:t>
                </a:r>
                <a:endParaRPr lang="en-GB" sz="140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  <p:sp>
            <p:nvSpPr>
              <p:cNvPr id="34" name="TextBox 9"/>
              <p:cNvSpPr txBox="1"/>
              <p:nvPr/>
            </p:nvSpPr>
            <p:spPr>
              <a:xfrm>
                <a:off x="8694011" y="2030527"/>
                <a:ext cx="1056640" cy="633449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2000</a:t>
                </a:r>
                <a:endParaRPr lang="en-GB" sz="140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  <p:cxnSp>
            <p:nvCxnSpPr>
              <p:cNvPr id="35" name="Straight Arrow Connector 34"/>
              <p:cNvCxnSpPr>
                <a:cxnSpLocks/>
              </p:cNvCxnSpPr>
              <p:nvPr/>
            </p:nvCxnSpPr>
            <p:spPr>
              <a:xfrm>
                <a:off x="1163524" y="873761"/>
                <a:ext cx="14518" cy="856448"/>
              </a:xfrm>
              <a:prstGeom prst="straightConnector1">
                <a:avLst/>
              </a:prstGeom>
              <a:ln w="63500">
                <a:solidFill>
                  <a:srgbClr val="7030A0"/>
                </a:solidFill>
                <a:tailEnd type="triangle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6" name="TextBox 9"/>
              <p:cNvSpPr txBox="1"/>
              <p:nvPr/>
            </p:nvSpPr>
            <p:spPr>
              <a:xfrm>
                <a:off x="468221" y="40984"/>
                <a:ext cx="2255520" cy="873761"/>
              </a:xfrm>
              <a:prstGeom prst="rect">
                <a:avLst/>
              </a:prstGeom>
              <a:solidFill>
                <a:srgbClr val="FEEFDC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wrap="square" rtlCol="0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sz="1200" b="1" kern="1200" dirty="0">
                    <a:solidFill>
                      <a:srgbClr val="000000"/>
                    </a:solidFill>
                    <a:effectLst/>
                    <a:latin typeface="Calibri"/>
                    <a:ea typeface="MS PGothic"/>
                    <a:cs typeface="Calibri"/>
                  </a:rPr>
                  <a:t>Gunpowder Plot 1605</a:t>
                </a:r>
                <a:endParaRPr lang="en-GB" sz="1400" dirty="0">
                  <a:effectLst/>
                  <a:latin typeface="Calibri"/>
                  <a:ea typeface="MS PGothic"/>
                  <a:cs typeface="Times New Roman"/>
                </a:endParaRPr>
              </a:p>
            </p:txBody>
          </p:sp>
        </p:grpSp>
        <p:sp>
          <p:nvSpPr>
            <p:cNvPr id="21" name="Text Box 2"/>
            <p:cNvSpPr txBox="1">
              <a:spLocks noChangeArrowheads="1"/>
            </p:cNvSpPr>
            <p:nvPr/>
          </p:nvSpPr>
          <p:spPr bwMode="auto">
            <a:xfrm>
              <a:off x="7323155" y="1154939"/>
              <a:ext cx="1838325" cy="46294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dirty="0">
                  <a:effectLst/>
                  <a:latin typeface="Calibri"/>
                  <a:ea typeface="MS PGothic"/>
                  <a:cs typeface="Times New Roman"/>
                </a:rPr>
                <a:t>Living memory</a:t>
              </a:r>
              <a:endParaRPr lang="en-GB" sz="1400" dirty="0">
                <a:effectLst/>
                <a:latin typeface="Calibri"/>
                <a:ea typeface="MS PGothic"/>
                <a:cs typeface="Times New Roman"/>
              </a:endParaRPr>
            </a:p>
            <a:p>
              <a:pPr>
                <a:spcAft>
                  <a:spcPts val="0"/>
                </a:spcAft>
              </a:pPr>
              <a:r>
                <a:rPr lang="en-US" sz="1400" dirty="0">
                  <a:effectLst/>
                  <a:latin typeface="Calibri"/>
                  <a:ea typeface="MS PGothic"/>
                  <a:cs typeface="Times New Roman"/>
                </a:rPr>
                <a:t> </a:t>
              </a:r>
              <a:endParaRPr lang="en-GB" sz="1400" dirty="0">
                <a:effectLst/>
                <a:latin typeface="Calibri"/>
                <a:ea typeface="MS PGothic"/>
                <a:cs typeface="Times New Roman"/>
              </a:endParaRPr>
            </a:p>
          </p:txBody>
        </p:sp>
      </p:grp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88071"/>
              </p:ext>
            </p:extLst>
          </p:nvPr>
        </p:nvGraphicFramePr>
        <p:xfrm>
          <a:off x="3736637" y="599194"/>
          <a:ext cx="5997913" cy="368192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997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3343">
                <a:tc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kern="1200" dirty="0">
                          <a:effectLst/>
                          <a:latin typeface="Comic Sans MS"/>
                        </a:rPr>
                        <a:t>What I need to know </a:t>
                      </a:r>
                      <a:endParaRPr lang="en-US" sz="14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353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Bonfire Night is celebrated every year in Britain on 5 November. 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It is an event to remember the Gunpowder Plot in 1605.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lvl="0" algn="ctr"/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In 1605 most people in England were either Catholics or Protestants. 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575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King James I was Protestant. Catholics were treated badly under him.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5089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Guy Fawkes and 12 other men wanted to help the Catholics. They plotted to kill King James I by blowing up the Houses of Parliament.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50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The Gunpowder Plot failed. The next day (5 November) bonfires were lit to celebrate that the King had survived.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19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Some people thought that the plotters were villains for plotting to kill the King. Others thought that the plotters were heroes.</a:t>
                      </a:r>
                      <a:endParaRPr lang="en-GB" sz="1100" kern="1200">
                        <a:solidFill>
                          <a:schemeClr val="dk1"/>
                        </a:solidFill>
                        <a:effectLst/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On 5 November in modern times, bonfires are lit and fireworks are let off. People spend time with friends and family and may eat traditional foods such as parkin and toffee apples.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Not everyone likes Bonfire Night. Some people think it is not safe and some people and animals really don't like the loud noises.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3333" y="4430096"/>
            <a:ext cx="1816406" cy="2094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222272" y="6471458"/>
            <a:ext cx="9225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Guy Fawkes</a:t>
            </a:r>
          </a:p>
        </p:txBody>
      </p:sp>
      <p:pic>
        <p:nvPicPr>
          <p:cNvPr id="37" name="Picture 36" descr="A picture containing text, building, old, white&#10;&#10;Description automatically generated">
            <a:extLst>
              <a:ext uri="{FF2B5EF4-FFF2-40B4-BE49-F238E27FC236}">
                <a16:creationId xmlns:a16="http://schemas.microsoft.com/office/drawing/2014/main" id="{83363D6A-8FBC-46C3-A974-7921E315F2C1}"/>
              </a:ext>
            </a:extLst>
          </p:cNvPr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87"/>
          <a:stretch/>
        </p:blipFill>
        <p:spPr>
          <a:xfrm>
            <a:off x="3713992" y="4284929"/>
            <a:ext cx="2358385" cy="125731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81902" y="4551644"/>
            <a:ext cx="1739698" cy="76944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sz="1100" dirty="0">
                <a:latin typeface="Comic Sans MS"/>
              </a:rPr>
              <a:t>This image from 1776 shows us people have been lighting fires for a long time.</a:t>
            </a:r>
            <a:endParaRPr lang="en-GB" sz="1100" dirty="0"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54840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716591"/>
              </p:ext>
            </p:extLst>
          </p:nvPr>
        </p:nvGraphicFramePr>
        <p:xfrm>
          <a:off x="106187" y="391295"/>
          <a:ext cx="3442231" cy="43601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52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6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8390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>
                          <a:solidFill>
                            <a:schemeClr val="lt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774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London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The capital city of England and the United Kingdom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656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River Thames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dirty="0">
                          <a:latin typeface="Comic Sans MS"/>
                        </a:rPr>
                        <a:t>The river running through London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194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Diary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A personal record of life’s events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767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Eye-witness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A person who has seen something and can give a description of it 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7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Embers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Small pieces of glowing coal or wood in a dying fire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3899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Flammable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When something burns easily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1445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St Paul’s Cathedral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A Christian building destroyed by the fire and rebuilt using designs by Sir Christopher</a:t>
                      </a:r>
                      <a:r>
                        <a:rPr lang="en-GB" sz="1100" baseline="0" dirty="0">
                          <a:latin typeface="Comic Sans MS"/>
                        </a:rPr>
                        <a:t> </a:t>
                      </a:r>
                      <a:r>
                        <a:rPr lang="en-GB" sz="1100" dirty="0">
                          <a:latin typeface="Comic Sans MS"/>
                        </a:rPr>
                        <a:t>Wren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7546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Fire-hooks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Giant hooks used to pull down houses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842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latin typeface="Comic Sans MS"/>
                        </a:rPr>
                        <a:t>Fire-break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/>
                        </a:rPr>
                        <a:t>When buildings are destroyed to make a gap so the fire can’t spread.</a:t>
                      </a:r>
                      <a:endParaRPr lang="en-GB" sz="1100" baseline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425" y="20866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64565" y="19474"/>
            <a:ext cx="8551725" cy="338554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1600" b="1" dirty="0">
                <a:latin typeface="Comic Sans MS"/>
                <a:cs typeface="Arial"/>
              </a:rPr>
              <a:t>History: Bonfire Night and The Great Fire of London     Year 2   (Autumn 2)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519430"/>
              </p:ext>
            </p:extLst>
          </p:nvPr>
        </p:nvGraphicFramePr>
        <p:xfrm>
          <a:off x="3655647" y="1584285"/>
          <a:ext cx="6101966" cy="3042577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125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94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3343">
                <a:tc gridSpan="2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400" kern="1200" dirty="0">
                          <a:effectLst/>
                          <a:latin typeface="Comic Sans MS"/>
                        </a:rPr>
                        <a:t>What I need to know </a:t>
                      </a:r>
                      <a:endParaRPr lang="en-US" sz="12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5089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When and where did the fire start?</a:t>
                      </a:r>
                      <a:endParaRPr lang="en-GB" sz="1050" b="1" i="0" u="none" strike="noStrike" kern="1200" baseline="0">
                        <a:solidFill>
                          <a:schemeClr val="dk1"/>
                        </a:solidFill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omic Sans MS"/>
                        </a:rPr>
                        <a:t>The fire started in a bakery in Pudding Lane on 2</a:t>
                      </a:r>
                      <a:r>
                        <a:rPr lang="en-GB" sz="1050" baseline="30000" dirty="0">
                          <a:latin typeface="Comic Sans MS"/>
                        </a:rPr>
                        <a:t>nd</a:t>
                      </a:r>
                      <a:r>
                        <a:rPr lang="en-GB" sz="1050" dirty="0">
                          <a:latin typeface="Comic Sans MS"/>
                        </a:rPr>
                        <a:t> September</a:t>
                      </a:r>
                      <a:r>
                        <a:rPr lang="en-GB" sz="1050" baseline="0" dirty="0">
                          <a:latin typeface="Comic Sans MS"/>
                        </a:rPr>
                        <a:t> </a:t>
                      </a:r>
                      <a:r>
                        <a:rPr lang="en-GB" sz="1050" dirty="0">
                          <a:latin typeface="Comic Sans MS"/>
                        </a:rPr>
                        <a:t>1666.</a:t>
                      </a:r>
                      <a:endParaRPr lang="en-GB" sz="1050" b="0" i="0" u="none" strike="noStrike" kern="1200" baseline="0">
                        <a:solidFill>
                          <a:schemeClr val="dk1"/>
                        </a:solidFill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Why did the fire spread?</a:t>
                      </a:r>
                      <a:endParaRPr lang="en-GB" sz="1050" b="1" i="0" u="none" strike="noStrike" kern="1200" baseline="0" dirty="0">
                        <a:solidFill>
                          <a:schemeClr val="dk1"/>
                        </a:solidFill>
                        <a:latin typeface="Comic Sans MS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There had been a long, hot summer so the city was very dry. Houses were built from wood, very close together. At first, people weren't allowed to use fire-hooks to create fire-breaks.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How did they fight the fire?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omic Sans MS"/>
                        </a:rPr>
                        <a:t>They used leather buckets and squirts filled with water, axes, fire-hooks and gunpowder to make fire-breaks.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How did the fire stop?</a:t>
                      </a:r>
                      <a:endParaRPr lang="en-US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omic Sans MS"/>
                        </a:rPr>
                        <a:t>The fire burned for 4 days. As the wind died down and change direction the fire became under control and was finally put out.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How many people died?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omic Sans MS"/>
                        </a:rPr>
                        <a:t>6 people died as a result of the fire. Thomas Farriner’s maid was the first person to die because she was too scared to jump from the burning building.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2448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latin typeface="Comic Sans MS"/>
                        </a:rPr>
                        <a:t>What happened after the fire?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50" dirty="0">
                          <a:latin typeface="Comic Sans MS"/>
                        </a:rPr>
                        <a:t>13,200 houses were destroyed by the fire and 70,000 people were left homeless. Many parts of the city were redesigned.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67243" y="10985"/>
            <a:ext cx="518198" cy="510883"/>
          </a:xfrm>
          <a:prstGeom prst="rect">
            <a:avLst/>
          </a:prstGeom>
        </p:spPr>
      </p:pic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185961"/>
              </p:ext>
            </p:extLst>
          </p:nvPr>
        </p:nvGraphicFramePr>
        <p:xfrm>
          <a:off x="3690897" y="419870"/>
          <a:ext cx="6027869" cy="110680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60278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5930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latin typeface="Comic Sans MS"/>
                        </a:rPr>
                        <a:t>Historical skills &amp; enquiry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09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dirty="0">
                          <a:latin typeface="Comic Sans MS"/>
                        </a:rPr>
                        <a:t>D</a:t>
                      </a:r>
                      <a:r>
                        <a:rPr lang="en-GB" sz="1100" b="0" i="0" u="none" strike="noStrike" noProof="0" dirty="0">
                          <a:latin typeface="Comic Sans MS"/>
                        </a:rPr>
                        <a:t>evelop an awareness of the past, using common words and phrases relating to </a:t>
                      </a:r>
                      <a:endParaRPr lang="en-GB" sz="1100" b="0" dirty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100" b="0" i="0" u="none" strike="noStrike" noProof="0" dirty="0">
                          <a:latin typeface="Comic Sans MS"/>
                        </a:rPr>
                        <a:t>the passing of time</a:t>
                      </a: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latin typeface="Comic Sans MS"/>
                        </a:rPr>
                        <a:t>Choose and use parts of stories and other sources that they know and </a:t>
                      </a:r>
                      <a:endParaRPr lang="en-GB" sz="1100" b="0" i="0" u="none" strike="noStrike" noProof="0">
                        <a:latin typeface="Comic Sans MS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100" b="0" i="0" u="none" strike="noStrike" noProof="0" dirty="0">
                          <a:latin typeface="Comic Sans MS"/>
                        </a:rPr>
                        <a:t>understand key features of events</a:t>
                      </a:r>
                      <a:endParaRPr lang="en-GB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22" name="Group 21"/>
          <p:cNvGrpSpPr/>
          <p:nvPr/>
        </p:nvGrpSpPr>
        <p:grpSpPr>
          <a:xfrm>
            <a:off x="193686" y="5117013"/>
            <a:ext cx="4841146" cy="1131387"/>
            <a:chOff x="0" y="0"/>
            <a:chExt cx="10275981" cy="2750106"/>
          </a:xfrm>
        </p:grpSpPr>
        <p:cxnSp>
          <p:nvCxnSpPr>
            <p:cNvPr id="23" name="Straight Arrow Connector 22"/>
            <p:cNvCxnSpPr>
              <a:cxnSpLocks/>
            </p:cNvCxnSpPr>
            <p:nvPr/>
          </p:nvCxnSpPr>
          <p:spPr>
            <a:xfrm flipH="1">
              <a:off x="0" y="1766511"/>
              <a:ext cx="10275981" cy="0"/>
            </a:xfrm>
            <a:prstGeom prst="straightConnector1">
              <a:avLst/>
            </a:prstGeom>
            <a:ln w="57150">
              <a:solidFill>
                <a:srgbClr val="2EB89B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049854" y="1525880"/>
              <a:ext cx="0" cy="497305"/>
            </a:xfrm>
            <a:prstGeom prst="line">
              <a:avLst/>
            </a:prstGeom>
            <a:ln w="57150">
              <a:solidFill>
                <a:srgbClr val="2EB8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3095223" y="1533902"/>
              <a:ext cx="0" cy="497305"/>
            </a:xfrm>
            <a:prstGeom prst="line">
              <a:avLst/>
            </a:prstGeom>
            <a:ln w="57150">
              <a:solidFill>
                <a:srgbClr val="2EB8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5164654" y="1549944"/>
              <a:ext cx="0" cy="497305"/>
            </a:xfrm>
            <a:prstGeom prst="line">
              <a:avLst/>
            </a:prstGeom>
            <a:ln w="57150">
              <a:solidFill>
                <a:srgbClr val="2EB8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218044" y="1533902"/>
              <a:ext cx="0" cy="497305"/>
            </a:xfrm>
            <a:prstGeom prst="line">
              <a:avLst/>
            </a:prstGeom>
            <a:ln w="57150">
              <a:solidFill>
                <a:srgbClr val="2EB8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9207265" y="1549944"/>
              <a:ext cx="0" cy="497305"/>
            </a:xfrm>
            <a:prstGeom prst="line">
              <a:avLst/>
            </a:prstGeom>
            <a:ln w="57150">
              <a:solidFill>
                <a:srgbClr val="2EB89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9"/>
            <p:cNvSpPr txBox="1"/>
            <p:nvPr/>
          </p:nvSpPr>
          <p:spPr>
            <a:xfrm>
              <a:off x="541560" y="2080365"/>
              <a:ext cx="1056640" cy="669741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1600</a:t>
              </a:r>
              <a:endParaRPr lang="en-GB" sz="1400">
                <a:effectLst/>
                <a:latin typeface="Calibri"/>
                <a:ea typeface="MS PGothic"/>
                <a:cs typeface="Times New Roman"/>
              </a:endParaRPr>
            </a:p>
          </p:txBody>
        </p:sp>
        <p:sp>
          <p:nvSpPr>
            <p:cNvPr id="31" name="TextBox 9"/>
            <p:cNvSpPr txBox="1"/>
            <p:nvPr/>
          </p:nvSpPr>
          <p:spPr>
            <a:xfrm>
              <a:off x="2543051" y="2066587"/>
              <a:ext cx="1056640" cy="653295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1700</a:t>
              </a:r>
              <a:endParaRPr lang="en-GB" sz="1400">
                <a:effectLst/>
                <a:latin typeface="Calibri"/>
                <a:ea typeface="MS PGothic"/>
                <a:cs typeface="Times New Roman"/>
              </a:endParaRPr>
            </a:p>
          </p:txBody>
        </p:sp>
        <p:sp>
          <p:nvSpPr>
            <p:cNvPr id="32" name="TextBox 9"/>
            <p:cNvSpPr txBox="1"/>
            <p:nvPr/>
          </p:nvSpPr>
          <p:spPr>
            <a:xfrm>
              <a:off x="4609183" y="2023150"/>
              <a:ext cx="1056640" cy="661318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1800</a:t>
              </a:r>
              <a:endParaRPr lang="en-GB" sz="1400">
                <a:effectLst/>
                <a:latin typeface="Calibri"/>
                <a:ea typeface="MS PGothic"/>
                <a:cs typeface="Times New Roman"/>
              </a:endParaRPr>
            </a:p>
          </p:txBody>
        </p:sp>
        <p:sp>
          <p:nvSpPr>
            <p:cNvPr id="33" name="TextBox 9"/>
            <p:cNvSpPr txBox="1"/>
            <p:nvPr/>
          </p:nvSpPr>
          <p:spPr>
            <a:xfrm>
              <a:off x="6651499" y="2035284"/>
              <a:ext cx="1056640" cy="649186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1900</a:t>
              </a:r>
              <a:endParaRPr lang="en-GB" sz="1400">
                <a:effectLst/>
                <a:latin typeface="Calibri"/>
                <a:ea typeface="MS PGothic"/>
                <a:cs typeface="Times New Roman"/>
              </a:endParaRPr>
            </a:p>
          </p:txBody>
        </p:sp>
        <p:sp>
          <p:nvSpPr>
            <p:cNvPr id="34" name="TextBox 9"/>
            <p:cNvSpPr txBox="1"/>
            <p:nvPr/>
          </p:nvSpPr>
          <p:spPr>
            <a:xfrm>
              <a:off x="8694011" y="2030527"/>
              <a:ext cx="1056640" cy="633449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2000</a:t>
              </a:r>
              <a:endParaRPr lang="en-GB" sz="1400">
                <a:effectLst/>
                <a:latin typeface="Calibri"/>
                <a:ea typeface="MS PGothic"/>
                <a:cs typeface="Times New Roman"/>
              </a:endParaRPr>
            </a:p>
          </p:txBody>
        </p:sp>
        <p:cxnSp>
          <p:nvCxnSpPr>
            <p:cNvPr id="35" name="Straight Arrow Connector 34"/>
            <p:cNvCxnSpPr>
              <a:cxnSpLocks/>
            </p:cNvCxnSpPr>
            <p:nvPr/>
          </p:nvCxnSpPr>
          <p:spPr>
            <a:xfrm>
              <a:off x="2358199" y="840420"/>
              <a:ext cx="0" cy="958176"/>
            </a:xfrm>
            <a:prstGeom prst="straightConnector1">
              <a:avLst/>
            </a:prstGeom>
            <a:ln w="63500">
              <a:solidFill>
                <a:srgbClr val="7030A0"/>
              </a:solidFill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36" name="TextBox 9"/>
            <p:cNvSpPr txBox="1"/>
            <p:nvPr/>
          </p:nvSpPr>
          <p:spPr>
            <a:xfrm>
              <a:off x="2034349" y="0"/>
              <a:ext cx="2255520" cy="873760"/>
            </a:xfrm>
            <a:prstGeom prst="rect">
              <a:avLst/>
            </a:prstGeom>
            <a:solidFill>
              <a:srgbClr val="FEEFDC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wrap="square" rtlCol="0">
              <a:noAutofit/>
            </a:bodyPr>
            <a:lstStyle/>
            <a:p>
              <a:pPr algn="ctr">
                <a:spcAft>
                  <a:spcPts val="0"/>
                </a:spcAft>
              </a:pPr>
              <a:r>
                <a:rPr lang="en-US" sz="1200" b="1" kern="1200" dirty="0">
                  <a:solidFill>
                    <a:srgbClr val="000000"/>
                  </a:solidFill>
                  <a:effectLst/>
                  <a:latin typeface="Calibri"/>
                  <a:ea typeface="MS PGothic"/>
                  <a:cs typeface="Calibri"/>
                </a:rPr>
                <a:t>Great Fire of London 1666</a:t>
              </a:r>
              <a:endParaRPr lang="en-GB" sz="1400" dirty="0">
                <a:effectLst/>
                <a:latin typeface="Calibri"/>
                <a:ea typeface="MS PGothic"/>
                <a:cs typeface="Times New Roman"/>
              </a:endParaRPr>
            </a:p>
          </p:txBody>
        </p:sp>
      </p:grpSp>
      <p:sp>
        <p:nvSpPr>
          <p:cNvPr id="37" name="Text Box 2"/>
          <p:cNvSpPr txBox="1">
            <a:spLocks noChangeArrowheads="1"/>
          </p:cNvSpPr>
          <p:nvPr/>
        </p:nvSpPr>
        <p:spPr bwMode="auto">
          <a:xfrm>
            <a:off x="3691187" y="5364060"/>
            <a:ext cx="1195138" cy="390596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1200" b="1" dirty="0">
                <a:effectLst/>
                <a:latin typeface="Calibri"/>
                <a:ea typeface="MS PGothic"/>
                <a:cs typeface="Times New Roman"/>
              </a:rPr>
              <a:t>Living memory</a:t>
            </a:r>
            <a:endParaRPr lang="en-GB" sz="1400" dirty="0">
              <a:effectLst/>
              <a:latin typeface="Calibri"/>
              <a:ea typeface="MS PGothic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US" sz="1400" dirty="0">
                <a:effectLst/>
                <a:latin typeface="Calibri"/>
                <a:ea typeface="MS PGothic"/>
                <a:cs typeface="Times New Roman"/>
              </a:rPr>
              <a:t> </a:t>
            </a:r>
            <a:endParaRPr lang="en-GB" sz="1400" dirty="0">
              <a:effectLst/>
              <a:latin typeface="Calibri"/>
              <a:ea typeface="MS PGothic"/>
              <a:cs typeface="Times New Roman"/>
            </a:endParaRPr>
          </a:p>
        </p:txBody>
      </p:sp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650996"/>
              </p:ext>
            </p:extLst>
          </p:nvPr>
        </p:nvGraphicFramePr>
        <p:xfrm>
          <a:off x="5064303" y="4640054"/>
          <a:ext cx="4722288" cy="201256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14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75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595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>
                          <a:effectLst/>
                          <a:latin typeface="Comic Sans MS"/>
                        </a:rPr>
                        <a:t>Key People</a:t>
                      </a:r>
                      <a:endParaRPr lang="en-US" sz="120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5252">
                <a:tc>
                  <a:txBody>
                    <a:bodyPr/>
                    <a:lstStyle/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Thomas </a:t>
                      </a:r>
                    </a:p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Farriner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50" dirty="0">
                          <a:latin typeface="Comic Sans MS"/>
                        </a:rPr>
                        <a:t>A baker in 1666 London. Sparks from the oven in his bakery on Pudding Lane started the Great Fire of London.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9826">
                <a:tc>
                  <a:txBody>
                    <a:bodyPr/>
                    <a:lstStyle/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Samuel </a:t>
                      </a:r>
                    </a:p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Pepys 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An MP and friend of King Charles II who became famous for his diary, which described the Plague and the Great Fire of London.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5297">
                <a:tc>
                  <a:txBody>
                    <a:bodyPr/>
                    <a:lstStyle/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King </a:t>
                      </a:r>
                    </a:p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Charles </a:t>
                      </a:r>
                    </a:p>
                    <a:p>
                      <a:pPr algn="r"/>
                      <a:r>
                        <a:rPr lang="en-GB" sz="1050" b="1" dirty="0">
                          <a:latin typeface="Comic Sans MS"/>
                        </a:rPr>
                        <a:t>II</a:t>
                      </a:r>
                      <a:endParaRPr lang="en-GB" sz="105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50" dirty="0">
                          <a:latin typeface="Comic Sans MS"/>
                        </a:rPr>
                        <a:t>Charles II was the King of England in 1666.After the fire, he decreed that houses must be built further apart and built from stone not timber.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393" y="4931373"/>
            <a:ext cx="428330" cy="56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534" y="6129452"/>
            <a:ext cx="421078" cy="576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36" y="5556803"/>
            <a:ext cx="517496" cy="549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5218</TotalTime>
  <Words>805</Words>
  <Application>Microsoft Office PowerPoint</Application>
  <PresentationFormat>A4 Paper (210x297 mm)</PresentationFormat>
  <Paragraphs>96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HP</cp:lastModifiedBy>
  <cp:revision>171</cp:revision>
  <cp:lastPrinted>2017-10-30T10:21:12Z</cp:lastPrinted>
  <dcterms:created xsi:type="dcterms:W3CDTF">2017-10-15T20:56:30Z</dcterms:created>
  <dcterms:modified xsi:type="dcterms:W3CDTF">2023-11-23T16:48:38Z</dcterms:modified>
</cp:coreProperties>
</file>