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4512"/>
  </p:normalViewPr>
  <p:slideViewPr>
    <p:cSldViewPr snapToGrid="0" snapToObjects="1">
      <p:cViewPr>
        <p:scale>
          <a:sx n="100" d="100"/>
          <a:sy n="100" d="100"/>
        </p:scale>
        <p:origin x="1672"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1/12/22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8B3CA38E-9242-FA4F-8DDC-B1F39A05251F}"/>
              </a:ext>
            </a:extLst>
          </p:cNvPr>
          <p:cNvGrpSpPr/>
          <p:nvPr/>
        </p:nvGrpSpPr>
        <p:grpSpPr>
          <a:xfrm>
            <a:off x="5834580" y="956618"/>
            <a:ext cx="3712322" cy="2019823"/>
            <a:chOff x="2244437" y="3429000"/>
            <a:chExt cx="4588039" cy="3000245"/>
          </a:xfrm>
        </p:grpSpPr>
        <p:pic>
          <p:nvPicPr>
            <p:cNvPr id="21" name="Picture 20" descr="Chart, line chart&#10;&#10;Description automatically generated">
              <a:extLst>
                <a:ext uri="{FF2B5EF4-FFF2-40B4-BE49-F238E27FC236}">
                  <a16:creationId xmlns:a16="http://schemas.microsoft.com/office/drawing/2014/main" id="{0A11FE52-443E-5347-B5B1-D65FC72EDE43}"/>
                </a:ext>
              </a:extLst>
            </p:cNvPr>
            <p:cNvPicPr>
              <a:picLocks noChangeAspect="1"/>
            </p:cNvPicPr>
            <p:nvPr/>
          </p:nvPicPr>
          <p:blipFill>
            <a:blip r:embed="rId3"/>
            <a:stretch>
              <a:fillRect/>
            </a:stretch>
          </p:blipFill>
          <p:spPr>
            <a:xfrm>
              <a:off x="3073523" y="3429000"/>
              <a:ext cx="3758953" cy="2952743"/>
            </a:xfrm>
            <a:prstGeom prst="rect">
              <a:avLst/>
            </a:prstGeom>
          </p:spPr>
        </p:pic>
        <p:sp>
          <p:nvSpPr>
            <p:cNvPr id="22" name="Rounded Rectangle 21">
              <a:extLst>
                <a:ext uri="{FF2B5EF4-FFF2-40B4-BE49-F238E27FC236}">
                  <a16:creationId xmlns:a16="http://schemas.microsoft.com/office/drawing/2014/main" id="{B77A614F-2185-9641-9267-F7BF048E402F}"/>
                </a:ext>
              </a:extLst>
            </p:cNvPr>
            <p:cNvSpPr/>
            <p:nvPr/>
          </p:nvSpPr>
          <p:spPr>
            <a:xfrm>
              <a:off x="2244437" y="3429000"/>
              <a:ext cx="1068779" cy="300024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D584DE0E-7187-844E-8771-C82687140B06}"/>
                </a:ext>
              </a:extLst>
            </p:cNvPr>
            <p:cNvSpPr/>
            <p:nvPr/>
          </p:nvSpPr>
          <p:spPr>
            <a:xfrm>
              <a:off x="2434442" y="4049487"/>
              <a:ext cx="1068779" cy="181692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FE13277D-9675-B246-8F45-C99D88FB0636}"/>
                </a:ext>
              </a:extLst>
            </p:cNvPr>
            <p:cNvSpPr/>
            <p:nvPr/>
          </p:nvSpPr>
          <p:spPr>
            <a:xfrm>
              <a:off x="2574758" y="4500751"/>
              <a:ext cx="1068779" cy="81939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4">
              <a:extLst>
                <a:ext uri="{FF2B5EF4-FFF2-40B4-BE49-F238E27FC236}">
                  <a16:creationId xmlns:a16="http://schemas.microsoft.com/office/drawing/2014/main" id="{FAAF8F8E-3E4C-6F42-9217-38A336F52DDA}"/>
                </a:ext>
              </a:extLst>
            </p:cNvPr>
            <p:cNvSpPr/>
            <p:nvPr/>
          </p:nvSpPr>
          <p:spPr>
            <a:xfrm>
              <a:off x="2315687" y="3954485"/>
              <a:ext cx="1068779" cy="81939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1279545" y="59068"/>
            <a:ext cx="7429500" cy="273090"/>
          </a:xfrm>
        </p:spPr>
        <p:txBody>
          <a:bodyPr numCol="1">
            <a:noAutofit/>
          </a:bodyPr>
          <a:lstStyle/>
          <a:p>
            <a:r>
              <a:rPr lang="en-US" sz="1600" b="1" u="sng" dirty="0">
                <a:latin typeface="Comic Sans MS" panose="030F0902030302020204" pitchFamily="66" charset="0"/>
              </a:rPr>
              <a:t>Science – Sound - Year 4 - Spring 1 </a:t>
            </a:r>
          </a:p>
        </p:txBody>
      </p:sp>
      <p:graphicFrame>
        <p:nvGraphicFramePr>
          <p:cNvPr id="4" name="Table 3"/>
          <p:cNvGraphicFramePr>
            <a:graphicFrameLocks noGrp="1"/>
          </p:cNvGraphicFramePr>
          <p:nvPr>
            <p:extLst>
              <p:ext uri="{D42A27DB-BD31-4B8C-83A1-F6EECF244321}">
                <p14:modId xmlns:p14="http://schemas.microsoft.com/office/powerpoint/2010/main" val="1950111790"/>
              </p:ext>
            </p:extLst>
          </p:nvPr>
        </p:nvGraphicFramePr>
        <p:xfrm>
          <a:off x="62324" y="380336"/>
          <a:ext cx="3164578" cy="6180691"/>
        </p:xfrm>
        <a:graphic>
          <a:graphicData uri="http://schemas.openxmlformats.org/drawingml/2006/table">
            <a:tbl>
              <a:tblPr firstRow="1" bandRow="1">
                <a:tableStyleId>{5C22544A-7EE6-4342-B048-85BDC9FD1C3A}</a:tableStyleId>
              </a:tblPr>
              <a:tblGrid>
                <a:gridCol w="351123">
                  <a:extLst>
                    <a:ext uri="{9D8B030D-6E8A-4147-A177-3AD203B41FA5}">
                      <a16:colId xmlns:a16="http://schemas.microsoft.com/office/drawing/2014/main" val="20002"/>
                    </a:ext>
                  </a:extLst>
                </a:gridCol>
                <a:gridCol w="1012119">
                  <a:extLst>
                    <a:ext uri="{9D8B030D-6E8A-4147-A177-3AD203B41FA5}">
                      <a16:colId xmlns:a16="http://schemas.microsoft.com/office/drawing/2014/main" val="20000"/>
                    </a:ext>
                  </a:extLst>
                </a:gridCol>
                <a:gridCol w="1801336">
                  <a:extLst>
                    <a:ext uri="{9D8B030D-6E8A-4147-A177-3AD203B41FA5}">
                      <a16:colId xmlns:a16="http://schemas.microsoft.com/office/drawing/2014/main" val="20001"/>
                    </a:ext>
                  </a:extLst>
                </a:gridCol>
              </a:tblGrid>
              <a:tr h="307044">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200" u="sng" dirty="0">
                          <a:latin typeface="Comic Sans MS" panose="030F0902030302020204" pitchFamily="66" charset="0"/>
                        </a:rPr>
                        <a:t>Key Vocabulary and Definitions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142883">
                <a:tc>
                  <a:txBody>
                    <a:bodyPr/>
                    <a:lstStyle/>
                    <a:p>
                      <a:r>
                        <a:rPr lang="en-US" sz="1000" b="1" dirty="0">
                          <a:latin typeface="Comic Sans MS" panose="030F0902030302020204" pitchFamily="66" charset="0"/>
                        </a:rPr>
                        <a:t>1</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Vibration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A quick movement back and forth.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1"/>
                  </a:ext>
                </a:extLst>
              </a:tr>
              <a:tr h="357698">
                <a:tc>
                  <a:txBody>
                    <a:bodyPr/>
                    <a:lstStyle/>
                    <a:p>
                      <a:r>
                        <a:rPr lang="en-US" sz="1000" b="1" dirty="0">
                          <a:latin typeface="Comic Sans MS" panose="030F0902030302020204" pitchFamily="66" charset="0"/>
                        </a:rPr>
                        <a:t>2</a:t>
                      </a:r>
                    </a:p>
                  </a:txBody>
                  <a:tcPr marL="74295" marR="74295" marT="37148" marB="37148"/>
                </a:tc>
                <a:tc>
                  <a:txBody>
                    <a:bodyPr/>
                    <a:lstStyle/>
                    <a:p>
                      <a:pPr algn="ctr"/>
                      <a:r>
                        <a:rPr lang="en-GB" sz="1000" b="1" u="sng" dirty="0">
                          <a:latin typeface="Comic Sans MS" panose="030F0902030302020204" pitchFamily="66" charset="0"/>
                        </a:rPr>
                        <a:t>Source </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This is the place from which a sound comes from. </a:t>
                      </a:r>
                    </a:p>
                  </a:txBody>
                  <a:tcPr marL="74295" marR="74295" marT="37148" marB="37148"/>
                </a:tc>
                <a:extLst>
                  <a:ext uri="{0D108BD9-81ED-4DB2-BD59-A6C34878D82A}">
                    <a16:rowId xmlns:a16="http://schemas.microsoft.com/office/drawing/2014/main" val="3901549976"/>
                  </a:ext>
                </a:extLst>
              </a:tr>
              <a:tr h="357698">
                <a:tc>
                  <a:txBody>
                    <a:bodyPr/>
                    <a:lstStyle/>
                    <a:p>
                      <a:r>
                        <a:rPr lang="en-US" sz="1000" b="1" dirty="0">
                          <a:latin typeface="Comic Sans MS" panose="030F0902030302020204" pitchFamily="66" charset="0"/>
                        </a:rPr>
                        <a:t>3</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Sound wave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Vibrations travelling from a sound source.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2"/>
                  </a:ext>
                </a:extLst>
              </a:tr>
              <a:tr h="406287">
                <a:tc>
                  <a:txBody>
                    <a:bodyPr/>
                    <a:lstStyle/>
                    <a:p>
                      <a:r>
                        <a:rPr lang="en-US" sz="1000" b="1" dirty="0">
                          <a:latin typeface="Comic Sans MS" panose="030F0902030302020204" pitchFamily="66" charset="0"/>
                        </a:rPr>
                        <a:t>4</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Volume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The loudness of a sound. </a:t>
                      </a:r>
                      <a:endParaRPr lang="en-GB" sz="1000" dirty="0">
                        <a:effectLst/>
                        <a:latin typeface="Comic Sans MS" panose="030F0902030302020204" pitchFamily="66" charset="0"/>
                      </a:endParaRPr>
                    </a:p>
                    <a:p>
                      <a:endParaRPr lang="en-GB" sz="1000" dirty="0">
                        <a:latin typeface="Comic Sans MS" panose="030F0902030302020204" pitchFamily="66" charset="0"/>
                      </a:endParaRPr>
                    </a:p>
                  </a:txBody>
                  <a:tcPr marL="74295" marR="74295" marT="37148" marB="37148"/>
                </a:tc>
                <a:extLst>
                  <a:ext uri="{0D108BD9-81ED-4DB2-BD59-A6C34878D82A}">
                    <a16:rowId xmlns:a16="http://schemas.microsoft.com/office/drawing/2014/main" val="10003"/>
                  </a:ext>
                </a:extLst>
              </a:tr>
              <a:tr h="453173">
                <a:tc>
                  <a:txBody>
                    <a:bodyPr/>
                    <a:lstStyle/>
                    <a:p>
                      <a:r>
                        <a:rPr lang="en-US" sz="1000" b="1" dirty="0">
                          <a:latin typeface="Comic Sans MS" panose="030F0902030302020204" pitchFamily="66" charset="0"/>
                        </a:rPr>
                        <a:t>5</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Amplitude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The size of a vibration.</a:t>
                      </a:r>
                      <a:br>
                        <a:rPr lang="en-GB" sz="1000" kern="1200" dirty="0">
                          <a:solidFill>
                            <a:schemeClr val="dk1"/>
                          </a:solidFill>
                          <a:effectLst/>
                          <a:latin typeface="Comic Sans MS" panose="030F0902030302020204" pitchFamily="66" charset="0"/>
                          <a:ea typeface="+mn-ea"/>
                          <a:cs typeface="+mn-cs"/>
                        </a:rPr>
                      </a:br>
                      <a:r>
                        <a:rPr lang="en-GB" sz="1000" kern="1200" dirty="0">
                          <a:solidFill>
                            <a:schemeClr val="dk1"/>
                          </a:solidFill>
                          <a:effectLst/>
                          <a:latin typeface="Comic Sans MS" panose="030F0902030302020204" pitchFamily="66" charset="0"/>
                          <a:ea typeface="+mn-ea"/>
                          <a:cs typeface="+mn-cs"/>
                        </a:rPr>
                        <a:t>A larger amplitude = a louder sound.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4"/>
                  </a:ext>
                </a:extLst>
              </a:tr>
              <a:tr h="0">
                <a:tc>
                  <a:txBody>
                    <a:bodyPr/>
                    <a:lstStyle/>
                    <a:p>
                      <a:r>
                        <a:rPr lang="en-US" sz="1000" b="1" dirty="0">
                          <a:latin typeface="Comic Sans MS" panose="030F0902030302020204" pitchFamily="66" charset="0"/>
                        </a:rPr>
                        <a:t>6</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Pitch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How low or high a sound is. </a:t>
                      </a:r>
                      <a:endParaRPr lang="en-GB" sz="1000" dirty="0">
                        <a:effectLst/>
                        <a:latin typeface="Comic Sans MS" panose="030F09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latin typeface="Comic Sans MS" panose="030F0902030302020204" pitchFamily="66" charset="0"/>
                      </a:endParaRPr>
                    </a:p>
                  </a:txBody>
                  <a:tcPr marL="74295" marR="74295" marT="37148" marB="37148"/>
                </a:tc>
                <a:extLst>
                  <a:ext uri="{0D108BD9-81ED-4DB2-BD59-A6C34878D82A}">
                    <a16:rowId xmlns:a16="http://schemas.microsoft.com/office/drawing/2014/main" val="10005"/>
                  </a:ext>
                </a:extLst>
              </a:tr>
              <a:tr h="110435">
                <a:tc>
                  <a:txBody>
                    <a:bodyPr/>
                    <a:lstStyle/>
                    <a:p>
                      <a:r>
                        <a:rPr lang="en-US" sz="1000" b="1" dirty="0">
                          <a:latin typeface="Comic Sans MS" panose="030F0902030302020204" pitchFamily="66" charset="0"/>
                        </a:rPr>
                        <a:t>7</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Particles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Solids, liquids and gases are made of particles. They are so small we are unable to see them.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2332263478"/>
                  </a:ext>
                </a:extLst>
              </a:tr>
              <a:tr h="376749">
                <a:tc>
                  <a:txBody>
                    <a:bodyPr/>
                    <a:lstStyle/>
                    <a:p>
                      <a:r>
                        <a:rPr lang="en-US" sz="1000" b="1" dirty="0">
                          <a:latin typeface="Comic Sans MS" panose="030F0902030302020204" pitchFamily="66" charset="0"/>
                        </a:rPr>
                        <a:t>8</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Soundproof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To prevent sound from passing through.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68278743"/>
                  </a:ext>
                </a:extLst>
              </a:tr>
              <a:tr h="463791">
                <a:tc>
                  <a:txBody>
                    <a:bodyPr/>
                    <a:lstStyle/>
                    <a:p>
                      <a:r>
                        <a:rPr lang="en-US" sz="1000" b="1" dirty="0">
                          <a:latin typeface="Comic Sans MS" panose="030F0902030302020204" pitchFamily="66" charset="0"/>
                        </a:rPr>
                        <a:t>9</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Absorb sound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To take in sound energy. Absorbent materials have the effect of muffling sound.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649023274"/>
                  </a:ext>
                </a:extLst>
              </a:tr>
              <a:tr h="231661">
                <a:tc>
                  <a:txBody>
                    <a:bodyPr/>
                    <a:lstStyle/>
                    <a:p>
                      <a:r>
                        <a:rPr lang="en-US" sz="1000" b="1" dirty="0">
                          <a:latin typeface="Comic Sans MS" panose="030F0902030302020204" pitchFamily="66" charset="0"/>
                        </a:rPr>
                        <a:t>10</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Vacuum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A space where there is nothing. There are no particles in a vacuum.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46617851"/>
                  </a:ext>
                </a:extLst>
              </a:tr>
              <a:tr h="233507">
                <a:tc>
                  <a:txBody>
                    <a:bodyPr/>
                    <a:lstStyle/>
                    <a:p>
                      <a:r>
                        <a:rPr lang="en-US" sz="1000" b="1" dirty="0">
                          <a:latin typeface="Comic Sans MS" panose="030F0902030302020204" pitchFamily="66" charset="0"/>
                        </a:rPr>
                        <a:t>11</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chemeClr val="dk1"/>
                          </a:solidFill>
                          <a:effectLst/>
                          <a:latin typeface="Comic Sans MS" panose="030F0902030302020204" pitchFamily="66" charset="0"/>
                          <a:ea typeface="+mn-ea"/>
                          <a:cs typeface="+mn-cs"/>
                        </a:rPr>
                        <a:t>Eardrum </a:t>
                      </a:r>
                      <a:endParaRPr lang="en-GB" sz="1000" u="sng" dirty="0">
                        <a:effectLst/>
                        <a:latin typeface="Comic Sans MS" panose="030F0902030302020204" pitchFamily="66" charset="0"/>
                      </a:endParaRPr>
                    </a:p>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A part of the ear which is a thin, tough layer of tissue that is stretched out like a drum skin. It separates the outer ear from the middle and inner ear. Sound waves make the eardrum vibrate. </a:t>
                      </a:r>
                      <a:endParaRPr lang="en-GB" sz="10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519202902"/>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285765638"/>
              </p:ext>
            </p:extLst>
          </p:nvPr>
        </p:nvGraphicFramePr>
        <p:xfrm>
          <a:off x="3312527" y="366989"/>
          <a:ext cx="3087007" cy="4548409"/>
        </p:xfrm>
        <a:graphic>
          <a:graphicData uri="http://schemas.openxmlformats.org/drawingml/2006/table">
            <a:tbl>
              <a:tblPr firstRow="1" bandRow="1">
                <a:tableStyleId>{93296810-A885-4BE3-A3E7-6D5BEEA58F35}</a:tableStyleId>
              </a:tblPr>
              <a:tblGrid>
                <a:gridCol w="254186">
                  <a:extLst>
                    <a:ext uri="{9D8B030D-6E8A-4147-A177-3AD203B41FA5}">
                      <a16:colId xmlns:a16="http://schemas.microsoft.com/office/drawing/2014/main" val="20000"/>
                    </a:ext>
                  </a:extLst>
                </a:gridCol>
                <a:gridCol w="2832821">
                  <a:extLst>
                    <a:ext uri="{9D8B030D-6E8A-4147-A177-3AD203B41FA5}">
                      <a16:colId xmlns:a16="http://schemas.microsoft.com/office/drawing/2014/main" val="3827066675"/>
                    </a:ext>
                  </a:extLst>
                </a:gridCol>
              </a:tblGrid>
              <a:tr h="289850">
                <a:tc gridSpan="2">
                  <a:txBody>
                    <a:bodyPr/>
                    <a:lstStyle/>
                    <a:p>
                      <a:pPr algn="ctr"/>
                      <a:r>
                        <a:rPr lang="en-GB" altLang="en-GB" sz="1200" u="sng" dirty="0">
                          <a:latin typeface="Comic Sans MS" panose="030F0902030302020204" pitchFamily="66" charset="0"/>
                        </a:rPr>
                        <a:t>Key Facts</a:t>
                      </a:r>
                    </a:p>
                  </a:txBody>
                  <a:tcPr marL="74295" marR="74295" marT="37148" marB="37148"/>
                </a:tc>
                <a:tc hMerge="1">
                  <a:txBody>
                    <a:bodyPr/>
                    <a:lstStyle/>
                    <a:p>
                      <a:pPr algn="ctr"/>
                      <a:endParaRPr lang="en-GB" altLang="en-GB" dirty="0"/>
                    </a:p>
                  </a:txBody>
                  <a:tcPr marL="74295" marR="74295" marT="37148" marB="37148"/>
                </a:tc>
                <a:extLst>
                  <a:ext uri="{0D108BD9-81ED-4DB2-BD59-A6C34878D82A}">
                    <a16:rowId xmlns:a16="http://schemas.microsoft.com/office/drawing/2014/main" val="10000"/>
                  </a:ext>
                </a:extLst>
              </a:tr>
              <a:tr h="473173">
                <a:tc>
                  <a:txBody>
                    <a:bodyPr/>
                    <a:lstStyle/>
                    <a:p>
                      <a:r>
                        <a:rPr lang="en-GB" altLang="en-GB" sz="1000" b="1" dirty="0">
                          <a:latin typeface="Comic Sans MS" panose="030F0902030302020204" pitchFamily="66" charset="0"/>
                        </a:rPr>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Sound is a type of </a:t>
                      </a:r>
                      <a:r>
                        <a:rPr lang="en-GB" sz="1000" b="1" kern="1200" dirty="0">
                          <a:solidFill>
                            <a:schemeClr val="dk1"/>
                          </a:solidFill>
                          <a:effectLst/>
                          <a:latin typeface="Comic Sans MS" panose="030F0902030302020204" pitchFamily="66" charset="0"/>
                          <a:ea typeface="+mn-ea"/>
                          <a:cs typeface="+mn-cs"/>
                        </a:rPr>
                        <a:t>energy</a:t>
                      </a:r>
                      <a:r>
                        <a:rPr lang="en-GB" sz="1000" kern="1200" dirty="0">
                          <a:solidFill>
                            <a:schemeClr val="dk1"/>
                          </a:solidFill>
                          <a:effectLst/>
                          <a:latin typeface="Comic Sans MS" panose="030F0902030302020204" pitchFamily="66" charset="0"/>
                          <a:ea typeface="+mn-ea"/>
                          <a:cs typeface="+mn-cs"/>
                        </a:rPr>
                        <a:t>. Sounds are created by vibrations. The louder the sound, the bigger the vibration.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1"/>
                  </a:ext>
                </a:extLst>
              </a:tr>
              <a:tr h="473173">
                <a:tc>
                  <a:txBody>
                    <a:bodyPr/>
                    <a:lstStyle/>
                    <a:p>
                      <a:r>
                        <a:rPr lang="en-GB" altLang="en-GB" sz="1000" b="1" dirty="0">
                          <a:latin typeface="Comic Sans MS" panose="030F0902030302020204" pitchFamily="66" charset="0"/>
                        </a:rPr>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The vibrations cause parts of our body inside our ears to vibrate, allowing us to hear (sense) the sound.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2"/>
                  </a:ext>
                </a:extLst>
              </a:tr>
              <a:tr h="473173">
                <a:tc>
                  <a:txBody>
                    <a:bodyPr/>
                    <a:lstStyle/>
                    <a:p>
                      <a:r>
                        <a:rPr lang="en-GB" altLang="en-GB" sz="1000" b="1" dirty="0">
                          <a:latin typeface="Comic Sans MS" panose="030F0902030302020204" pitchFamily="66" charset="0"/>
                        </a:rPr>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Different mediums such as solids, liquids and gases can carry sound, but sound </a:t>
                      </a:r>
                      <a:r>
                        <a:rPr lang="en-GB" sz="1000" b="1" kern="1200" dirty="0">
                          <a:solidFill>
                            <a:schemeClr val="dk1"/>
                          </a:solidFill>
                          <a:effectLst/>
                          <a:latin typeface="Comic Sans MS" panose="030F0902030302020204" pitchFamily="66" charset="0"/>
                          <a:ea typeface="+mn-ea"/>
                          <a:cs typeface="+mn-cs"/>
                        </a:rPr>
                        <a:t>cannot</a:t>
                      </a:r>
                      <a:r>
                        <a:rPr lang="en-GB" sz="1000" kern="1200" dirty="0">
                          <a:solidFill>
                            <a:schemeClr val="dk1"/>
                          </a:solidFill>
                          <a:effectLst/>
                          <a:latin typeface="Comic Sans MS" panose="030F0902030302020204" pitchFamily="66" charset="0"/>
                          <a:ea typeface="+mn-ea"/>
                          <a:cs typeface="+mn-cs"/>
                        </a:rPr>
                        <a:t> travel through a </a:t>
                      </a:r>
                      <a:r>
                        <a:rPr lang="en-GB" sz="1000" b="1" kern="1200" dirty="0">
                          <a:solidFill>
                            <a:schemeClr val="dk1"/>
                          </a:solidFill>
                          <a:effectLst/>
                          <a:latin typeface="Comic Sans MS" panose="030F0902030302020204" pitchFamily="66" charset="0"/>
                          <a:ea typeface="+mn-ea"/>
                          <a:cs typeface="+mn-cs"/>
                        </a:rPr>
                        <a:t>vacuum</a:t>
                      </a:r>
                      <a:r>
                        <a:rPr lang="en-GB" sz="1000" kern="1200" dirty="0">
                          <a:solidFill>
                            <a:schemeClr val="dk1"/>
                          </a:solidFill>
                          <a:effectLst/>
                          <a:latin typeface="Comic Sans MS" panose="030F0902030302020204" pitchFamily="66" charset="0"/>
                          <a:ea typeface="+mn-ea"/>
                          <a:cs typeface="+mn-cs"/>
                        </a:rPr>
                        <a:t>.</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2407509847"/>
                  </a:ext>
                </a:extLst>
              </a:tr>
              <a:tr h="630898">
                <a:tc>
                  <a:txBody>
                    <a:bodyPr/>
                    <a:lstStyle/>
                    <a:p>
                      <a:r>
                        <a:rPr lang="en-GB" altLang="en-GB" sz="1000" b="1" dirty="0">
                          <a:latin typeface="Comic Sans MS" panose="030F0902030302020204" pitchFamily="66" charset="0"/>
                        </a:rPr>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The loudness (volume) of the sound depends on the strength (size) of vibrations which decreases as they travel through the medium.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3"/>
                  </a:ext>
                </a:extLst>
              </a:tr>
              <a:tr h="630898">
                <a:tc>
                  <a:txBody>
                    <a:bodyPr/>
                    <a:lstStyle/>
                    <a:p>
                      <a:r>
                        <a:rPr lang="en-GB" altLang="en-GB" sz="1000" b="1" dirty="0">
                          <a:latin typeface="Comic Sans MS" panose="030F0902030302020204" pitchFamily="66" charset="0"/>
                        </a:rPr>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Sound energy can travel from particle to particle far easier in a solid because the vibrating particles are closer together than in other states of matter.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4"/>
                  </a:ext>
                </a:extLst>
              </a:tr>
              <a:tr h="315449">
                <a:tc>
                  <a:txBody>
                    <a:bodyPr/>
                    <a:lstStyle/>
                    <a:p>
                      <a:r>
                        <a:rPr lang="en-GB" altLang="en-GB" sz="1000" b="1" dirty="0">
                          <a:latin typeface="Comic Sans MS" panose="030F0902030302020204" pitchFamily="66" charset="0"/>
                        </a:rPr>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A sound </a:t>
                      </a:r>
                      <a:r>
                        <a:rPr lang="en-GB" sz="1000" b="1" kern="1200" dirty="0">
                          <a:solidFill>
                            <a:schemeClr val="dk1"/>
                          </a:solidFill>
                          <a:effectLst/>
                          <a:latin typeface="Comic Sans MS" panose="030F0902030302020204" pitchFamily="66" charset="0"/>
                          <a:ea typeface="+mn-ea"/>
                          <a:cs typeface="+mn-cs"/>
                        </a:rPr>
                        <a:t>insulator</a:t>
                      </a:r>
                      <a:r>
                        <a:rPr lang="en-GB" sz="1000" kern="1200" dirty="0">
                          <a:solidFill>
                            <a:schemeClr val="dk1"/>
                          </a:solidFill>
                          <a:effectLst/>
                          <a:latin typeface="Comic Sans MS" panose="030F0902030302020204" pitchFamily="66" charset="0"/>
                          <a:ea typeface="+mn-ea"/>
                          <a:cs typeface="+mn-cs"/>
                        </a:rPr>
                        <a:t> is a material which </a:t>
                      </a:r>
                      <a:r>
                        <a:rPr lang="en-GB" sz="1000" b="1" kern="1200" dirty="0">
                          <a:solidFill>
                            <a:schemeClr val="dk1"/>
                          </a:solidFill>
                          <a:effectLst/>
                          <a:latin typeface="Comic Sans MS" panose="030F0902030302020204" pitchFamily="66" charset="0"/>
                          <a:ea typeface="+mn-ea"/>
                          <a:cs typeface="+mn-cs"/>
                        </a:rPr>
                        <a:t>blocks</a:t>
                      </a:r>
                      <a:r>
                        <a:rPr lang="en-GB" sz="1000" kern="1200" dirty="0">
                          <a:solidFill>
                            <a:schemeClr val="dk1"/>
                          </a:solidFill>
                          <a:effectLst/>
                          <a:latin typeface="Comic Sans MS" panose="030F0902030302020204" pitchFamily="66" charset="0"/>
                          <a:ea typeface="+mn-ea"/>
                          <a:cs typeface="+mn-cs"/>
                        </a:rPr>
                        <a:t> sound effectively.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5"/>
                  </a:ext>
                </a:extLst>
              </a:tr>
              <a:tr h="788622">
                <a:tc>
                  <a:txBody>
                    <a:bodyPr/>
                    <a:lstStyle/>
                    <a:p>
                      <a:r>
                        <a:rPr lang="en-GB" altLang="en-GB" sz="1000" b="1" dirty="0">
                          <a:latin typeface="Comic Sans MS" panose="030F0902030302020204" pitchFamily="66" charset="0"/>
                        </a:rPr>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omic Sans MS" panose="030F0902030302020204" pitchFamily="66" charset="0"/>
                        </a:rPr>
                        <a:t>Pitch</a:t>
                      </a:r>
                      <a:r>
                        <a:rPr lang="en-GB" sz="1000" dirty="0">
                          <a:effectLst/>
                          <a:latin typeface="Comic Sans MS" panose="030F0902030302020204" pitchFamily="66" charset="0"/>
                        </a:rPr>
                        <a:t> is the highness or lowness of a sound and is affected by features of objects producing the sounds. For example, smaller objects usually produce higher pitched sounds. </a:t>
                      </a:r>
                    </a:p>
                  </a:txBody>
                  <a:tcPr marL="68580" marR="68580" marT="0" marB="0"/>
                </a:tc>
                <a:extLst>
                  <a:ext uri="{0D108BD9-81ED-4DB2-BD59-A6C34878D82A}">
                    <a16:rowId xmlns:a16="http://schemas.microsoft.com/office/drawing/2014/main" val="10006"/>
                  </a:ext>
                </a:extLst>
              </a:tr>
              <a:tr h="473173">
                <a:tc>
                  <a:txBody>
                    <a:bodyPr/>
                    <a:lstStyle/>
                    <a:p>
                      <a:r>
                        <a:rPr lang="en-GB" altLang="en-GB" sz="1000" b="1" dirty="0">
                          <a:latin typeface="Comic Sans MS" panose="030F0902030302020204" pitchFamily="66" charset="0"/>
                        </a:rPr>
                        <a:t>8</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Louder sounds have a larger amplitude, and quieter sounds have a smaller amplitude. </a:t>
                      </a:r>
                      <a:endParaRPr lang="en-GB" sz="1000" dirty="0">
                        <a:effectLst/>
                        <a:latin typeface="Comic Sans MS" panose="030F09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latin typeface="Comic Sans MS" panose="030F0902030302020204" pitchFamily="66" charset="0"/>
                      </a:endParaRPr>
                    </a:p>
                  </a:txBody>
                  <a:tcPr marL="68580" marR="68580" marT="0" marB="0"/>
                </a:tc>
                <a:extLst>
                  <a:ext uri="{0D108BD9-81ED-4DB2-BD59-A6C34878D82A}">
                    <a16:rowId xmlns:a16="http://schemas.microsoft.com/office/drawing/2014/main" val="10007"/>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025205373"/>
              </p:ext>
            </p:extLst>
          </p:nvPr>
        </p:nvGraphicFramePr>
        <p:xfrm>
          <a:off x="6469994" y="394817"/>
          <a:ext cx="3308775" cy="257176"/>
        </p:xfrm>
        <a:graphic>
          <a:graphicData uri="http://schemas.openxmlformats.org/drawingml/2006/table">
            <a:tbl>
              <a:tblPr firstRow="1" bandRow="1">
                <a:tableStyleId>{F5AB1C69-6EDB-4FF4-983F-18BD219EF322}</a:tableStyleId>
              </a:tblPr>
              <a:tblGrid>
                <a:gridCol w="3308775">
                  <a:extLst>
                    <a:ext uri="{9D8B030D-6E8A-4147-A177-3AD203B41FA5}">
                      <a16:colId xmlns:a16="http://schemas.microsoft.com/office/drawing/2014/main" val="3034729171"/>
                    </a:ext>
                  </a:extLst>
                </a:gridCol>
              </a:tblGrid>
              <a:tr h="136545">
                <a:tc>
                  <a:txBody>
                    <a:bodyPr/>
                    <a:lstStyle/>
                    <a:p>
                      <a:pPr algn="ctr"/>
                      <a:r>
                        <a:rPr lang="en-US" sz="1200" u="sng" dirty="0">
                          <a:latin typeface="Comic Sans MS" panose="030F0902030302020204" pitchFamily="66" charset="0"/>
                        </a:rPr>
                        <a:t>Diagrams </a:t>
                      </a:r>
                    </a:p>
                  </a:txBody>
                  <a:tcPr marL="74295" marR="74295" marT="37148" marB="37148"/>
                </a:tc>
                <a:extLst>
                  <a:ext uri="{0D108BD9-81ED-4DB2-BD59-A6C34878D82A}">
                    <a16:rowId xmlns:a16="http://schemas.microsoft.com/office/drawing/2014/main" val="2106910169"/>
                  </a:ext>
                </a:extLst>
              </a:tr>
            </a:tbl>
          </a:graphicData>
        </a:graphic>
      </p:graphicFrame>
      <p:pic>
        <p:nvPicPr>
          <p:cNvPr id="11" name="Picture 10">
            <a:extLst>
              <a:ext uri="{FF2B5EF4-FFF2-40B4-BE49-F238E27FC236}">
                <a16:creationId xmlns:a16="http://schemas.microsoft.com/office/drawing/2014/main" id="{5C44CE74-DB75-354A-BF74-DD8775D2E1E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2325" y="17448"/>
            <a:ext cx="300192" cy="279086"/>
          </a:xfrm>
          <a:prstGeom prst="rect">
            <a:avLst/>
          </a:prstGeom>
          <a:noFill/>
        </p:spPr>
      </p:pic>
      <p:pic>
        <p:nvPicPr>
          <p:cNvPr id="13" name="Picture 12">
            <a:extLst>
              <a:ext uri="{FF2B5EF4-FFF2-40B4-BE49-F238E27FC236}">
                <a16:creationId xmlns:a16="http://schemas.microsoft.com/office/drawing/2014/main" id="{0762EE14-7526-FA40-A94F-22364B2AE35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46902" y="6366"/>
            <a:ext cx="300192" cy="279086"/>
          </a:xfrm>
          <a:prstGeom prst="rect">
            <a:avLst/>
          </a:prstGeom>
          <a:noFill/>
        </p:spPr>
      </p:pic>
      <p:graphicFrame>
        <p:nvGraphicFramePr>
          <p:cNvPr id="14" name="Table 13">
            <a:extLst>
              <a:ext uri="{FF2B5EF4-FFF2-40B4-BE49-F238E27FC236}">
                <a16:creationId xmlns:a16="http://schemas.microsoft.com/office/drawing/2014/main" id="{3E7385D7-1107-4B4A-8289-F40B959E3E3E}"/>
              </a:ext>
            </a:extLst>
          </p:cNvPr>
          <p:cNvGraphicFramePr>
            <a:graphicFrameLocks noGrp="1"/>
          </p:cNvGraphicFramePr>
          <p:nvPr>
            <p:extLst>
              <p:ext uri="{D42A27DB-BD31-4B8C-83A1-F6EECF244321}">
                <p14:modId xmlns:p14="http://schemas.microsoft.com/office/powerpoint/2010/main" val="4283339570"/>
              </p:ext>
            </p:extLst>
          </p:nvPr>
        </p:nvGraphicFramePr>
        <p:xfrm>
          <a:off x="3313163" y="4969082"/>
          <a:ext cx="3086371" cy="1601371"/>
        </p:xfrm>
        <a:graphic>
          <a:graphicData uri="http://schemas.openxmlformats.org/drawingml/2006/table">
            <a:tbl>
              <a:tblPr firstRow="1" bandRow="1">
                <a:tableStyleId>{21E4AEA4-8DFA-4A89-87EB-49C32662AFE0}</a:tableStyleId>
              </a:tblPr>
              <a:tblGrid>
                <a:gridCol w="3086371">
                  <a:extLst>
                    <a:ext uri="{9D8B030D-6E8A-4147-A177-3AD203B41FA5}">
                      <a16:colId xmlns:a16="http://schemas.microsoft.com/office/drawing/2014/main" val="20000"/>
                    </a:ext>
                  </a:extLst>
                </a:gridCol>
              </a:tblGrid>
              <a:tr h="265584">
                <a:tc>
                  <a:txBody>
                    <a:bodyPr/>
                    <a:lstStyle/>
                    <a:p>
                      <a:pPr algn="ctr"/>
                      <a:r>
                        <a:rPr lang="en-GB" altLang="en-GB" sz="1100" u="sng" dirty="0">
                          <a:latin typeface="Comic Sans MS" panose="030F0902030302020204" pitchFamily="66" charset="0"/>
                        </a:rPr>
                        <a:t>What should I already know?</a:t>
                      </a:r>
                    </a:p>
                  </a:txBody>
                  <a:tcPr marL="74295" marR="74295" marT="37148" marB="37148"/>
                </a:tc>
                <a:extLst>
                  <a:ext uri="{0D108BD9-81ED-4DB2-BD59-A6C34878D82A}">
                    <a16:rowId xmlns:a16="http://schemas.microsoft.com/office/drawing/2014/main" val="10000"/>
                  </a:ext>
                </a:extLst>
              </a:tr>
              <a:tr h="13357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omic Sans MS" panose="030F0902030302020204" pitchFamily="66" charset="0"/>
                          <a:ea typeface="+mn-ea"/>
                          <a:cs typeface="+mn-cs"/>
                        </a:rPr>
                        <a:t>Identify, name, draw and label the basic parts of the human body and say which part of the body is associated with each sense.</a:t>
                      </a:r>
                    </a:p>
                    <a:p>
                      <a:endParaRPr lang="en-GB" altLang="en-GB" sz="1100" b="1" dirty="0">
                        <a:latin typeface="Comic Sans MS" panose="030F09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A08A80CA-87D7-40E3-AD9D-6BB655CBD30A}"/>
              </a:ext>
            </a:extLst>
          </p:cNvPr>
          <p:cNvGraphicFramePr>
            <a:graphicFrameLocks noGrp="1"/>
          </p:cNvGraphicFramePr>
          <p:nvPr>
            <p:extLst>
              <p:ext uri="{D42A27DB-BD31-4B8C-83A1-F6EECF244321}">
                <p14:modId xmlns:p14="http://schemas.microsoft.com/office/powerpoint/2010/main" val="2860969621"/>
              </p:ext>
            </p:extLst>
          </p:nvPr>
        </p:nvGraphicFramePr>
        <p:xfrm>
          <a:off x="6420710" y="4199971"/>
          <a:ext cx="3438587" cy="257176"/>
        </p:xfrm>
        <a:graphic>
          <a:graphicData uri="http://schemas.openxmlformats.org/drawingml/2006/table">
            <a:tbl>
              <a:tblPr firstRow="1" bandRow="1">
                <a:tableStyleId>{00A15C55-8517-42AA-B614-E9B94910E393}</a:tableStyleId>
              </a:tblPr>
              <a:tblGrid>
                <a:gridCol w="3438587">
                  <a:extLst>
                    <a:ext uri="{9D8B030D-6E8A-4147-A177-3AD203B41FA5}">
                      <a16:colId xmlns:a16="http://schemas.microsoft.com/office/drawing/2014/main" val="3034729171"/>
                    </a:ext>
                  </a:extLst>
                </a:gridCol>
              </a:tblGrid>
              <a:tr h="136545">
                <a:tc>
                  <a:txBody>
                    <a:bodyPr/>
                    <a:lstStyle/>
                    <a:p>
                      <a:pPr algn="ctr"/>
                      <a:r>
                        <a:rPr lang="en-US" sz="1200" u="sng" dirty="0">
                          <a:latin typeface="Comic Sans MS" panose="030F0702030302020204" pitchFamily="66" charset="0"/>
                        </a:rPr>
                        <a:t>Scientist </a:t>
                      </a:r>
                    </a:p>
                  </a:txBody>
                  <a:tcPr marL="74295" marR="74295" marT="37148" marB="37148"/>
                </a:tc>
                <a:extLst>
                  <a:ext uri="{0D108BD9-81ED-4DB2-BD59-A6C34878D82A}">
                    <a16:rowId xmlns:a16="http://schemas.microsoft.com/office/drawing/2014/main" val="2106910169"/>
                  </a:ext>
                </a:extLst>
              </a:tr>
            </a:tbl>
          </a:graphicData>
        </a:graphic>
      </p:graphicFrame>
      <p:grpSp>
        <p:nvGrpSpPr>
          <p:cNvPr id="16" name="Group 15">
            <a:extLst>
              <a:ext uri="{FF2B5EF4-FFF2-40B4-BE49-F238E27FC236}">
                <a16:creationId xmlns:a16="http://schemas.microsoft.com/office/drawing/2014/main" id="{06E68A28-5564-9640-AB01-B451B997B093}"/>
              </a:ext>
            </a:extLst>
          </p:cNvPr>
          <p:cNvGrpSpPr/>
          <p:nvPr/>
        </p:nvGrpSpPr>
        <p:grpSpPr>
          <a:xfrm>
            <a:off x="6464997" y="2853429"/>
            <a:ext cx="3422966" cy="1261367"/>
            <a:chOff x="902525" y="428753"/>
            <a:chExt cx="8480136" cy="2632017"/>
          </a:xfrm>
        </p:grpSpPr>
        <p:pic>
          <p:nvPicPr>
            <p:cNvPr id="17" name="Picture 16">
              <a:extLst>
                <a:ext uri="{FF2B5EF4-FFF2-40B4-BE49-F238E27FC236}">
                  <a16:creationId xmlns:a16="http://schemas.microsoft.com/office/drawing/2014/main" id="{F694B759-9BE7-574C-866D-AB8EC444872D}"/>
                </a:ext>
              </a:extLst>
            </p:cNvPr>
            <p:cNvPicPr>
              <a:picLocks noChangeAspect="1"/>
            </p:cNvPicPr>
            <p:nvPr/>
          </p:nvPicPr>
          <p:blipFill>
            <a:blip r:embed="rId5"/>
            <a:stretch>
              <a:fillRect/>
            </a:stretch>
          </p:blipFill>
          <p:spPr>
            <a:xfrm>
              <a:off x="902525" y="728188"/>
              <a:ext cx="8480136" cy="2332582"/>
            </a:xfrm>
            <a:prstGeom prst="rect">
              <a:avLst/>
            </a:prstGeom>
          </p:spPr>
        </p:pic>
        <p:sp>
          <p:nvSpPr>
            <p:cNvPr id="18" name="Rounded Rectangle 17">
              <a:extLst>
                <a:ext uri="{FF2B5EF4-FFF2-40B4-BE49-F238E27FC236}">
                  <a16:creationId xmlns:a16="http://schemas.microsoft.com/office/drawing/2014/main" id="{2C47D759-283C-A34B-AB18-DFE2AE4F2929}"/>
                </a:ext>
              </a:extLst>
            </p:cNvPr>
            <p:cNvSpPr/>
            <p:nvPr/>
          </p:nvSpPr>
          <p:spPr>
            <a:xfrm>
              <a:off x="1354365" y="428753"/>
              <a:ext cx="7576458" cy="446377"/>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7" name="Table 26">
            <a:extLst>
              <a:ext uri="{FF2B5EF4-FFF2-40B4-BE49-F238E27FC236}">
                <a16:creationId xmlns:a16="http://schemas.microsoft.com/office/drawing/2014/main" id="{919AEA39-B7F4-F44B-9B63-B5CAB0C49C94}"/>
              </a:ext>
            </a:extLst>
          </p:cNvPr>
          <p:cNvGraphicFramePr>
            <a:graphicFrameLocks noGrp="1"/>
          </p:cNvGraphicFramePr>
          <p:nvPr>
            <p:extLst>
              <p:ext uri="{D42A27DB-BD31-4B8C-83A1-F6EECF244321}">
                <p14:modId xmlns:p14="http://schemas.microsoft.com/office/powerpoint/2010/main" val="3120929576"/>
              </p:ext>
            </p:extLst>
          </p:nvPr>
        </p:nvGraphicFramePr>
        <p:xfrm>
          <a:off x="6464997" y="712860"/>
          <a:ext cx="3308775" cy="257176"/>
        </p:xfrm>
        <a:graphic>
          <a:graphicData uri="http://schemas.openxmlformats.org/drawingml/2006/table">
            <a:tbl>
              <a:tblPr firstRow="1" bandRow="1">
                <a:tableStyleId>{F5AB1C69-6EDB-4FF4-983F-18BD219EF322}</a:tableStyleId>
              </a:tblPr>
              <a:tblGrid>
                <a:gridCol w="3308775">
                  <a:extLst>
                    <a:ext uri="{9D8B030D-6E8A-4147-A177-3AD203B41FA5}">
                      <a16:colId xmlns:a16="http://schemas.microsoft.com/office/drawing/2014/main" val="3034729171"/>
                    </a:ext>
                  </a:extLst>
                </a:gridCol>
              </a:tblGrid>
              <a:tr h="136545">
                <a:tc>
                  <a:txBody>
                    <a:bodyPr/>
                    <a:lstStyle/>
                    <a:p>
                      <a:pPr algn="ctr"/>
                      <a:r>
                        <a:rPr lang="en-US" sz="1200" u="sng" dirty="0">
                          <a:solidFill>
                            <a:schemeClr val="tx1"/>
                          </a:solidFill>
                          <a:latin typeface="Comic Sans MS" panose="030F0902030302020204" pitchFamily="66" charset="0"/>
                        </a:rPr>
                        <a:t>Sound waves</a:t>
                      </a:r>
                    </a:p>
                  </a:txBody>
                  <a:tcPr marL="74295" marR="74295" marT="37148" marB="37148">
                    <a:solidFill>
                      <a:schemeClr val="bg1">
                        <a:lumMod val="85000"/>
                      </a:schemeClr>
                    </a:solidFill>
                  </a:tcPr>
                </a:tc>
                <a:extLst>
                  <a:ext uri="{0D108BD9-81ED-4DB2-BD59-A6C34878D82A}">
                    <a16:rowId xmlns:a16="http://schemas.microsoft.com/office/drawing/2014/main" val="2106910169"/>
                  </a:ext>
                </a:extLst>
              </a:tr>
            </a:tbl>
          </a:graphicData>
        </a:graphic>
      </p:graphicFrame>
      <p:graphicFrame>
        <p:nvGraphicFramePr>
          <p:cNvPr id="28" name="Table 27">
            <a:extLst>
              <a:ext uri="{FF2B5EF4-FFF2-40B4-BE49-F238E27FC236}">
                <a16:creationId xmlns:a16="http://schemas.microsoft.com/office/drawing/2014/main" id="{0288B403-10ED-8A46-8B0D-2A613AF0EC46}"/>
              </a:ext>
            </a:extLst>
          </p:cNvPr>
          <p:cNvGraphicFramePr>
            <a:graphicFrameLocks noGrp="1"/>
          </p:cNvGraphicFramePr>
          <p:nvPr>
            <p:extLst>
              <p:ext uri="{D42A27DB-BD31-4B8C-83A1-F6EECF244321}">
                <p14:modId xmlns:p14="http://schemas.microsoft.com/office/powerpoint/2010/main" val="361230027"/>
              </p:ext>
            </p:extLst>
          </p:nvPr>
        </p:nvGraphicFramePr>
        <p:xfrm>
          <a:off x="6464997" y="4536919"/>
          <a:ext cx="2028009" cy="2090124"/>
        </p:xfrm>
        <a:graphic>
          <a:graphicData uri="http://schemas.openxmlformats.org/drawingml/2006/table">
            <a:tbl>
              <a:tblPr firstRow="1" bandRow="1">
                <a:tableStyleId>{F5AB1C69-6EDB-4FF4-983F-18BD219EF322}</a:tableStyleId>
              </a:tblPr>
              <a:tblGrid>
                <a:gridCol w="2028009">
                  <a:extLst>
                    <a:ext uri="{9D8B030D-6E8A-4147-A177-3AD203B41FA5}">
                      <a16:colId xmlns:a16="http://schemas.microsoft.com/office/drawing/2014/main" val="3034729171"/>
                    </a:ext>
                  </a:extLst>
                </a:gridCol>
              </a:tblGrid>
              <a:tr h="20901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u="sng" dirty="0">
                          <a:solidFill>
                            <a:schemeClr val="tx1"/>
                          </a:solidFill>
                          <a:latin typeface="Comic Sans MS" panose="030F0902030302020204" pitchFamily="66" charset="0"/>
                        </a:rPr>
                        <a:t>Chester Greenwood: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b="0" u="none" dirty="0">
                        <a:solidFill>
                          <a:schemeClr val="tx1"/>
                        </a:solidFill>
                        <a:latin typeface="Comic Sans MS" panose="030F09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b="0" u="none" dirty="0">
                          <a:solidFill>
                            <a:schemeClr val="tx1"/>
                          </a:solidFill>
                          <a:latin typeface="Comic Sans MS" panose="030F0902030302020204" pitchFamily="66" charset="0"/>
                        </a:rPr>
                        <a:t>(4 December 1858 – 5 July 1937). He was an American engineer, scientist and inventor, known for inventing the earmuffs in 1873. He reportedly came up with the idea while ice skating and he asked his grandmother to sew tufts of fur between loops of wire. His patent was for improved ear protectors. </a:t>
                      </a:r>
                    </a:p>
                  </a:txBody>
                  <a:tcPr marL="74295" marR="74295" marT="37148" marB="37148">
                    <a:solidFill>
                      <a:schemeClr val="accent4">
                        <a:lumMod val="20000"/>
                        <a:lumOff val="80000"/>
                      </a:schemeClr>
                    </a:solidFill>
                  </a:tcPr>
                </a:tc>
                <a:extLst>
                  <a:ext uri="{0D108BD9-81ED-4DB2-BD59-A6C34878D82A}">
                    <a16:rowId xmlns:a16="http://schemas.microsoft.com/office/drawing/2014/main" val="2106910169"/>
                  </a:ext>
                </a:extLst>
              </a:tr>
            </a:tbl>
          </a:graphicData>
        </a:graphic>
      </p:graphicFrame>
      <p:pic>
        <p:nvPicPr>
          <p:cNvPr id="10" name="Picture 9" descr="A picture containing text, person, suit&#10;&#10;Description automatically generated">
            <a:extLst>
              <a:ext uri="{FF2B5EF4-FFF2-40B4-BE49-F238E27FC236}">
                <a16:creationId xmlns:a16="http://schemas.microsoft.com/office/drawing/2014/main" id="{21951424-A416-E64E-81C3-E720CF832A57}"/>
              </a:ext>
            </a:extLst>
          </p:cNvPr>
          <p:cNvPicPr>
            <a:picLocks noChangeAspect="1"/>
          </p:cNvPicPr>
          <p:nvPr/>
        </p:nvPicPr>
        <p:blipFill>
          <a:blip r:embed="rId6"/>
          <a:stretch>
            <a:fillRect/>
          </a:stretch>
        </p:blipFill>
        <p:spPr>
          <a:xfrm>
            <a:off x="8493006" y="4536918"/>
            <a:ext cx="1381292" cy="1711481"/>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6026</TotalTime>
  <Words>479</Words>
  <Application>Microsoft Macintosh PowerPoint</Application>
  <PresentationFormat>A4 Paper (210x297 mm)</PresentationFormat>
  <Paragraphs>61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Science – Sound - Year 4 - Spring 1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219</cp:revision>
  <cp:lastPrinted>2021-09-06T12:20:28Z</cp:lastPrinted>
  <dcterms:created xsi:type="dcterms:W3CDTF">2017-10-15T20:56:30Z</dcterms:created>
  <dcterms:modified xsi:type="dcterms:W3CDTF">2022-01-13T00:37:09Z</dcterms:modified>
</cp:coreProperties>
</file>