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1"/>
  </p:notesMasterIdLst>
  <p:sldIdLst>
    <p:sldId id="256" r:id="rId2"/>
    <p:sldId id="257" r:id="rId3"/>
    <p:sldId id="275" r:id="rId4"/>
    <p:sldId id="277" r:id="rId5"/>
    <p:sldId id="258" r:id="rId6"/>
    <p:sldId id="270" r:id="rId7"/>
    <p:sldId id="278" r:id="rId8"/>
    <p:sldId id="260" r:id="rId9"/>
    <p:sldId id="281" r:id="rId10"/>
    <p:sldId id="261" r:id="rId11"/>
    <p:sldId id="279" r:id="rId12"/>
    <p:sldId id="271" r:id="rId13"/>
    <p:sldId id="264" r:id="rId14"/>
    <p:sldId id="272" r:id="rId15"/>
    <p:sldId id="267" r:id="rId16"/>
    <p:sldId id="280" r:id="rId17"/>
    <p:sldId id="268" r:id="rId18"/>
    <p:sldId id="273" r:id="rId19"/>
    <p:sldId id="269" r:id="rId20"/>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2" roundtripDataSignature="AMtx7mi9U88m3GHB4IdYnoMIMey1pK852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7D879D4-23AC-45E8-821E-34FB4E00F4F3}">
  <a:tblStyle styleId="{A7D879D4-23AC-45E8-821E-34FB4E00F4F3}"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EF0EF"/>
          </a:solidFill>
        </a:fill>
      </a:tcStyle>
    </a:wholeTbl>
    <a:band1H>
      <a:tcTxStyle/>
      <a:tcStyle>
        <a:tcBdr/>
        <a:fill>
          <a:solidFill>
            <a:srgbClr val="DBDFDD"/>
          </a:solidFill>
        </a:fill>
      </a:tcStyle>
    </a:band1H>
    <a:band2H>
      <a:tcTxStyle/>
      <a:tcStyle>
        <a:tcBdr/>
      </a:tcStyle>
    </a:band2H>
    <a:band1V>
      <a:tcTxStyle/>
      <a:tcStyle>
        <a:tcBdr/>
        <a:fill>
          <a:solidFill>
            <a:srgbClr val="DBDFDD"/>
          </a:solidFill>
        </a:fill>
      </a:tcStyle>
    </a:band1V>
    <a:band2V>
      <a:tcTxStyle/>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1086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https://www.dbd.group/blog/community-is-a-verb </a:t>
            </a:r>
          </a:p>
        </p:txBody>
      </p:sp>
      <p:sp>
        <p:nvSpPr>
          <p:cNvPr id="4" name="Slide Number Placeholder 3"/>
          <p:cNvSpPr>
            <a:spLocks noGrp="1"/>
          </p:cNvSpPr>
          <p:nvPr>
            <p:ph type="sldNum" sz="quarter" idx="5"/>
          </p:nvPr>
        </p:nvSpPr>
        <p:spPr/>
        <p:txBody>
          <a:bodyPr/>
          <a:lstStyle/>
          <a:p>
            <a:fld id="{424C3920-72A4-4F20-BEDF-ED02EC9E666F}" type="slidenum">
              <a:rPr lang="en-GB" smtClean="0"/>
              <a:t>4</a:t>
            </a:fld>
            <a:endParaRPr lang="en-GB"/>
          </a:p>
        </p:txBody>
      </p:sp>
    </p:spTree>
    <p:extLst>
      <p:ext uri="{BB962C8B-B14F-4D97-AF65-F5344CB8AC3E}">
        <p14:creationId xmlns:p14="http://schemas.microsoft.com/office/powerpoint/2010/main" val="39575865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2609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1" name="Google Shape;111;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 name="Google Shape;141;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27cbbb2622b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27cbbb2622b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g27cbbb2622b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18</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8" name="Google Shape;188;p1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16"/>
          <p:cNvSpPr txBox="1">
            <a:spLocks noGrp="1"/>
          </p:cNvSpPr>
          <p:nvPr>
            <p:ph type="ctrTitle"/>
          </p:nvPr>
        </p:nvSpPr>
        <p:spPr>
          <a:xfrm>
            <a:off x="685800" y="1371600"/>
            <a:ext cx="7848600" cy="19272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5400"/>
              <a:buFont typeface="Arial"/>
              <a:buNone/>
              <a:defRPr sz="5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6"/>
          <p:cNvSpPr txBox="1">
            <a:spLocks noGrp="1"/>
          </p:cNvSpPr>
          <p:nvPr>
            <p:ph type="subTitle" idx="1"/>
          </p:nvPr>
        </p:nvSpPr>
        <p:spPr>
          <a:xfrm>
            <a:off x="685800" y="3505200"/>
            <a:ext cx="6400800" cy="1752600"/>
          </a:xfrm>
          <a:prstGeom prst="rect">
            <a:avLst/>
          </a:prstGeom>
          <a:noFill/>
          <a:ln>
            <a:noFill/>
          </a:ln>
        </p:spPr>
        <p:txBody>
          <a:bodyPr spcFirstLastPara="1" wrap="square" lIns="91425" tIns="45700" rIns="91425" bIns="45700" anchor="t" anchorCtr="0">
            <a:normAutofit/>
          </a:bodyPr>
          <a:lstStyle>
            <a:lvl1pPr lvl="0" algn="l">
              <a:spcBef>
                <a:spcPts val="480"/>
              </a:spcBef>
              <a:spcAft>
                <a:spcPts val="0"/>
              </a:spcAft>
              <a:buSzPts val="2040"/>
              <a:buNone/>
              <a:defRPr>
                <a:solidFill>
                  <a:srgbClr val="55556F"/>
                </a:solidFill>
              </a:defRPr>
            </a:lvl1pPr>
            <a:lvl2pPr lvl="1" algn="ctr">
              <a:spcBef>
                <a:spcPts val="400"/>
              </a:spcBef>
              <a:spcAft>
                <a:spcPts val="0"/>
              </a:spcAft>
              <a:buSzPts val="1700"/>
              <a:buNone/>
              <a:defRPr>
                <a:solidFill>
                  <a:srgbClr val="8B8B8D"/>
                </a:solidFill>
              </a:defRPr>
            </a:lvl2pPr>
            <a:lvl3pPr lvl="2" algn="ctr">
              <a:spcBef>
                <a:spcPts val="360"/>
              </a:spcBef>
              <a:spcAft>
                <a:spcPts val="0"/>
              </a:spcAft>
              <a:buSzPts val="1620"/>
              <a:buNone/>
              <a:defRPr>
                <a:solidFill>
                  <a:srgbClr val="8B8B8D"/>
                </a:solidFill>
              </a:defRPr>
            </a:lvl3pPr>
            <a:lvl4pPr lvl="3" algn="ctr">
              <a:spcBef>
                <a:spcPts val="320"/>
              </a:spcBef>
              <a:spcAft>
                <a:spcPts val="0"/>
              </a:spcAft>
              <a:buSzPts val="1600"/>
              <a:buNone/>
              <a:defRPr>
                <a:solidFill>
                  <a:srgbClr val="8B8B8D"/>
                </a:solidFill>
              </a:defRPr>
            </a:lvl4pPr>
            <a:lvl5pPr lvl="4" algn="ctr">
              <a:spcBef>
                <a:spcPts val="280"/>
              </a:spcBef>
              <a:spcAft>
                <a:spcPts val="0"/>
              </a:spcAft>
              <a:buSzPts val="1400"/>
              <a:buNone/>
              <a:defRPr>
                <a:solidFill>
                  <a:srgbClr val="8B8B8D"/>
                </a:solidFill>
              </a:defRPr>
            </a:lvl5pPr>
            <a:lvl6pPr lvl="5" algn="ctr">
              <a:spcBef>
                <a:spcPts val="260"/>
              </a:spcBef>
              <a:spcAft>
                <a:spcPts val="0"/>
              </a:spcAft>
              <a:buSzPts val="1300"/>
              <a:buNone/>
              <a:defRPr>
                <a:solidFill>
                  <a:srgbClr val="8B8B8D"/>
                </a:solidFill>
              </a:defRPr>
            </a:lvl6pPr>
            <a:lvl7pPr lvl="6" algn="ctr">
              <a:spcBef>
                <a:spcPts val="260"/>
              </a:spcBef>
              <a:spcAft>
                <a:spcPts val="0"/>
              </a:spcAft>
              <a:buSzPts val="1300"/>
              <a:buNone/>
              <a:defRPr>
                <a:solidFill>
                  <a:srgbClr val="8B8B8D"/>
                </a:solidFill>
              </a:defRPr>
            </a:lvl7pPr>
            <a:lvl8pPr lvl="7" algn="ctr">
              <a:spcBef>
                <a:spcPts val="260"/>
              </a:spcBef>
              <a:spcAft>
                <a:spcPts val="0"/>
              </a:spcAft>
              <a:buSzPts val="1300"/>
              <a:buNone/>
              <a:defRPr>
                <a:solidFill>
                  <a:srgbClr val="8B8B8D"/>
                </a:solidFill>
              </a:defRPr>
            </a:lvl8pPr>
            <a:lvl9pPr lvl="8" algn="ctr">
              <a:spcBef>
                <a:spcPts val="260"/>
              </a:spcBef>
              <a:spcAft>
                <a:spcPts val="0"/>
              </a:spcAft>
              <a:buSzPts val="1300"/>
              <a:buNone/>
              <a:defRPr>
                <a:solidFill>
                  <a:srgbClr val="8B8B8D"/>
                </a:solidFill>
              </a:defRPr>
            </a:lvl9pPr>
          </a:lstStyle>
          <a:p>
            <a:endParaRPr/>
          </a:p>
        </p:txBody>
      </p:sp>
      <p:sp>
        <p:nvSpPr>
          <p:cNvPr id="20" name="Google Shape;20;p16"/>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23" name="Google Shape;23;p16"/>
          <p:cNvCxnSpPr/>
          <p:nvPr/>
        </p:nvCxnSpPr>
        <p:spPr>
          <a:xfrm>
            <a:off x="685800" y="3398520"/>
            <a:ext cx="7848600" cy="1588"/>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
        <p:cNvGrpSpPr/>
        <p:nvPr/>
      </p:nvGrpSpPr>
      <p:grpSpPr>
        <a:xfrm>
          <a:off x="0" y="0"/>
          <a:ext cx="0" cy="0"/>
          <a:chOff x="0" y="0"/>
          <a:chExt cx="0" cy="0"/>
        </a:xfrm>
      </p:grpSpPr>
      <p:sp>
        <p:nvSpPr>
          <p:cNvPr id="25" name="Google Shape;25;p17"/>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17"/>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27" name="Google Shape;27;p17"/>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7"/>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7"/>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4"/>
        <p:cNvGrpSpPr/>
        <p:nvPr/>
      </p:nvGrpSpPr>
      <p:grpSpPr>
        <a:xfrm>
          <a:off x="0" y="0"/>
          <a:ext cx="0" cy="0"/>
          <a:chOff x="0" y="0"/>
          <a:chExt cx="0" cy="0"/>
        </a:xfrm>
      </p:grpSpPr>
      <p:sp>
        <p:nvSpPr>
          <p:cNvPr id="35" name="Google Shape;35;p19"/>
          <p:cNvSpPr txBox="1">
            <a:spLocks noGrp="1"/>
          </p:cNvSpPr>
          <p:nvPr>
            <p:ph type="title"/>
          </p:nvPr>
        </p:nvSpPr>
        <p:spPr>
          <a:xfrm>
            <a:off x="722313" y="2362200"/>
            <a:ext cx="7772400" cy="2200275"/>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800"/>
              <a:buFont typeface="Arial"/>
              <a:buNone/>
              <a:defRPr sz="4800" b="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9"/>
          <p:cNvSpPr txBox="1">
            <a:spLocks noGrp="1"/>
          </p:cNvSpPr>
          <p:nvPr>
            <p:ph type="body" idx="1"/>
          </p:nvPr>
        </p:nvSpPr>
        <p:spPr>
          <a:xfrm>
            <a:off x="722313" y="4626864"/>
            <a:ext cx="7772400" cy="1500187"/>
          </a:xfrm>
          <a:prstGeom prst="rect">
            <a:avLst/>
          </a:prstGeom>
          <a:noFill/>
          <a:ln>
            <a:noFill/>
          </a:ln>
        </p:spPr>
        <p:txBody>
          <a:bodyPr spcFirstLastPara="1" wrap="square" lIns="91425" tIns="45700" rIns="91425" bIns="45700" anchor="t" anchorCtr="0">
            <a:normAutofit/>
          </a:bodyPr>
          <a:lstStyle>
            <a:lvl1pPr marL="457200" lvl="0" indent="-228600" algn="l">
              <a:spcBef>
                <a:spcPts val="480"/>
              </a:spcBef>
              <a:spcAft>
                <a:spcPts val="0"/>
              </a:spcAft>
              <a:buSzPts val="2040"/>
              <a:buNone/>
              <a:defRPr sz="2400">
                <a:solidFill>
                  <a:schemeClr val="lt2"/>
                </a:solidFill>
              </a:defRPr>
            </a:lvl1pPr>
            <a:lvl2pPr marL="914400" lvl="1" indent="-228600" algn="l">
              <a:spcBef>
                <a:spcPts val="360"/>
              </a:spcBef>
              <a:spcAft>
                <a:spcPts val="0"/>
              </a:spcAft>
              <a:buSzPts val="1530"/>
              <a:buNone/>
              <a:defRPr sz="1800">
                <a:solidFill>
                  <a:schemeClr val="lt1"/>
                </a:solidFill>
              </a:defRPr>
            </a:lvl2pPr>
            <a:lvl3pPr marL="1371600" lvl="2" indent="-228600" algn="l">
              <a:spcBef>
                <a:spcPts val="320"/>
              </a:spcBef>
              <a:spcAft>
                <a:spcPts val="0"/>
              </a:spcAft>
              <a:buSzPts val="1440"/>
              <a:buNone/>
              <a:defRPr sz="1600">
                <a:solidFill>
                  <a:schemeClr val="lt1"/>
                </a:solidFill>
              </a:defRPr>
            </a:lvl3pPr>
            <a:lvl4pPr marL="1828800" lvl="3" indent="-228600" algn="l">
              <a:spcBef>
                <a:spcPts val="280"/>
              </a:spcBef>
              <a:spcAft>
                <a:spcPts val="0"/>
              </a:spcAft>
              <a:buSzPts val="1400"/>
              <a:buNone/>
              <a:defRPr sz="1400">
                <a:solidFill>
                  <a:schemeClr val="lt1"/>
                </a:solidFill>
              </a:defRPr>
            </a:lvl4pPr>
            <a:lvl5pPr marL="2286000" lvl="4" indent="-228600" algn="l">
              <a:spcBef>
                <a:spcPts val="280"/>
              </a:spcBef>
              <a:spcAft>
                <a:spcPts val="0"/>
              </a:spcAft>
              <a:buSzPts val="1400"/>
              <a:buNone/>
              <a:defRPr sz="1400">
                <a:solidFill>
                  <a:schemeClr val="lt1"/>
                </a:solidFill>
              </a:defRPr>
            </a:lvl5pPr>
            <a:lvl6pPr marL="2743200" lvl="5" indent="-228600" algn="l">
              <a:spcBef>
                <a:spcPts val="280"/>
              </a:spcBef>
              <a:spcAft>
                <a:spcPts val="0"/>
              </a:spcAft>
              <a:buSzPts val="1400"/>
              <a:buNone/>
              <a:defRPr sz="1400">
                <a:solidFill>
                  <a:schemeClr val="lt1"/>
                </a:solidFill>
              </a:defRPr>
            </a:lvl6pPr>
            <a:lvl7pPr marL="3200400" lvl="6" indent="-228600" algn="l">
              <a:spcBef>
                <a:spcPts val="280"/>
              </a:spcBef>
              <a:spcAft>
                <a:spcPts val="0"/>
              </a:spcAft>
              <a:buSzPts val="1400"/>
              <a:buNone/>
              <a:defRPr sz="1400">
                <a:solidFill>
                  <a:schemeClr val="lt1"/>
                </a:solidFill>
              </a:defRPr>
            </a:lvl7pPr>
            <a:lvl8pPr marL="3657600" lvl="7" indent="-228600" algn="l">
              <a:spcBef>
                <a:spcPts val="280"/>
              </a:spcBef>
              <a:spcAft>
                <a:spcPts val="0"/>
              </a:spcAft>
              <a:buSzPts val="1400"/>
              <a:buNone/>
              <a:defRPr sz="1400">
                <a:solidFill>
                  <a:schemeClr val="lt1"/>
                </a:solidFill>
              </a:defRPr>
            </a:lvl8pPr>
            <a:lvl9pPr marL="4114800" lvl="8" indent="-228600" algn="l">
              <a:spcBef>
                <a:spcPts val="280"/>
              </a:spcBef>
              <a:spcAft>
                <a:spcPts val="0"/>
              </a:spcAft>
              <a:buSzPts val="1400"/>
              <a:buNone/>
              <a:defRPr sz="1400">
                <a:solidFill>
                  <a:schemeClr val="lt1"/>
                </a:solidFill>
              </a:defRPr>
            </a:lvl9pPr>
          </a:lstStyle>
          <a:p>
            <a:endParaRPr/>
          </a:p>
        </p:txBody>
      </p:sp>
      <p:sp>
        <p:nvSpPr>
          <p:cNvPr id="37" name="Google Shape;37;p19"/>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9"/>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9"/>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40" name="Google Shape;40;p19"/>
          <p:cNvCxnSpPr/>
          <p:nvPr/>
        </p:nvCxnSpPr>
        <p:spPr>
          <a:xfrm>
            <a:off x="731520" y="4599432"/>
            <a:ext cx="7848600" cy="1588"/>
          </a:xfrm>
          <a:prstGeom prst="straightConnector1">
            <a:avLst/>
          </a:prstGeom>
          <a:noFill/>
          <a:ln w="19050" cap="flat" cmpd="sng">
            <a:solidFill>
              <a:schemeClr val="lt2"/>
            </a:solidFill>
            <a:prstDash val="solid"/>
            <a:round/>
            <a:headEnd type="none" w="sm" len="sm"/>
            <a:tailEnd type="none" w="sm" len="sm"/>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0"/>
          <p:cNvSpPr txBox="1">
            <a:spLocks noGrp="1"/>
          </p:cNvSpPr>
          <p:nvPr>
            <p:ph type="body" idx="1"/>
          </p:nvPr>
        </p:nvSpPr>
        <p:spPr>
          <a:xfrm>
            <a:off x="457200" y="1673352"/>
            <a:ext cx="4038600" cy="4718304"/>
          </a:xfrm>
          <a:prstGeom prst="rect">
            <a:avLst/>
          </a:prstGeom>
          <a:noFill/>
          <a:ln>
            <a:noFill/>
          </a:ln>
        </p:spPr>
        <p:txBody>
          <a:bodyPr spcFirstLastPara="1" wrap="square" lIns="91425" tIns="45700" rIns="91425" bIns="45700" anchor="t" anchorCtr="0">
            <a:normAutofit/>
          </a:bodyPr>
          <a:lstStyle>
            <a:lvl1pPr marL="457200" lvl="0" indent="-379730" algn="l">
              <a:spcBef>
                <a:spcPts val="560"/>
              </a:spcBef>
              <a:spcAft>
                <a:spcPts val="0"/>
              </a:spcAft>
              <a:buSzPts val="2380"/>
              <a:buChar char="•"/>
              <a:defRPr sz="2800"/>
            </a:lvl1pPr>
            <a:lvl2pPr marL="914400" lvl="1" indent="-358140" algn="l">
              <a:spcBef>
                <a:spcPts val="480"/>
              </a:spcBef>
              <a:spcAft>
                <a:spcPts val="0"/>
              </a:spcAft>
              <a:buSzPts val="2040"/>
              <a:buChar char="•"/>
              <a:defRPr sz="2400"/>
            </a:lvl2pPr>
            <a:lvl3pPr marL="1371600" lvl="2" indent="-342900" algn="l">
              <a:spcBef>
                <a:spcPts val="400"/>
              </a:spcBef>
              <a:spcAft>
                <a:spcPts val="0"/>
              </a:spcAft>
              <a:buSzPts val="18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44" name="Google Shape;44;p20"/>
          <p:cNvSpPr txBox="1">
            <a:spLocks noGrp="1"/>
          </p:cNvSpPr>
          <p:nvPr>
            <p:ph type="body" idx="2"/>
          </p:nvPr>
        </p:nvSpPr>
        <p:spPr>
          <a:xfrm>
            <a:off x="4648200" y="1673352"/>
            <a:ext cx="4038600" cy="4718304"/>
          </a:xfrm>
          <a:prstGeom prst="rect">
            <a:avLst/>
          </a:prstGeom>
          <a:noFill/>
          <a:ln>
            <a:noFill/>
          </a:ln>
        </p:spPr>
        <p:txBody>
          <a:bodyPr spcFirstLastPara="1" wrap="square" lIns="91425" tIns="45700" rIns="91425" bIns="45700" anchor="t" anchorCtr="0">
            <a:normAutofit/>
          </a:bodyPr>
          <a:lstStyle>
            <a:lvl1pPr marL="457200" lvl="0" indent="-379730" algn="l">
              <a:spcBef>
                <a:spcPts val="560"/>
              </a:spcBef>
              <a:spcAft>
                <a:spcPts val="0"/>
              </a:spcAft>
              <a:buSzPts val="2380"/>
              <a:buChar char="•"/>
              <a:defRPr sz="2800"/>
            </a:lvl1pPr>
            <a:lvl2pPr marL="914400" lvl="1" indent="-358140" algn="l">
              <a:spcBef>
                <a:spcPts val="480"/>
              </a:spcBef>
              <a:spcAft>
                <a:spcPts val="0"/>
              </a:spcAft>
              <a:buSzPts val="2040"/>
              <a:buChar char="•"/>
              <a:defRPr sz="2400"/>
            </a:lvl2pPr>
            <a:lvl3pPr marL="1371600" lvl="2" indent="-342900" algn="l">
              <a:spcBef>
                <a:spcPts val="400"/>
              </a:spcBef>
              <a:spcAft>
                <a:spcPts val="0"/>
              </a:spcAft>
              <a:buSzPts val="18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45" name="Google Shape;45;p20"/>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0"/>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21"/>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0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21"/>
          <p:cNvSpPr txBox="1">
            <a:spLocks noGrp="1"/>
          </p:cNvSpPr>
          <p:nvPr>
            <p:ph type="body" idx="1"/>
          </p:nvPr>
        </p:nvSpPr>
        <p:spPr>
          <a:xfrm>
            <a:off x="457200" y="1676400"/>
            <a:ext cx="3931920" cy="639762"/>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1700"/>
              <a:buNone/>
              <a:defRPr sz="2000" b="0">
                <a:solidFill>
                  <a:schemeClr val="dk2"/>
                </a:solidFill>
              </a:defRPr>
            </a:lvl1pPr>
            <a:lvl2pPr marL="914400" lvl="1" indent="-228600" algn="l">
              <a:spcBef>
                <a:spcPts val="400"/>
              </a:spcBef>
              <a:spcAft>
                <a:spcPts val="0"/>
              </a:spcAft>
              <a:buSzPts val="1700"/>
              <a:buNone/>
              <a:defRPr sz="2000" b="1"/>
            </a:lvl2pPr>
            <a:lvl3pPr marL="1371600" lvl="2" indent="-228600" algn="l">
              <a:spcBef>
                <a:spcPts val="360"/>
              </a:spcBef>
              <a:spcAft>
                <a:spcPts val="0"/>
              </a:spcAft>
              <a:buSzPts val="162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51" name="Google Shape;51;p21"/>
          <p:cNvSpPr txBox="1">
            <a:spLocks noGrp="1"/>
          </p:cNvSpPr>
          <p:nvPr>
            <p:ph type="body" idx="2"/>
          </p:nvPr>
        </p:nvSpPr>
        <p:spPr>
          <a:xfrm>
            <a:off x="457200" y="2438400"/>
            <a:ext cx="3931920" cy="3951288"/>
          </a:xfrm>
          <a:prstGeom prst="rect">
            <a:avLst/>
          </a:prstGeom>
          <a:noFill/>
          <a:ln>
            <a:noFill/>
          </a:ln>
        </p:spPr>
        <p:txBody>
          <a:bodyPr spcFirstLastPara="1" wrap="square" lIns="91425" tIns="45700" rIns="91425" bIns="45700" anchor="t" anchorCtr="0">
            <a:normAutofit/>
          </a:bodyPr>
          <a:lstStyle>
            <a:lvl1pPr marL="457200" lvl="0" indent="-358140" algn="l">
              <a:spcBef>
                <a:spcPts val="480"/>
              </a:spcBef>
              <a:spcAft>
                <a:spcPts val="0"/>
              </a:spcAft>
              <a:buSzPts val="2040"/>
              <a:buChar char="•"/>
              <a:defRPr sz="2400"/>
            </a:lvl1pPr>
            <a:lvl2pPr marL="914400" lvl="1" indent="-336550" algn="l">
              <a:spcBef>
                <a:spcPts val="400"/>
              </a:spcBef>
              <a:spcAft>
                <a:spcPts val="0"/>
              </a:spcAft>
              <a:buSzPts val="1700"/>
              <a:buChar char="•"/>
              <a:defRPr sz="2000"/>
            </a:lvl2pPr>
            <a:lvl3pPr marL="1371600" lvl="2" indent="-331469" algn="l">
              <a:spcBef>
                <a:spcPts val="360"/>
              </a:spcBef>
              <a:spcAft>
                <a:spcPts val="0"/>
              </a:spcAft>
              <a:buSzPts val="162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52" name="Google Shape;52;p21"/>
          <p:cNvSpPr txBox="1">
            <a:spLocks noGrp="1"/>
          </p:cNvSpPr>
          <p:nvPr>
            <p:ph type="body" idx="3"/>
          </p:nvPr>
        </p:nvSpPr>
        <p:spPr>
          <a:xfrm>
            <a:off x="4754880" y="1676400"/>
            <a:ext cx="3931920" cy="639762"/>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1700"/>
              <a:buNone/>
              <a:defRPr sz="2000" b="0">
                <a:solidFill>
                  <a:schemeClr val="dk2"/>
                </a:solidFill>
                <a:latin typeface="Arial"/>
                <a:ea typeface="Arial"/>
                <a:cs typeface="Arial"/>
                <a:sym typeface="Arial"/>
              </a:defRPr>
            </a:lvl1pPr>
            <a:lvl2pPr marL="914400" lvl="1" indent="-228600" algn="l">
              <a:spcBef>
                <a:spcPts val="400"/>
              </a:spcBef>
              <a:spcAft>
                <a:spcPts val="0"/>
              </a:spcAft>
              <a:buSzPts val="1700"/>
              <a:buNone/>
              <a:defRPr sz="2000" b="1"/>
            </a:lvl2pPr>
            <a:lvl3pPr marL="1371600" lvl="2" indent="-228600" algn="l">
              <a:spcBef>
                <a:spcPts val="360"/>
              </a:spcBef>
              <a:spcAft>
                <a:spcPts val="0"/>
              </a:spcAft>
              <a:buSzPts val="162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53" name="Google Shape;53;p21"/>
          <p:cNvSpPr txBox="1">
            <a:spLocks noGrp="1"/>
          </p:cNvSpPr>
          <p:nvPr>
            <p:ph type="body" idx="4"/>
          </p:nvPr>
        </p:nvSpPr>
        <p:spPr>
          <a:xfrm>
            <a:off x="4754880" y="2438400"/>
            <a:ext cx="3931920" cy="3951288"/>
          </a:xfrm>
          <a:prstGeom prst="rect">
            <a:avLst/>
          </a:prstGeom>
          <a:noFill/>
          <a:ln>
            <a:noFill/>
          </a:ln>
        </p:spPr>
        <p:txBody>
          <a:bodyPr spcFirstLastPara="1" wrap="square" lIns="91425" tIns="45700" rIns="91425" bIns="45700" anchor="t" anchorCtr="0">
            <a:normAutofit/>
          </a:bodyPr>
          <a:lstStyle>
            <a:lvl1pPr marL="457200" lvl="0" indent="-358140" algn="l">
              <a:spcBef>
                <a:spcPts val="480"/>
              </a:spcBef>
              <a:spcAft>
                <a:spcPts val="0"/>
              </a:spcAft>
              <a:buSzPts val="2040"/>
              <a:buChar char="•"/>
              <a:defRPr sz="2400"/>
            </a:lvl1pPr>
            <a:lvl2pPr marL="914400" lvl="1" indent="-336550" algn="l">
              <a:spcBef>
                <a:spcPts val="400"/>
              </a:spcBef>
              <a:spcAft>
                <a:spcPts val="0"/>
              </a:spcAft>
              <a:buSzPts val="1700"/>
              <a:buChar char="•"/>
              <a:defRPr sz="2000"/>
            </a:lvl2pPr>
            <a:lvl3pPr marL="1371600" lvl="2" indent="-331469" algn="l">
              <a:spcBef>
                <a:spcPts val="360"/>
              </a:spcBef>
              <a:spcAft>
                <a:spcPts val="0"/>
              </a:spcAft>
              <a:buSzPts val="162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54" name="Google Shape;54;p21"/>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1"/>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1"/>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57" name="Google Shape;57;p21"/>
          <p:cNvCxnSpPr/>
          <p:nvPr/>
        </p:nvCxnSpPr>
        <p:spPr>
          <a:xfrm rot="5400000">
            <a:off x="2217817" y="4045823"/>
            <a:ext cx="4709160" cy="794"/>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2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2"/>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457200" y="792080"/>
            <a:ext cx="2139696" cy="1261872"/>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2400"/>
              <a:buFont typeface="Arial"/>
              <a:buNone/>
              <a:defRPr sz="2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body" idx="1"/>
          </p:nvPr>
        </p:nvSpPr>
        <p:spPr>
          <a:xfrm>
            <a:off x="2971800" y="792080"/>
            <a:ext cx="5715000" cy="5577840"/>
          </a:xfrm>
          <a:prstGeom prst="rect">
            <a:avLst/>
          </a:prstGeom>
          <a:noFill/>
          <a:ln>
            <a:noFill/>
          </a:ln>
        </p:spPr>
        <p:txBody>
          <a:bodyPr spcFirstLastPara="1" wrap="square" lIns="91425" tIns="45700" rIns="91425" bIns="45700" anchor="t" anchorCtr="0">
            <a:normAutofit/>
          </a:bodyPr>
          <a:lstStyle>
            <a:lvl1pPr marL="457200" lvl="0" indent="-401320" algn="l">
              <a:spcBef>
                <a:spcPts val="640"/>
              </a:spcBef>
              <a:spcAft>
                <a:spcPts val="0"/>
              </a:spcAft>
              <a:buSzPts val="2720"/>
              <a:buChar char="•"/>
              <a:defRPr sz="3200"/>
            </a:lvl1pPr>
            <a:lvl2pPr marL="914400" lvl="1" indent="-379730" algn="l">
              <a:spcBef>
                <a:spcPts val="560"/>
              </a:spcBef>
              <a:spcAft>
                <a:spcPts val="0"/>
              </a:spcAft>
              <a:buSzPts val="2380"/>
              <a:buChar char="•"/>
              <a:defRPr sz="2800"/>
            </a:lvl2pPr>
            <a:lvl3pPr marL="1371600" lvl="2" indent="-365760" algn="l">
              <a:spcBef>
                <a:spcPts val="480"/>
              </a:spcBef>
              <a:spcAft>
                <a:spcPts val="0"/>
              </a:spcAft>
              <a:buSzPts val="2160"/>
              <a:buChar char="•"/>
              <a:defRPr sz="2400"/>
            </a:lvl3pPr>
            <a:lvl4pPr marL="1828800" lvl="3" indent="-355600" algn="l">
              <a:spcBef>
                <a:spcPts val="400"/>
              </a:spcBef>
              <a:spcAft>
                <a:spcPts val="0"/>
              </a:spcAft>
              <a:buSzPts val="2000"/>
              <a:buChar char="•"/>
              <a:defRPr sz="2000"/>
            </a:lvl4pPr>
            <a:lvl5pPr marL="2286000" lvl="4" indent="-355600" algn="l">
              <a:spcBef>
                <a:spcPts val="400"/>
              </a:spcBef>
              <a:spcAft>
                <a:spcPts val="0"/>
              </a:spcAft>
              <a:buSzPts val="2000"/>
              <a:buChar char="•"/>
              <a:defRPr sz="2000"/>
            </a:lvl5pPr>
            <a:lvl6pPr marL="2743200" lvl="5" indent="-355600" algn="l">
              <a:spcBef>
                <a:spcPts val="400"/>
              </a:spcBef>
              <a:spcAft>
                <a:spcPts val="0"/>
              </a:spcAft>
              <a:buSzPts val="2000"/>
              <a:buChar char="•"/>
              <a:defRPr sz="2000"/>
            </a:lvl6pPr>
            <a:lvl7pPr marL="3200400" lvl="6" indent="-355600" algn="l">
              <a:spcBef>
                <a:spcPts val="400"/>
              </a:spcBef>
              <a:spcAft>
                <a:spcPts val="0"/>
              </a:spcAft>
              <a:buSzPts val="2000"/>
              <a:buChar char="•"/>
              <a:defRPr sz="2000"/>
            </a:lvl7pPr>
            <a:lvl8pPr marL="3657600" lvl="7" indent="-355600" algn="l">
              <a:spcBef>
                <a:spcPts val="400"/>
              </a:spcBef>
              <a:spcAft>
                <a:spcPts val="0"/>
              </a:spcAft>
              <a:buSzPts val="2000"/>
              <a:buChar char="•"/>
              <a:defRPr sz="2000"/>
            </a:lvl8pPr>
            <a:lvl9pPr marL="4114800" lvl="8" indent="-355600" algn="l">
              <a:spcBef>
                <a:spcPts val="400"/>
              </a:spcBef>
              <a:spcAft>
                <a:spcPts val="0"/>
              </a:spcAft>
              <a:buSzPts val="2000"/>
              <a:buChar char="•"/>
              <a:defRPr sz="2000"/>
            </a:lvl9pPr>
          </a:lstStyle>
          <a:p>
            <a:endParaRPr/>
          </a:p>
        </p:txBody>
      </p:sp>
      <p:sp>
        <p:nvSpPr>
          <p:cNvPr id="66" name="Google Shape;66;p23"/>
          <p:cNvSpPr txBox="1">
            <a:spLocks noGrp="1"/>
          </p:cNvSpPr>
          <p:nvPr>
            <p:ph type="body" idx="2"/>
          </p:nvPr>
        </p:nvSpPr>
        <p:spPr>
          <a:xfrm>
            <a:off x="457201" y="2130552"/>
            <a:ext cx="2139696" cy="4243615"/>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1190"/>
              <a:buNone/>
              <a:defRPr sz="1400"/>
            </a:lvl1pPr>
            <a:lvl2pPr marL="914400" lvl="1" indent="-228600" algn="l">
              <a:spcBef>
                <a:spcPts val="240"/>
              </a:spcBef>
              <a:spcAft>
                <a:spcPts val="0"/>
              </a:spcAft>
              <a:buSzPts val="1020"/>
              <a:buNone/>
              <a:defRPr sz="1200"/>
            </a:lvl2pPr>
            <a:lvl3pPr marL="1371600" lvl="2" indent="-228600" algn="l">
              <a:spcBef>
                <a:spcPts val="200"/>
              </a:spcBef>
              <a:spcAft>
                <a:spcPts val="0"/>
              </a:spcAft>
              <a:buSzPts val="90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228600" algn="l">
              <a:spcBef>
                <a:spcPts val="180"/>
              </a:spcBef>
              <a:spcAft>
                <a:spcPts val="0"/>
              </a:spcAft>
              <a:buSzPts val="900"/>
              <a:buNone/>
              <a:defRPr sz="900"/>
            </a:lvl6pPr>
            <a:lvl7pPr marL="3200400" lvl="6" indent="-228600" algn="l">
              <a:spcBef>
                <a:spcPts val="180"/>
              </a:spcBef>
              <a:spcAft>
                <a:spcPts val="0"/>
              </a:spcAft>
              <a:buSzPts val="900"/>
              <a:buNone/>
              <a:defRPr sz="900"/>
            </a:lvl7pPr>
            <a:lvl8pPr marL="3657600" lvl="7" indent="-228600" algn="l">
              <a:spcBef>
                <a:spcPts val="180"/>
              </a:spcBef>
              <a:spcAft>
                <a:spcPts val="0"/>
              </a:spcAft>
              <a:buSzPts val="900"/>
              <a:buNone/>
              <a:defRPr sz="900"/>
            </a:lvl8pPr>
            <a:lvl9pPr marL="4114800" lvl="8" indent="-228600" algn="l">
              <a:spcBef>
                <a:spcPts val="180"/>
              </a:spcBef>
              <a:spcAft>
                <a:spcPts val="0"/>
              </a:spcAft>
              <a:buSzPts val="900"/>
              <a:buNone/>
              <a:defRPr sz="900"/>
            </a:lvl9pPr>
          </a:lstStyle>
          <a:p>
            <a:endParaRPr/>
          </a:p>
        </p:txBody>
      </p:sp>
      <p:sp>
        <p:nvSpPr>
          <p:cNvPr id="67" name="Google Shape;67;p23"/>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3"/>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3"/>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70" name="Google Shape;70;p23"/>
          <p:cNvCxnSpPr/>
          <p:nvPr/>
        </p:nvCxnSpPr>
        <p:spPr>
          <a:xfrm rot="5400000">
            <a:off x="-13116" y="3580206"/>
            <a:ext cx="5577840" cy="1588"/>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24"/>
          <p:cNvSpPr txBox="1">
            <a:spLocks noGrp="1"/>
          </p:cNvSpPr>
          <p:nvPr>
            <p:ph type="title"/>
          </p:nvPr>
        </p:nvSpPr>
        <p:spPr>
          <a:xfrm>
            <a:off x="457200" y="792480"/>
            <a:ext cx="2142680" cy="126492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2"/>
              </a:buClr>
              <a:buSzPts val="2400"/>
              <a:buFont typeface="Arial"/>
              <a:buNone/>
              <a:defRPr sz="2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24"/>
          <p:cNvSpPr>
            <a:spLocks noGrp="1"/>
          </p:cNvSpPr>
          <p:nvPr>
            <p:ph type="pic" idx="2"/>
          </p:nvPr>
        </p:nvSpPr>
        <p:spPr>
          <a:xfrm>
            <a:off x="2858610" y="838201"/>
            <a:ext cx="5904390" cy="5500456"/>
          </a:xfrm>
          <a:prstGeom prst="rect">
            <a:avLst/>
          </a:prstGeom>
          <a:solidFill>
            <a:schemeClr val="lt2"/>
          </a:solidFill>
          <a:ln w="76200" cap="flat" cmpd="sng">
            <a:solidFill>
              <a:srgbClr val="FFFFFF"/>
            </a:solidFill>
            <a:prstDash val="solid"/>
            <a:miter lim="800000"/>
            <a:headEnd type="none" w="sm" len="sm"/>
            <a:tailEnd type="none" w="sm" len="sm"/>
          </a:ln>
          <a:effectLst>
            <a:outerShdw blurRad="50800" dist="12700" dir="5400000" algn="t" rotWithShape="0">
              <a:srgbClr val="000000">
                <a:alpha val="58823"/>
              </a:srgbClr>
            </a:outerShdw>
          </a:effectLst>
        </p:spPr>
      </p:sp>
      <p:sp>
        <p:nvSpPr>
          <p:cNvPr id="74" name="Google Shape;74;p24"/>
          <p:cNvSpPr txBox="1">
            <a:spLocks noGrp="1"/>
          </p:cNvSpPr>
          <p:nvPr>
            <p:ph type="body" idx="1"/>
          </p:nvPr>
        </p:nvSpPr>
        <p:spPr>
          <a:xfrm>
            <a:off x="457200" y="2133600"/>
            <a:ext cx="2139696" cy="4242816"/>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1190"/>
              <a:buNone/>
              <a:defRPr sz="1400"/>
            </a:lvl1pPr>
            <a:lvl2pPr marL="914400" lvl="1" indent="-228600" algn="l">
              <a:spcBef>
                <a:spcPts val="240"/>
              </a:spcBef>
              <a:spcAft>
                <a:spcPts val="0"/>
              </a:spcAft>
              <a:buSzPts val="1020"/>
              <a:buNone/>
              <a:defRPr sz="1200"/>
            </a:lvl2pPr>
            <a:lvl3pPr marL="1371600" lvl="2" indent="-228600" algn="l">
              <a:spcBef>
                <a:spcPts val="200"/>
              </a:spcBef>
              <a:spcAft>
                <a:spcPts val="0"/>
              </a:spcAft>
              <a:buSzPts val="90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228600" algn="l">
              <a:spcBef>
                <a:spcPts val="180"/>
              </a:spcBef>
              <a:spcAft>
                <a:spcPts val="0"/>
              </a:spcAft>
              <a:buSzPts val="900"/>
              <a:buNone/>
              <a:defRPr sz="900"/>
            </a:lvl6pPr>
            <a:lvl7pPr marL="3200400" lvl="6" indent="-228600" algn="l">
              <a:spcBef>
                <a:spcPts val="180"/>
              </a:spcBef>
              <a:spcAft>
                <a:spcPts val="0"/>
              </a:spcAft>
              <a:buSzPts val="900"/>
              <a:buNone/>
              <a:defRPr sz="900"/>
            </a:lvl7pPr>
            <a:lvl8pPr marL="3657600" lvl="7" indent="-228600" algn="l">
              <a:spcBef>
                <a:spcPts val="180"/>
              </a:spcBef>
              <a:spcAft>
                <a:spcPts val="0"/>
              </a:spcAft>
              <a:buSzPts val="900"/>
              <a:buNone/>
              <a:defRPr sz="900"/>
            </a:lvl8pPr>
            <a:lvl9pPr marL="4114800" lvl="8" indent="-228600" algn="l">
              <a:spcBef>
                <a:spcPts val="180"/>
              </a:spcBef>
              <a:spcAft>
                <a:spcPts val="0"/>
              </a:spcAft>
              <a:buSzPts val="900"/>
              <a:buNone/>
              <a:defRPr sz="900"/>
            </a:lvl9pPr>
          </a:lstStyle>
          <a:p>
            <a:endParaRPr/>
          </a:p>
        </p:txBody>
      </p:sp>
      <p:sp>
        <p:nvSpPr>
          <p:cNvPr id="75" name="Google Shape;75;p24"/>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4"/>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25"/>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5"/>
          <p:cNvSpPr txBox="1">
            <a:spLocks noGrp="1"/>
          </p:cNvSpPr>
          <p:nvPr>
            <p:ph type="body" idx="1"/>
          </p:nvPr>
        </p:nvSpPr>
        <p:spPr>
          <a:xfrm rot="5400000">
            <a:off x="2133600" y="-76200"/>
            <a:ext cx="4876800" cy="82296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81" name="Google Shape;81;p25"/>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5"/>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5"/>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26"/>
          <p:cNvSpPr txBox="1">
            <a:spLocks noGrp="1"/>
          </p:cNvSpPr>
          <p:nvPr>
            <p:ph type="title"/>
          </p:nvPr>
        </p:nvSpPr>
        <p:spPr>
          <a:xfrm rot="5400000">
            <a:off x="4724400" y="2514600"/>
            <a:ext cx="5867400" cy="20574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26"/>
          <p:cNvSpPr txBox="1">
            <a:spLocks noGrp="1"/>
          </p:cNvSpPr>
          <p:nvPr>
            <p:ph type="body" idx="1"/>
          </p:nvPr>
        </p:nvSpPr>
        <p:spPr>
          <a:xfrm rot="5400000">
            <a:off x="533400" y="533400"/>
            <a:ext cx="5867400" cy="60198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87" name="Google Shape;87;p26"/>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26"/>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26"/>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Shape 9"/>
        <p:cNvGrpSpPr/>
        <p:nvPr/>
      </p:nvGrpSpPr>
      <p:grpSpPr>
        <a:xfrm>
          <a:off x="0" y="0"/>
          <a:ext cx="0" cy="0"/>
          <a:chOff x="0" y="0"/>
          <a:chExt cx="0" cy="0"/>
        </a:xfrm>
      </p:grpSpPr>
      <p:sp>
        <p:nvSpPr>
          <p:cNvPr id="10" name="Google Shape;10;p15"/>
          <p:cNvSpPr/>
          <p:nvPr/>
        </p:nvSpPr>
        <p:spPr>
          <a:xfrm>
            <a:off x="0" y="220786"/>
            <a:ext cx="9144000" cy="2286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 name="Google Shape;11;p15"/>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000"/>
              <a:buFont typeface="Arial"/>
              <a:buNone/>
              <a:defRPr sz="4000" b="0" i="0" u="none" strike="noStrike" cap="non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15"/>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lvl1pPr marL="457200" marR="0" lvl="0" indent="-358140" algn="l" rtl="0">
              <a:spcBef>
                <a:spcPts val="480"/>
              </a:spcBef>
              <a:spcAft>
                <a:spcPts val="0"/>
              </a:spcAft>
              <a:buClr>
                <a:schemeClr val="accent1"/>
              </a:buClr>
              <a:buSzPts val="2040"/>
              <a:buFont typeface="Arial"/>
              <a:buChar char="•"/>
              <a:defRPr sz="2400" b="0" i="0" u="none" strike="noStrike" cap="none">
                <a:solidFill>
                  <a:schemeClr val="dk1"/>
                </a:solidFill>
                <a:latin typeface="Arial"/>
                <a:ea typeface="Arial"/>
                <a:cs typeface="Arial"/>
                <a:sym typeface="Arial"/>
              </a:defRPr>
            </a:lvl1pPr>
            <a:lvl2pPr marL="914400" marR="0" lvl="1" indent="-336550" algn="l" rtl="0">
              <a:spcBef>
                <a:spcPts val="400"/>
              </a:spcBef>
              <a:spcAft>
                <a:spcPts val="0"/>
              </a:spcAft>
              <a:buClr>
                <a:schemeClr val="accent1"/>
              </a:buClr>
              <a:buSzPts val="1700"/>
              <a:buFont typeface="Arial"/>
              <a:buChar char="•"/>
              <a:defRPr sz="2000" b="0" i="0" u="none" strike="noStrike" cap="none">
                <a:solidFill>
                  <a:schemeClr val="dk1"/>
                </a:solidFill>
                <a:latin typeface="Arial"/>
                <a:ea typeface="Arial"/>
                <a:cs typeface="Arial"/>
                <a:sym typeface="Arial"/>
              </a:defRPr>
            </a:lvl2pPr>
            <a:lvl3pPr marL="1371600" marR="0" lvl="2" indent="-331469" algn="l" rtl="0">
              <a:spcBef>
                <a:spcPts val="360"/>
              </a:spcBef>
              <a:spcAft>
                <a:spcPts val="0"/>
              </a:spcAft>
              <a:buClr>
                <a:schemeClr val="accent1"/>
              </a:buClr>
              <a:buSzPts val="1620"/>
              <a:buFont typeface="Arial"/>
              <a:buChar char="•"/>
              <a:defRPr sz="1800" b="0" i="0" u="none" strike="noStrike" cap="none">
                <a:solidFill>
                  <a:schemeClr val="dk1"/>
                </a:solidFill>
                <a:latin typeface="Arial"/>
                <a:ea typeface="Arial"/>
                <a:cs typeface="Arial"/>
                <a:sym typeface="Arial"/>
              </a:defRPr>
            </a:lvl3pPr>
            <a:lvl4pPr marL="1828800" marR="0" lvl="3" indent="-330200" algn="l" rtl="0">
              <a:spcBef>
                <a:spcPts val="320"/>
              </a:spcBef>
              <a:spcAft>
                <a:spcPts val="0"/>
              </a:spcAft>
              <a:buClr>
                <a:schemeClr val="accent1"/>
              </a:buClr>
              <a:buSzPts val="1600"/>
              <a:buFont typeface="Arial"/>
              <a:buChar char="•"/>
              <a:defRPr sz="1600" b="0" i="0" u="none" strike="noStrike" cap="none">
                <a:solidFill>
                  <a:schemeClr val="dk1"/>
                </a:solidFill>
                <a:latin typeface="Arial"/>
                <a:ea typeface="Arial"/>
                <a:cs typeface="Arial"/>
                <a:sym typeface="Arial"/>
              </a:defRPr>
            </a:lvl4pPr>
            <a:lvl5pPr marL="2286000" marR="0" lvl="4" indent="-317500" algn="l" rtl="0">
              <a:spcBef>
                <a:spcPts val="280"/>
              </a:spcBef>
              <a:spcAft>
                <a:spcPts val="0"/>
              </a:spcAft>
              <a:buClr>
                <a:schemeClr val="accent1"/>
              </a:buClr>
              <a:buSzPts val="1400"/>
              <a:buFont typeface="Arial"/>
              <a:buChar char="•"/>
              <a:defRPr sz="1400" b="0" i="0" u="none" strike="noStrike" cap="none">
                <a:solidFill>
                  <a:schemeClr val="dk1"/>
                </a:solidFill>
                <a:latin typeface="Arial"/>
                <a:ea typeface="Arial"/>
                <a:cs typeface="Arial"/>
                <a:sym typeface="Arial"/>
              </a:defRPr>
            </a:lvl5pPr>
            <a:lvl6pPr marL="2743200" marR="0" lvl="5"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6pPr>
            <a:lvl7pPr marL="3200400" marR="0" lvl="6"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7pPr>
            <a:lvl8pPr marL="3657600" marR="0" lvl="7"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8pPr>
            <a:lvl9pPr marL="4114800" marR="0" lvl="8"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9pPr>
          </a:lstStyle>
          <a:p>
            <a:endParaRPr/>
          </a:p>
        </p:txBody>
      </p:sp>
      <p:sp>
        <p:nvSpPr>
          <p:cNvPr id="13" name="Google Shape;13;p15"/>
          <p:cNvSpPr/>
          <p:nvPr/>
        </p:nvSpPr>
        <p:spPr>
          <a:xfrm>
            <a:off x="0" y="0"/>
            <a:ext cx="9144000" cy="36576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4" name="Google Shape;14;p15"/>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FFFFFF"/>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5" name="Google Shape;15;p15"/>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FFFFFF"/>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6" name="Google Shape;16;p15"/>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marR="0" lvl="0" indent="0" algn="l" rtl="0">
              <a:spcBef>
                <a:spcPts val="0"/>
              </a:spcBef>
              <a:buNone/>
              <a:defRPr sz="1400" b="1" i="0" u="none" strike="noStrike" cap="none">
                <a:solidFill>
                  <a:srgbClr val="FFFFFF"/>
                </a:solidFill>
                <a:latin typeface="Arial"/>
                <a:ea typeface="Arial"/>
                <a:cs typeface="Arial"/>
                <a:sym typeface="Arial"/>
              </a:defRPr>
            </a:lvl1pPr>
            <a:lvl2pPr marL="0" marR="0" lvl="1" indent="0" algn="l" rtl="0">
              <a:spcBef>
                <a:spcPts val="0"/>
              </a:spcBef>
              <a:buNone/>
              <a:defRPr sz="1400" b="1" i="0" u="none" strike="noStrike" cap="none">
                <a:solidFill>
                  <a:srgbClr val="FFFFFF"/>
                </a:solidFill>
                <a:latin typeface="Arial"/>
                <a:ea typeface="Arial"/>
                <a:cs typeface="Arial"/>
                <a:sym typeface="Arial"/>
              </a:defRPr>
            </a:lvl2pPr>
            <a:lvl3pPr marL="0" marR="0" lvl="2" indent="0" algn="l" rtl="0">
              <a:spcBef>
                <a:spcPts val="0"/>
              </a:spcBef>
              <a:buNone/>
              <a:defRPr sz="1400" b="1" i="0" u="none" strike="noStrike" cap="none">
                <a:solidFill>
                  <a:srgbClr val="FFFFFF"/>
                </a:solidFill>
                <a:latin typeface="Arial"/>
                <a:ea typeface="Arial"/>
                <a:cs typeface="Arial"/>
                <a:sym typeface="Arial"/>
              </a:defRPr>
            </a:lvl3pPr>
            <a:lvl4pPr marL="0" marR="0" lvl="3" indent="0" algn="l" rtl="0">
              <a:spcBef>
                <a:spcPts val="0"/>
              </a:spcBef>
              <a:buNone/>
              <a:defRPr sz="1400" b="1" i="0" u="none" strike="noStrike" cap="none">
                <a:solidFill>
                  <a:srgbClr val="FFFFFF"/>
                </a:solidFill>
                <a:latin typeface="Arial"/>
                <a:ea typeface="Arial"/>
                <a:cs typeface="Arial"/>
                <a:sym typeface="Arial"/>
              </a:defRPr>
            </a:lvl4pPr>
            <a:lvl5pPr marL="0" marR="0" lvl="4" indent="0" algn="l" rtl="0">
              <a:spcBef>
                <a:spcPts val="0"/>
              </a:spcBef>
              <a:buNone/>
              <a:defRPr sz="1400" b="1" i="0" u="none" strike="noStrike" cap="none">
                <a:solidFill>
                  <a:srgbClr val="FFFFFF"/>
                </a:solidFill>
                <a:latin typeface="Arial"/>
                <a:ea typeface="Arial"/>
                <a:cs typeface="Arial"/>
                <a:sym typeface="Arial"/>
              </a:defRPr>
            </a:lvl5pPr>
            <a:lvl6pPr marL="0" marR="0" lvl="5" indent="0" algn="l" rtl="0">
              <a:spcBef>
                <a:spcPts val="0"/>
              </a:spcBef>
              <a:buNone/>
              <a:defRPr sz="1400" b="1" i="0" u="none" strike="noStrike" cap="none">
                <a:solidFill>
                  <a:srgbClr val="FFFFFF"/>
                </a:solidFill>
                <a:latin typeface="Arial"/>
                <a:ea typeface="Arial"/>
                <a:cs typeface="Arial"/>
                <a:sym typeface="Arial"/>
              </a:defRPr>
            </a:lvl6pPr>
            <a:lvl7pPr marL="0" marR="0" lvl="6" indent="0" algn="l" rtl="0">
              <a:spcBef>
                <a:spcPts val="0"/>
              </a:spcBef>
              <a:buNone/>
              <a:defRPr sz="1400" b="1" i="0" u="none" strike="noStrike" cap="none">
                <a:solidFill>
                  <a:srgbClr val="FFFFFF"/>
                </a:solidFill>
                <a:latin typeface="Arial"/>
                <a:ea typeface="Arial"/>
                <a:cs typeface="Arial"/>
                <a:sym typeface="Arial"/>
              </a:defRPr>
            </a:lvl7pPr>
            <a:lvl8pPr marL="0" marR="0" lvl="7" indent="0" algn="l" rtl="0">
              <a:spcBef>
                <a:spcPts val="0"/>
              </a:spcBef>
              <a:buNone/>
              <a:defRPr sz="1400" b="1" i="0" u="none" strike="noStrike" cap="none">
                <a:solidFill>
                  <a:srgbClr val="FFFFFF"/>
                </a:solidFill>
                <a:latin typeface="Arial"/>
                <a:ea typeface="Arial"/>
                <a:cs typeface="Arial"/>
                <a:sym typeface="Arial"/>
              </a:defRPr>
            </a:lvl8pPr>
            <a:lvl9pPr marL="0" marR="0" lvl="8" indent="0" algn="l" rtl="0">
              <a:spcBef>
                <a:spcPts val="0"/>
              </a:spcBef>
              <a:buNone/>
              <a:defRPr sz="1400" b="1" i="0" u="none" strike="noStrike" cap="none">
                <a:solidFill>
                  <a:srgbClr val="FFFFFF"/>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dorneyschoolpta@gmail.com"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mailto:office@dorneyschool.co.uk"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Shape 93"/>
        <p:cNvGrpSpPr/>
        <p:nvPr/>
      </p:nvGrpSpPr>
      <p:grpSpPr>
        <a:xfrm>
          <a:off x="0" y="0"/>
          <a:ext cx="0" cy="0"/>
          <a:chOff x="0" y="0"/>
          <a:chExt cx="0" cy="0"/>
        </a:xfrm>
      </p:grpSpPr>
      <p:sp>
        <p:nvSpPr>
          <p:cNvPr id="94" name="Google Shape;94;p1"/>
          <p:cNvSpPr/>
          <p:nvPr/>
        </p:nvSpPr>
        <p:spPr>
          <a:xfrm>
            <a:off x="1258728" y="2083899"/>
            <a:ext cx="6626543" cy="129262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0" i="0" u="none" strike="noStrike" cap="none" dirty="0">
                <a:solidFill>
                  <a:srgbClr val="FFFFFF"/>
                </a:solidFill>
                <a:latin typeface="Arial"/>
                <a:ea typeface="Arial"/>
                <a:cs typeface="Arial"/>
                <a:sym typeface="Arial"/>
              </a:rPr>
              <a:t>DORNEY SCHOOL</a:t>
            </a:r>
          </a:p>
          <a:p>
            <a:pPr marL="0" marR="0" lvl="0" indent="0" algn="ctr" rtl="0">
              <a:spcBef>
                <a:spcPts val="0"/>
              </a:spcBef>
              <a:spcAft>
                <a:spcPts val="0"/>
              </a:spcAft>
              <a:buNone/>
            </a:pPr>
            <a:r>
              <a:rPr lang="en-GB" sz="2400" dirty="0">
                <a:solidFill>
                  <a:srgbClr val="FFFFFF"/>
                </a:solidFill>
              </a:rPr>
              <a:t>We are a Forest School</a:t>
            </a:r>
            <a:endParaRPr sz="2400" dirty="0"/>
          </a:p>
        </p:txBody>
      </p:sp>
      <p:pic>
        <p:nvPicPr>
          <p:cNvPr id="95" name="Google Shape;95;p1"/>
          <p:cNvPicPr preferRelativeResize="0"/>
          <p:nvPr/>
        </p:nvPicPr>
        <p:blipFill rotWithShape="1">
          <a:blip r:embed="rId3">
            <a:alphaModFix/>
          </a:blip>
          <a:srcRect/>
          <a:stretch/>
        </p:blipFill>
        <p:spPr>
          <a:xfrm>
            <a:off x="3858770" y="548680"/>
            <a:ext cx="1428949" cy="1428949"/>
          </a:xfrm>
          <a:prstGeom prst="rect">
            <a:avLst/>
          </a:prstGeom>
          <a:noFill/>
          <a:ln>
            <a:noFill/>
          </a:ln>
        </p:spPr>
      </p:pic>
      <p:sp>
        <p:nvSpPr>
          <p:cNvPr id="96" name="Google Shape;96;p1"/>
          <p:cNvSpPr txBox="1">
            <a:spLocks noGrp="1"/>
          </p:cNvSpPr>
          <p:nvPr>
            <p:ph type="subTitle" idx="1"/>
          </p:nvPr>
        </p:nvSpPr>
        <p:spPr>
          <a:xfrm>
            <a:off x="685800" y="3505200"/>
            <a:ext cx="6400800" cy="17526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3060"/>
              <a:buNone/>
            </a:pPr>
            <a:r>
              <a:rPr lang="en-GB" sz="3600" dirty="0">
                <a:solidFill>
                  <a:srgbClr val="FFC000"/>
                </a:solidFill>
              </a:rPr>
              <a:t>Welcome to Year 4</a:t>
            </a:r>
            <a:endParaRPr dirty="0"/>
          </a:p>
          <a:p>
            <a:pPr marL="0" lvl="0" indent="0" algn="l" rtl="0">
              <a:spcBef>
                <a:spcPts val="720"/>
              </a:spcBef>
              <a:spcAft>
                <a:spcPts val="0"/>
              </a:spcAft>
              <a:buSzPts val="3060"/>
              <a:buNone/>
            </a:pPr>
            <a:r>
              <a:rPr lang="en-GB" sz="3600" dirty="0">
                <a:solidFill>
                  <a:srgbClr val="FFC000"/>
                </a:solidFill>
              </a:rPr>
              <a:t>2024-25</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Welcome</a:t>
            </a:r>
            <a:endParaRPr/>
          </a:p>
        </p:txBody>
      </p:sp>
      <p:sp>
        <p:nvSpPr>
          <p:cNvPr id="102" name="Google Shape;102;p2"/>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lnSpcReduction="10000"/>
          </a:bodyPr>
          <a:lstStyle/>
          <a:p>
            <a:pPr marL="182880" lvl="0" indent="-192595" algn="l" rtl="0">
              <a:spcBef>
                <a:spcPts val="0"/>
              </a:spcBef>
              <a:spcAft>
                <a:spcPts val="0"/>
              </a:spcAft>
              <a:buSzPts val="2040"/>
              <a:buChar char="•"/>
            </a:pPr>
            <a:r>
              <a:rPr lang="en-GB" dirty="0"/>
              <a:t>Your children have made a great start to what we believe is going to be a fantastic year !</a:t>
            </a:r>
            <a:endParaRPr dirty="0"/>
          </a:p>
          <a:p>
            <a:pPr marL="0" lvl="0" indent="0"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The team working in your child’s year group includes:</a:t>
            </a:r>
            <a:endParaRPr dirty="0"/>
          </a:p>
          <a:p>
            <a:pPr marL="182880" lvl="0" indent="-63055"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Mrs Wilson and Mrs </a:t>
            </a:r>
            <a:r>
              <a:rPr lang="en-GB" dirty="0" err="1"/>
              <a:t>Chaggar</a:t>
            </a:r>
            <a:endParaRPr dirty="0"/>
          </a:p>
          <a:p>
            <a:pPr marL="182880" lvl="0" indent="-63055"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Mrs Maguire supports our class in the morning</a:t>
            </a:r>
            <a:endParaRPr dirty="0"/>
          </a:p>
          <a:p>
            <a:pPr marL="182880" lvl="0" indent="-63055"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Don’t be concerned by job share – good communication and handover and fresh teacher halfway through the week.</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dirty="0">
                <a:solidFill>
                  <a:srgbClr val="00B050"/>
                </a:solidFill>
              </a:rPr>
              <a:t>Values and Ethos</a:t>
            </a:r>
            <a:endParaRPr dirty="0"/>
          </a:p>
        </p:txBody>
      </p:sp>
      <p:graphicFrame>
        <p:nvGraphicFramePr>
          <p:cNvPr id="4" name="Table 3">
            <a:extLst>
              <a:ext uri="{FF2B5EF4-FFF2-40B4-BE49-F238E27FC236}">
                <a16:creationId xmlns:a16="http://schemas.microsoft.com/office/drawing/2014/main" id="{98725B94-0970-4780-8545-4ED14BEE9450}"/>
              </a:ext>
            </a:extLst>
          </p:cNvPr>
          <p:cNvGraphicFramePr>
            <a:graphicFrameLocks noGrp="1"/>
          </p:cNvGraphicFramePr>
          <p:nvPr/>
        </p:nvGraphicFramePr>
        <p:xfrm>
          <a:off x="313660" y="1683330"/>
          <a:ext cx="8516679" cy="2931695"/>
        </p:xfrm>
        <a:graphic>
          <a:graphicData uri="http://schemas.openxmlformats.org/drawingml/2006/table">
            <a:tbl>
              <a:tblPr firstRow="1" bandRow="1"/>
              <a:tblGrid>
                <a:gridCol w="2838893">
                  <a:extLst>
                    <a:ext uri="{9D8B030D-6E8A-4147-A177-3AD203B41FA5}">
                      <a16:colId xmlns:a16="http://schemas.microsoft.com/office/drawing/2014/main" val="2506786652"/>
                    </a:ext>
                  </a:extLst>
                </a:gridCol>
                <a:gridCol w="2838893">
                  <a:extLst>
                    <a:ext uri="{9D8B030D-6E8A-4147-A177-3AD203B41FA5}">
                      <a16:colId xmlns:a16="http://schemas.microsoft.com/office/drawing/2014/main" val="2303140691"/>
                    </a:ext>
                  </a:extLst>
                </a:gridCol>
                <a:gridCol w="2838893">
                  <a:extLst>
                    <a:ext uri="{9D8B030D-6E8A-4147-A177-3AD203B41FA5}">
                      <a16:colId xmlns:a16="http://schemas.microsoft.com/office/drawing/2014/main" val="1249132484"/>
                    </a:ext>
                  </a:extLst>
                </a:gridCol>
              </a:tblGrid>
              <a:tr h="966537">
                <a:tc>
                  <a:txBody>
                    <a:bodyPr/>
                    <a:lstStyle>
                      <a:lvl1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9pPr>
                    </a:lstStyle>
                    <a:p>
                      <a:pPr algn="ctr"/>
                      <a:r>
                        <a:rPr lang="en-GB" sz="3200" dirty="0"/>
                        <a:t>Respect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9pPr>
                    </a:lstStyle>
                    <a:p>
                      <a:pPr algn="ctr"/>
                      <a:r>
                        <a:rPr lang="en-GB" sz="3200" dirty="0"/>
                        <a:t>Collaborate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1" i="0" u="none" strike="noStrike" cap="none">
                          <a:solidFill>
                            <a:schemeClr val="lt1"/>
                          </a:solidFill>
                          <a:latin typeface="Trebuchet MS" panose="020B0603020202020204"/>
                          <a:sym typeface="Arial"/>
                        </a:defRPr>
                      </a:lvl9pPr>
                    </a:lstStyle>
                    <a:p>
                      <a:pPr algn="ctr"/>
                      <a:r>
                        <a:rPr lang="en-GB" sz="3200" dirty="0"/>
                        <a:t>Grow</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extLst>
                  <a:ext uri="{0D108BD9-81ED-4DB2-BD59-A6C34878D82A}">
                    <a16:rowId xmlns:a16="http://schemas.microsoft.com/office/drawing/2014/main" val="1686223301"/>
                  </a:ext>
                </a:extLst>
              </a:tr>
              <a:tr h="982579">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Self</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4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Self</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4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Self</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40000"/>
                      </a:srgbClr>
                    </a:solidFill>
                  </a:tcPr>
                </a:tc>
                <a:extLst>
                  <a:ext uri="{0D108BD9-81ED-4DB2-BD59-A6C34878D82A}">
                    <a16:rowId xmlns:a16="http://schemas.microsoft.com/office/drawing/2014/main" val="3937182092"/>
                  </a:ext>
                </a:extLst>
              </a:tr>
              <a:tr h="982579">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Community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Community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Trebuchet MS" panose="020B0603020202020204"/>
                          <a:sym typeface="Arial"/>
                        </a:defRPr>
                      </a:lvl9pPr>
                    </a:lstStyle>
                    <a:p>
                      <a:pPr algn="ctr"/>
                      <a:r>
                        <a:rPr lang="en-GB" sz="2400" b="1" dirty="0"/>
                        <a:t>Community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extLst>
                  <a:ext uri="{0D108BD9-81ED-4DB2-BD59-A6C34878D82A}">
                    <a16:rowId xmlns:a16="http://schemas.microsoft.com/office/drawing/2014/main" val="3874127297"/>
                  </a:ext>
                </a:extLst>
              </a:tr>
            </a:tbl>
          </a:graphicData>
        </a:graphic>
      </p:graphicFrame>
    </p:spTree>
    <p:extLst>
      <p:ext uri="{BB962C8B-B14F-4D97-AF65-F5344CB8AC3E}">
        <p14:creationId xmlns:p14="http://schemas.microsoft.com/office/powerpoint/2010/main" val="3650613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783E3C0E-E520-B028-350D-ACC8A4176E92}"/>
              </a:ext>
            </a:extLst>
          </p:cNvPr>
          <p:cNvGraphicFramePr>
            <a:graphicFrameLocks noGrp="1"/>
          </p:cNvGraphicFramePr>
          <p:nvPr>
            <p:ph idx="1"/>
          </p:nvPr>
        </p:nvGraphicFramePr>
        <p:xfrm>
          <a:off x="548347" y="2466109"/>
          <a:ext cx="8013762" cy="3976255"/>
        </p:xfrm>
        <a:graphic>
          <a:graphicData uri="http://schemas.openxmlformats.org/drawingml/2006/table">
            <a:tbl>
              <a:tblPr firstRow="1" bandRow="1">
                <a:tableStyleId>{5C22544A-7EE6-4342-B048-85BDC9FD1C3A}</a:tableStyleId>
              </a:tblPr>
              <a:tblGrid>
                <a:gridCol w="1459510">
                  <a:extLst>
                    <a:ext uri="{9D8B030D-6E8A-4147-A177-3AD203B41FA5}">
                      <a16:colId xmlns:a16="http://schemas.microsoft.com/office/drawing/2014/main" val="146952934"/>
                    </a:ext>
                  </a:extLst>
                </a:gridCol>
                <a:gridCol w="6554252">
                  <a:extLst>
                    <a:ext uri="{9D8B030D-6E8A-4147-A177-3AD203B41FA5}">
                      <a16:colId xmlns:a16="http://schemas.microsoft.com/office/drawing/2014/main" val="3509654573"/>
                    </a:ext>
                  </a:extLst>
                </a:gridCol>
              </a:tblGrid>
              <a:tr h="675213">
                <a:tc>
                  <a:txBody>
                    <a:bodyPr/>
                    <a:lstStyle/>
                    <a:p>
                      <a:pPr algn="ctr"/>
                      <a:r>
                        <a:rPr lang="en-GB" sz="1800" b="1" dirty="0"/>
                        <a:t>Equality</a:t>
                      </a:r>
                    </a:p>
                  </a:txBody>
                  <a:tcPr marL="68580" marR="68580" marT="34290" marB="34290"/>
                </a:tc>
                <a:tc>
                  <a:txBody>
                    <a:bodyPr/>
                    <a:lstStyle/>
                    <a:p>
                      <a:r>
                        <a:rPr lang="en-US" sz="1800" b="1" dirty="0">
                          <a:solidFill>
                            <a:srgbClr val="002060"/>
                          </a:solidFill>
                        </a:rPr>
                        <a:t>Respectful</a:t>
                      </a:r>
                      <a:r>
                        <a:rPr lang="en-US" sz="1800" dirty="0"/>
                        <a:t>, protected, safe, loyal, acceptance, trustworthy, honesty, conscience, humility</a:t>
                      </a:r>
                      <a:endParaRPr lang="en-GB" sz="1800" dirty="0"/>
                    </a:p>
                  </a:txBody>
                  <a:tcPr marL="68580" marR="68580" marT="34290" marB="34290"/>
                </a:tc>
                <a:extLst>
                  <a:ext uri="{0D108BD9-81ED-4DB2-BD59-A6C34878D82A}">
                    <a16:rowId xmlns:a16="http://schemas.microsoft.com/office/drawing/2014/main" val="1435138450"/>
                  </a:ext>
                </a:extLst>
              </a:tr>
              <a:tr h="975308">
                <a:tc>
                  <a:txBody>
                    <a:bodyPr/>
                    <a:lstStyle/>
                    <a:p>
                      <a:pPr algn="ctr"/>
                      <a:r>
                        <a:rPr lang="en-GB" sz="1800" b="1" dirty="0"/>
                        <a:t>Empathy</a:t>
                      </a:r>
                    </a:p>
                  </a:txBody>
                  <a:tcPr marL="68580" marR="68580" marT="34290" marB="34290"/>
                </a:tc>
                <a:tc>
                  <a:txBody>
                    <a:bodyPr/>
                    <a:lstStyle/>
                    <a:p>
                      <a:r>
                        <a:rPr lang="en-US" sz="1800" b="1" dirty="0">
                          <a:solidFill>
                            <a:srgbClr val="0070C0"/>
                          </a:solidFill>
                        </a:rPr>
                        <a:t>Kind</a:t>
                      </a:r>
                      <a:r>
                        <a:rPr lang="en-US" sz="1800" dirty="0"/>
                        <a:t>, humanity, caring, cooperative, responsible, courageous, appreciative,  compassionate, eco-conscious, altruistic</a:t>
                      </a:r>
                      <a:endParaRPr lang="en-GB" sz="1800" dirty="0"/>
                    </a:p>
                  </a:txBody>
                  <a:tcPr marL="68580" marR="68580" marT="34290" marB="34290"/>
                </a:tc>
                <a:extLst>
                  <a:ext uri="{0D108BD9-81ED-4DB2-BD59-A6C34878D82A}">
                    <a16:rowId xmlns:a16="http://schemas.microsoft.com/office/drawing/2014/main" val="1782060637"/>
                  </a:ext>
                </a:extLst>
              </a:tr>
              <a:tr h="675213">
                <a:tc>
                  <a:txBody>
                    <a:bodyPr/>
                    <a:lstStyle/>
                    <a:p>
                      <a:pPr algn="ctr"/>
                      <a:r>
                        <a:rPr lang="en-GB" sz="1800" b="1" dirty="0"/>
                        <a:t>Enquiry</a:t>
                      </a:r>
                    </a:p>
                  </a:txBody>
                  <a:tcPr marL="68580" marR="68580" marT="34290" marB="34290"/>
                </a:tc>
                <a:tc>
                  <a:txBody>
                    <a:bodyPr/>
                    <a:lstStyle/>
                    <a:p>
                      <a:r>
                        <a:rPr lang="en-US" sz="1800" b="1" dirty="0">
                          <a:solidFill>
                            <a:schemeClr val="accent5">
                              <a:lumMod val="75000"/>
                            </a:schemeClr>
                          </a:solidFill>
                        </a:rPr>
                        <a:t>Thirst for knowledge</a:t>
                      </a:r>
                      <a:r>
                        <a:rPr lang="en-US" sz="1800" dirty="0"/>
                        <a:t>, problem solvers, curious, engaged, creative</a:t>
                      </a:r>
                      <a:endParaRPr lang="en-GB" sz="1800" dirty="0"/>
                    </a:p>
                  </a:txBody>
                  <a:tcPr marL="68580" marR="68580" marT="34290" marB="34290"/>
                </a:tc>
                <a:extLst>
                  <a:ext uri="{0D108BD9-81ED-4DB2-BD59-A6C34878D82A}">
                    <a16:rowId xmlns:a16="http://schemas.microsoft.com/office/drawing/2014/main" val="730369845"/>
                  </a:ext>
                </a:extLst>
              </a:tr>
              <a:tr h="675213">
                <a:tc>
                  <a:txBody>
                    <a:bodyPr/>
                    <a:lstStyle/>
                    <a:p>
                      <a:pPr algn="ctr"/>
                      <a:r>
                        <a:rPr lang="en-GB" sz="1800" b="1" dirty="0"/>
                        <a:t>Energy</a:t>
                      </a:r>
                    </a:p>
                  </a:txBody>
                  <a:tcPr marL="68580" marR="68580" marT="34290" marB="34290"/>
                </a:tc>
                <a:tc>
                  <a:txBody>
                    <a:bodyPr/>
                    <a:lstStyle/>
                    <a:p>
                      <a:r>
                        <a:rPr lang="en-US" sz="1800" b="1" dirty="0">
                          <a:solidFill>
                            <a:srgbClr val="00B050"/>
                          </a:solidFill>
                        </a:rPr>
                        <a:t>Happy</a:t>
                      </a:r>
                      <a:r>
                        <a:rPr lang="en-US" sz="1800" dirty="0"/>
                        <a:t>, playful, positive, joyful, friendly, passionate, activism, community</a:t>
                      </a:r>
                      <a:endParaRPr lang="en-GB" sz="1800" dirty="0"/>
                    </a:p>
                  </a:txBody>
                  <a:tcPr marL="68580" marR="68580" marT="34290" marB="34290"/>
                </a:tc>
                <a:extLst>
                  <a:ext uri="{0D108BD9-81ED-4DB2-BD59-A6C34878D82A}">
                    <a16:rowId xmlns:a16="http://schemas.microsoft.com/office/drawing/2014/main" val="4141797375"/>
                  </a:ext>
                </a:extLst>
              </a:tr>
              <a:tr h="975308">
                <a:tc>
                  <a:txBody>
                    <a:bodyPr/>
                    <a:lstStyle/>
                    <a:p>
                      <a:pPr algn="ctr"/>
                      <a:r>
                        <a:rPr lang="en-GB" sz="1800" b="1" dirty="0"/>
                        <a:t>Excellence</a:t>
                      </a:r>
                    </a:p>
                  </a:txBody>
                  <a:tcPr marL="68580" marR="68580" marT="34290" marB="34290"/>
                </a:tc>
                <a:tc>
                  <a:txBody>
                    <a:bodyPr/>
                    <a:lstStyle/>
                    <a:p>
                      <a:r>
                        <a:rPr lang="en-US" sz="1800" b="1" dirty="0">
                          <a:solidFill>
                            <a:srgbClr val="FF00FF"/>
                          </a:solidFill>
                        </a:rPr>
                        <a:t>Ready</a:t>
                      </a:r>
                      <a:r>
                        <a:rPr lang="en-US" sz="1800" dirty="0"/>
                        <a:t>, Confident, disciplined, resilient, ambitious, aspirational, proud, determined, motivated, articulate, independent, persevere, risk taker </a:t>
                      </a:r>
                      <a:endParaRPr lang="en-GB" sz="1800" dirty="0"/>
                    </a:p>
                  </a:txBody>
                  <a:tcPr marL="68580" marR="68580" marT="34290" marB="34290"/>
                </a:tc>
                <a:extLst>
                  <a:ext uri="{0D108BD9-81ED-4DB2-BD59-A6C34878D82A}">
                    <a16:rowId xmlns:a16="http://schemas.microsoft.com/office/drawing/2014/main" val="2987137808"/>
                  </a:ext>
                </a:extLst>
              </a:tr>
            </a:tbl>
          </a:graphicData>
        </a:graphic>
      </p:graphicFrame>
      <p:sp>
        <p:nvSpPr>
          <p:cNvPr id="5" name="TextBox 4">
            <a:extLst>
              <a:ext uri="{FF2B5EF4-FFF2-40B4-BE49-F238E27FC236}">
                <a16:creationId xmlns:a16="http://schemas.microsoft.com/office/drawing/2014/main" id="{01014297-934A-57B1-486E-417060972D7C}"/>
              </a:ext>
            </a:extLst>
          </p:cNvPr>
          <p:cNvSpPr txBox="1"/>
          <p:nvPr/>
        </p:nvSpPr>
        <p:spPr>
          <a:xfrm>
            <a:off x="765531" y="1282071"/>
            <a:ext cx="7612938" cy="830997"/>
          </a:xfrm>
          <a:prstGeom prst="rect">
            <a:avLst/>
          </a:prstGeom>
          <a:noFill/>
        </p:spPr>
        <p:txBody>
          <a:bodyPr wrap="square" rtlCol="0">
            <a:spAutoFit/>
          </a:bodyPr>
          <a:lstStyle/>
          <a:p>
            <a:pPr algn="ctr"/>
            <a:r>
              <a:rPr lang="en-GB" sz="2400" dirty="0"/>
              <a:t>At Dorney School, ours is an education of: </a:t>
            </a:r>
          </a:p>
          <a:p>
            <a:pPr algn="ctr"/>
            <a:r>
              <a:rPr lang="en-GB" sz="2400" b="1" u="sng" dirty="0">
                <a:solidFill>
                  <a:schemeClr val="tx1"/>
                </a:solidFill>
              </a:rPr>
              <a:t>equality</a:t>
            </a:r>
            <a:r>
              <a:rPr lang="en-GB" sz="2400" u="sng" dirty="0">
                <a:solidFill>
                  <a:schemeClr val="tx1"/>
                </a:solidFill>
              </a:rPr>
              <a:t>, </a:t>
            </a:r>
            <a:r>
              <a:rPr lang="en-GB" sz="2400" b="1" u="sng" dirty="0">
                <a:solidFill>
                  <a:schemeClr val="tx1"/>
                </a:solidFill>
              </a:rPr>
              <a:t>empathy, enquiry, energy and excellence</a:t>
            </a:r>
          </a:p>
        </p:txBody>
      </p:sp>
      <p:pic>
        <p:nvPicPr>
          <p:cNvPr id="6" name="Google Shape;95;p1">
            <a:extLst>
              <a:ext uri="{FF2B5EF4-FFF2-40B4-BE49-F238E27FC236}">
                <a16:creationId xmlns:a16="http://schemas.microsoft.com/office/drawing/2014/main" id="{A274A2BA-45ED-CD4D-9F65-7C2469A2A1D1}"/>
              </a:ext>
            </a:extLst>
          </p:cNvPr>
          <p:cNvPicPr preferRelativeResize="0"/>
          <p:nvPr/>
        </p:nvPicPr>
        <p:blipFill rotWithShape="1">
          <a:blip r:embed="rId3">
            <a:alphaModFix/>
          </a:blip>
          <a:srcRect/>
          <a:stretch/>
        </p:blipFill>
        <p:spPr>
          <a:xfrm>
            <a:off x="159607" y="610964"/>
            <a:ext cx="990320" cy="989174"/>
          </a:xfrm>
          <a:prstGeom prst="rect">
            <a:avLst/>
          </a:prstGeom>
          <a:noFill/>
          <a:ln>
            <a:noFill/>
          </a:ln>
        </p:spPr>
      </p:pic>
    </p:spTree>
    <p:extLst>
      <p:ext uri="{BB962C8B-B14F-4D97-AF65-F5344CB8AC3E}">
        <p14:creationId xmlns:p14="http://schemas.microsoft.com/office/powerpoint/2010/main" val="3208347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Working Together</a:t>
            </a:r>
            <a:endParaRPr/>
          </a:p>
        </p:txBody>
      </p:sp>
      <p:sp>
        <p:nvSpPr>
          <p:cNvPr id="108" name="Google Shape;108;p3"/>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fontScale="92500" lnSpcReduction="10000"/>
          </a:bodyPr>
          <a:lstStyle/>
          <a:p>
            <a:pPr marL="182880" lvl="0" indent="-192595" algn="l" rtl="0">
              <a:spcBef>
                <a:spcPts val="0"/>
              </a:spcBef>
              <a:spcAft>
                <a:spcPts val="0"/>
              </a:spcAft>
              <a:buSzPts val="2040"/>
              <a:buChar char="•"/>
            </a:pPr>
            <a:r>
              <a:rPr lang="en-GB" dirty="0"/>
              <a:t>All staff at Dorney are committed to providing the very best for your child. We ask that pupils support us by working their hardest and doing their best every day – they have made an excellent start to this already ☺ </a:t>
            </a:r>
            <a:endParaRPr dirty="0"/>
          </a:p>
          <a:p>
            <a:pPr marL="0" lvl="0" indent="0"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We ask that parents and families support us by encouraging your children to be the best they can be at Dorney, by fostering a growth mindset, understanding that there may be occasions where things don’t go to plan and being positive about the school and learning.</a:t>
            </a:r>
            <a:endParaRPr dirty="0"/>
          </a:p>
          <a:p>
            <a:pPr marL="0" lvl="0" indent="0"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The class teacher is always the first port of call for any ideas, queries or concerns (we will return to how best get in touch later in the meeting).</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4"/>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What to expect in Year 4 - Organisation </a:t>
            </a:r>
            <a:endParaRPr dirty="0"/>
          </a:p>
        </p:txBody>
      </p:sp>
      <p:sp>
        <p:nvSpPr>
          <p:cNvPr id="114" name="Google Shape;114;p4"/>
          <p:cNvSpPr txBox="1">
            <a:spLocks noGrp="1"/>
          </p:cNvSpPr>
          <p:nvPr>
            <p:ph type="body" idx="1"/>
          </p:nvPr>
        </p:nvSpPr>
        <p:spPr>
          <a:xfrm>
            <a:off x="408040" y="1698521"/>
            <a:ext cx="4273588" cy="4876800"/>
          </a:xfrm>
          <a:prstGeom prst="rect">
            <a:avLst/>
          </a:prstGeom>
          <a:noFill/>
          <a:ln>
            <a:noFill/>
          </a:ln>
        </p:spPr>
        <p:txBody>
          <a:bodyPr spcFirstLastPara="1" wrap="square" lIns="91425" tIns="45700" rIns="91425" bIns="45700" anchor="t" anchorCtr="0">
            <a:normAutofit lnSpcReduction="10000"/>
          </a:bodyPr>
          <a:lstStyle/>
          <a:p>
            <a:pPr marL="182880" lvl="0" indent="-182880" algn="l" rtl="0">
              <a:spcBef>
                <a:spcPts val="0"/>
              </a:spcBef>
              <a:spcAft>
                <a:spcPts val="0"/>
              </a:spcAft>
              <a:buSzPct val="85000"/>
              <a:buChar char="•"/>
            </a:pPr>
            <a:r>
              <a:rPr lang="en-GB" dirty="0"/>
              <a:t>We’ll start with a gentle reminder of full school uniform (this includes hair accessories, and appropriate shoes). The children look smart currently ☺ </a:t>
            </a:r>
            <a:endParaRPr dirty="0"/>
          </a:p>
          <a:p>
            <a:pPr marL="182880" lvl="0" indent="-182880" algn="l" rtl="0">
              <a:spcBef>
                <a:spcPts val="444"/>
              </a:spcBef>
              <a:spcAft>
                <a:spcPts val="0"/>
              </a:spcAft>
              <a:buSzPct val="85000"/>
              <a:buChar char="•"/>
            </a:pPr>
            <a:r>
              <a:rPr lang="en-GB" dirty="0"/>
              <a:t>PE days are Monday and Friday. Please refer to the uniform list on the school website.</a:t>
            </a:r>
            <a:endParaRPr dirty="0"/>
          </a:p>
          <a:p>
            <a:pPr marL="182880" lvl="0" indent="-182880" algn="l" rtl="0">
              <a:spcBef>
                <a:spcPts val="444"/>
              </a:spcBef>
              <a:spcAft>
                <a:spcPts val="0"/>
              </a:spcAft>
              <a:buSzPct val="85000"/>
              <a:buChar char="•"/>
            </a:pPr>
            <a:r>
              <a:rPr lang="en-GB" dirty="0"/>
              <a:t>Water bottle (named) - plain water only; no juices or flavoured drinks</a:t>
            </a:r>
            <a:endParaRPr dirty="0"/>
          </a:p>
        </p:txBody>
      </p:sp>
      <p:pic>
        <p:nvPicPr>
          <p:cNvPr id="5" name="Picture 4">
            <a:extLst>
              <a:ext uri="{FF2B5EF4-FFF2-40B4-BE49-F238E27FC236}">
                <a16:creationId xmlns:a16="http://schemas.microsoft.com/office/drawing/2014/main" id="{405F125E-8CDA-7632-B482-B14D16AD88F7}"/>
              </a:ext>
            </a:extLst>
          </p:cNvPr>
          <p:cNvPicPr>
            <a:picLocks noChangeAspect="1"/>
          </p:cNvPicPr>
          <p:nvPr/>
        </p:nvPicPr>
        <p:blipFill>
          <a:blip r:embed="rId3"/>
          <a:stretch>
            <a:fillRect/>
          </a:stretch>
        </p:blipFill>
        <p:spPr>
          <a:xfrm>
            <a:off x="4730788" y="1773493"/>
            <a:ext cx="4142570" cy="4530213"/>
          </a:xfrm>
          <a:prstGeom prst="rect">
            <a:avLst/>
          </a:prstGeom>
          <a:ln>
            <a:solidFill>
              <a:schemeClr val="tx1"/>
            </a:solidFill>
          </a:ln>
        </p:spPr>
      </p:pic>
    </p:spTree>
    <p:extLst>
      <p:ext uri="{BB962C8B-B14F-4D97-AF65-F5344CB8AC3E}">
        <p14:creationId xmlns:p14="http://schemas.microsoft.com/office/powerpoint/2010/main" val="107477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4">
                                            <p:txEl>
                                              <p:pRg st="0" end="0"/>
                                            </p:txEl>
                                          </p:spTgt>
                                        </p:tgtEl>
                                        <p:attrNameLst>
                                          <p:attrName>style.visibility</p:attrName>
                                        </p:attrNameLst>
                                      </p:cBhvr>
                                      <p:to>
                                        <p:strVal val="visible"/>
                                      </p:to>
                                    </p:set>
                                    <p:anim calcmode="lin" valueType="num">
                                      <p:cBhvr additive="base">
                                        <p:cTn id="7" dur="500"/>
                                        <p:tgtEl>
                                          <p:spTgt spid="1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14">
                                            <p:txEl>
                                              <p:pRg st="1" end="1"/>
                                            </p:txEl>
                                          </p:spTgt>
                                        </p:tgtEl>
                                        <p:attrNameLst>
                                          <p:attrName>style.visibility</p:attrName>
                                        </p:attrNameLst>
                                      </p:cBhvr>
                                      <p:to>
                                        <p:strVal val="visible"/>
                                      </p:to>
                                    </p:set>
                                    <p:anim calcmode="lin" valueType="num">
                                      <p:cBhvr additive="base">
                                        <p:cTn id="12" dur="500"/>
                                        <p:tgtEl>
                                          <p:spTgt spid="1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4">
                                            <p:txEl>
                                              <p:pRg st="2" end="2"/>
                                            </p:txEl>
                                          </p:spTgt>
                                        </p:tgtEl>
                                        <p:attrNameLst>
                                          <p:attrName>style.visibility</p:attrName>
                                        </p:attrNameLst>
                                      </p:cBhvr>
                                      <p:to>
                                        <p:strVal val="visible"/>
                                      </p:to>
                                    </p:set>
                                    <p:anim calcmode="lin" valueType="num">
                                      <p:cBhvr additive="base">
                                        <p:cTn id="17" dur="500"/>
                                        <p:tgtEl>
                                          <p:spTgt spid="11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4"/>
          <p:cNvSpPr txBox="1">
            <a:spLocks noGrp="1"/>
          </p:cNvSpPr>
          <p:nvPr>
            <p:ph type="title"/>
          </p:nvPr>
        </p:nvSpPr>
        <p:spPr>
          <a:xfrm>
            <a:off x="203200" y="533400"/>
            <a:ext cx="89408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What to expect in Year 4 - Organisation </a:t>
            </a:r>
            <a:endParaRPr dirty="0"/>
          </a:p>
        </p:txBody>
      </p:sp>
      <p:sp>
        <p:nvSpPr>
          <p:cNvPr id="114" name="Google Shape;114;p4"/>
          <p:cNvSpPr txBox="1">
            <a:spLocks noGrp="1"/>
          </p:cNvSpPr>
          <p:nvPr>
            <p:ph type="body" idx="1"/>
          </p:nvPr>
        </p:nvSpPr>
        <p:spPr>
          <a:xfrm>
            <a:off x="434622" y="1642983"/>
            <a:ext cx="8229600" cy="4876800"/>
          </a:xfrm>
          <a:prstGeom prst="rect">
            <a:avLst/>
          </a:prstGeom>
          <a:noFill/>
          <a:ln>
            <a:noFill/>
          </a:ln>
        </p:spPr>
        <p:txBody>
          <a:bodyPr spcFirstLastPara="1" wrap="square" lIns="91425" tIns="45700" rIns="91425" bIns="45700" anchor="t" anchorCtr="0">
            <a:normAutofit fontScale="85000" lnSpcReduction="20000"/>
          </a:bodyPr>
          <a:lstStyle/>
          <a:p>
            <a:pPr marL="182880" lvl="0" indent="-182880" algn="l" rtl="0">
              <a:spcBef>
                <a:spcPts val="0"/>
              </a:spcBef>
              <a:spcAft>
                <a:spcPts val="0"/>
              </a:spcAft>
              <a:buSzPct val="85000"/>
              <a:buChar char="•"/>
            </a:pPr>
            <a:r>
              <a:rPr lang="en-GB" dirty="0"/>
              <a:t>A reminder of </a:t>
            </a:r>
            <a:r>
              <a:rPr lang="en-GB" b="1" dirty="0"/>
              <a:t>full school uniform (this includes hair accessories, and appropriate shoes</a:t>
            </a:r>
            <a:r>
              <a:rPr lang="en-GB" dirty="0"/>
              <a:t>). The children currently look smart☺ </a:t>
            </a:r>
          </a:p>
          <a:p>
            <a:pPr marL="182880" lvl="0" indent="-182880" algn="l" rtl="0">
              <a:spcBef>
                <a:spcPts val="0"/>
              </a:spcBef>
              <a:spcAft>
                <a:spcPts val="0"/>
              </a:spcAft>
              <a:buSzPct val="85000"/>
              <a:buChar char="•"/>
            </a:pPr>
            <a:r>
              <a:rPr lang="en-GB" dirty="0"/>
              <a:t>No jewellery (unless it is for religious reasons), nail varnish, hair extensions</a:t>
            </a:r>
          </a:p>
          <a:p>
            <a:pPr marL="182880" lvl="0" indent="-182880" algn="l" rtl="0">
              <a:spcBef>
                <a:spcPts val="0"/>
              </a:spcBef>
              <a:spcAft>
                <a:spcPts val="0"/>
              </a:spcAft>
              <a:buSzPct val="85000"/>
              <a:buChar char="•"/>
            </a:pPr>
            <a:r>
              <a:rPr lang="en-GB" dirty="0"/>
              <a:t>Only black, </a:t>
            </a:r>
            <a:r>
              <a:rPr lang="en-GB" b="1" dirty="0"/>
              <a:t>plain</a:t>
            </a:r>
            <a:r>
              <a:rPr lang="en-GB" dirty="0"/>
              <a:t> ankle boots in winter </a:t>
            </a:r>
            <a:endParaRPr dirty="0"/>
          </a:p>
          <a:p>
            <a:pPr marL="182880" lvl="0" indent="-182880" algn="l" rtl="0">
              <a:spcBef>
                <a:spcPts val="444"/>
              </a:spcBef>
              <a:spcAft>
                <a:spcPts val="0"/>
              </a:spcAft>
              <a:buSzPct val="85000"/>
              <a:buChar char="•"/>
            </a:pPr>
            <a:r>
              <a:rPr lang="en-GB" dirty="0"/>
              <a:t>PE days are Mondays and </a:t>
            </a:r>
            <a:r>
              <a:rPr lang="en-GB" b="1" u="sng" dirty="0"/>
              <a:t>Fridays</a:t>
            </a:r>
            <a:r>
              <a:rPr lang="en-GB" dirty="0"/>
              <a:t>. Please refer to the uniform list on the school website.</a:t>
            </a:r>
            <a:endParaRPr dirty="0"/>
          </a:p>
          <a:p>
            <a:pPr marL="182880" lvl="0" indent="-182880" algn="l" rtl="0">
              <a:spcBef>
                <a:spcPts val="444"/>
              </a:spcBef>
              <a:spcAft>
                <a:spcPts val="0"/>
              </a:spcAft>
              <a:buSzPct val="85000"/>
              <a:buChar char="•"/>
            </a:pPr>
            <a:r>
              <a:rPr lang="en-GB" dirty="0"/>
              <a:t>Water bottle (named) - plain water only; no juices or flavoured drinks</a:t>
            </a:r>
            <a:endParaRPr dirty="0"/>
          </a:p>
          <a:p>
            <a:pPr marL="182880" lvl="0" indent="-182880" algn="l" rtl="0">
              <a:spcBef>
                <a:spcPts val="444"/>
              </a:spcBef>
              <a:spcAft>
                <a:spcPts val="0"/>
              </a:spcAft>
              <a:buSzPct val="85000"/>
              <a:buChar char="•"/>
            </a:pPr>
            <a:r>
              <a:rPr lang="en-GB" b="1" dirty="0"/>
              <a:t>Healthy snack </a:t>
            </a:r>
            <a:r>
              <a:rPr lang="en-GB" dirty="0"/>
              <a:t>(fruit or vegetable, no crisps or biscuits)</a:t>
            </a:r>
            <a:endParaRPr dirty="0"/>
          </a:p>
          <a:p>
            <a:pPr marL="182880" lvl="0" indent="-182880" algn="l" rtl="0">
              <a:spcBef>
                <a:spcPts val="444"/>
              </a:spcBef>
              <a:spcAft>
                <a:spcPts val="0"/>
              </a:spcAft>
              <a:buSzPct val="85000"/>
              <a:buChar char="•"/>
            </a:pPr>
            <a:r>
              <a:rPr lang="en-GB" b="1" dirty="0">
                <a:solidFill>
                  <a:srgbClr val="C00000"/>
                </a:solidFill>
              </a:rPr>
              <a:t>Pencil case </a:t>
            </a:r>
            <a:r>
              <a:rPr lang="en-GB" dirty="0"/>
              <a:t>– clear and basic equipment as requested</a:t>
            </a:r>
            <a:endParaRPr dirty="0"/>
          </a:p>
          <a:p>
            <a:pPr marL="182880" lvl="0" indent="-182880" algn="l" rtl="0">
              <a:spcBef>
                <a:spcPts val="444"/>
              </a:spcBef>
              <a:spcAft>
                <a:spcPts val="0"/>
              </a:spcAft>
              <a:buSzPct val="85000"/>
              <a:buChar char="•"/>
            </a:pPr>
            <a:r>
              <a:rPr lang="en-GB" dirty="0"/>
              <a:t>Healthy packed lunch if not booked for school packed lunch</a:t>
            </a:r>
            <a:endParaRPr dirty="0"/>
          </a:p>
          <a:p>
            <a:pPr marL="182880" lvl="0" indent="-182880" algn="l" rtl="0">
              <a:spcBef>
                <a:spcPts val="444"/>
              </a:spcBef>
              <a:spcAft>
                <a:spcPts val="0"/>
              </a:spcAft>
              <a:buSzPct val="85000"/>
              <a:buChar char="•"/>
            </a:pPr>
            <a:r>
              <a:rPr lang="en-GB" b="1" dirty="0">
                <a:solidFill>
                  <a:schemeClr val="tx1"/>
                </a:solidFill>
              </a:rPr>
              <a:t>Please have reading books in school everyday and reading records</a:t>
            </a:r>
          </a:p>
          <a:p>
            <a:pPr marL="182880" lvl="0" indent="-182880" algn="l" rtl="0">
              <a:spcBef>
                <a:spcPts val="444"/>
              </a:spcBef>
              <a:spcAft>
                <a:spcPts val="0"/>
              </a:spcAft>
              <a:buSzPct val="85000"/>
              <a:buChar char="•"/>
            </a:pPr>
            <a:r>
              <a:rPr lang="en-GB" b="1" dirty="0">
                <a:solidFill>
                  <a:schemeClr val="tx1"/>
                </a:solidFill>
              </a:rPr>
              <a:t>Classroom staff will check records and change books on Mondays.</a:t>
            </a:r>
            <a:endParaRPr b="1" dirty="0">
              <a:solidFill>
                <a:schemeClr val="tx1"/>
              </a:solidFill>
            </a:endParaRPr>
          </a:p>
          <a:p>
            <a:pPr marL="182880" lvl="0" indent="-182880" algn="l" rtl="0">
              <a:spcBef>
                <a:spcPts val="444"/>
              </a:spcBef>
              <a:spcAft>
                <a:spcPts val="0"/>
              </a:spcAft>
              <a:buSzPct val="85000"/>
              <a:buChar char="•"/>
            </a:pPr>
            <a:r>
              <a:rPr lang="en-GB" dirty="0"/>
              <a:t>Book borrowing day will be </a:t>
            </a:r>
            <a:r>
              <a:rPr lang="en-GB" b="1" u="sng" dirty="0"/>
              <a:t>Monday</a:t>
            </a:r>
            <a:r>
              <a:rPr lang="en-GB" dirty="0"/>
              <a:t> – so class library book will need to be brought in on this day.</a:t>
            </a:r>
            <a:endParaRPr dirty="0"/>
          </a:p>
          <a:p>
            <a:pPr marL="0" lvl="0" indent="0" algn="l" rtl="0">
              <a:spcBef>
                <a:spcPts val="444"/>
              </a:spcBef>
              <a:spcAft>
                <a:spcPts val="0"/>
              </a:spcAft>
              <a:buSzPct val="85000"/>
              <a:buNone/>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4">
                                            <p:txEl>
                                              <p:pRg st="0" end="0"/>
                                            </p:txEl>
                                          </p:spTgt>
                                        </p:tgtEl>
                                        <p:attrNameLst>
                                          <p:attrName>style.visibility</p:attrName>
                                        </p:attrNameLst>
                                      </p:cBhvr>
                                      <p:to>
                                        <p:strVal val="visible"/>
                                      </p:to>
                                    </p:set>
                                    <p:anim calcmode="lin" valueType="num">
                                      <p:cBhvr additive="base">
                                        <p:cTn id="7" dur="500"/>
                                        <p:tgtEl>
                                          <p:spTgt spid="1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14">
                                            <p:txEl>
                                              <p:pRg st="1" end="1"/>
                                            </p:txEl>
                                          </p:spTgt>
                                        </p:tgtEl>
                                        <p:attrNameLst>
                                          <p:attrName>style.visibility</p:attrName>
                                        </p:attrNameLst>
                                      </p:cBhvr>
                                      <p:to>
                                        <p:strVal val="visible"/>
                                      </p:to>
                                    </p:set>
                                    <p:anim calcmode="lin" valueType="num">
                                      <p:cBhvr additive="base">
                                        <p:cTn id="12" dur="500"/>
                                        <p:tgtEl>
                                          <p:spTgt spid="1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4">
                                            <p:txEl>
                                              <p:pRg st="2" end="2"/>
                                            </p:txEl>
                                          </p:spTgt>
                                        </p:tgtEl>
                                        <p:attrNameLst>
                                          <p:attrName>style.visibility</p:attrName>
                                        </p:attrNameLst>
                                      </p:cBhvr>
                                      <p:to>
                                        <p:strVal val="visible"/>
                                      </p:to>
                                    </p:set>
                                    <p:anim calcmode="lin" valueType="num">
                                      <p:cBhvr additive="base">
                                        <p:cTn id="17" dur="500"/>
                                        <p:tgtEl>
                                          <p:spTgt spid="11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14">
                                            <p:txEl>
                                              <p:pRg st="3" end="3"/>
                                            </p:txEl>
                                          </p:spTgt>
                                        </p:tgtEl>
                                        <p:attrNameLst>
                                          <p:attrName>style.visibility</p:attrName>
                                        </p:attrNameLst>
                                      </p:cBhvr>
                                      <p:to>
                                        <p:strVal val="visible"/>
                                      </p:to>
                                    </p:set>
                                    <p:anim calcmode="lin" valueType="num">
                                      <p:cBhvr additive="base">
                                        <p:cTn id="22" dur="500"/>
                                        <p:tgtEl>
                                          <p:spTgt spid="11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14">
                                            <p:txEl>
                                              <p:pRg st="4" end="4"/>
                                            </p:txEl>
                                          </p:spTgt>
                                        </p:tgtEl>
                                        <p:attrNameLst>
                                          <p:attrName>style.visibility</p:attrName>
                                        </p:attrNameLst>
                                      </p:cBhvr>
                                      <p:to>
                                        <p:strVal val="visible"/>
                                      </p:to>
                                    </p:set>
                                    <p:anim calcmode="lin" valueType="num">
                                      <p:cBhvr additive="base">
                                        <p:cTn id="27" dur="500"/>
                                        <p:tgtEl>
                                          <p:spTgt spid="11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14">
                                            <p:txEl>
                                              <p:pRg st="5" end="5"/>
                                            </p:txEl>
                                          </p:spTgt>
                                        </p:tgtEl>
                                        <p:attrNameLst>
                                          <p:attrName>style.visibility</p:attrName>
                                        </p:attrNameLst>
                                      </p:cBhvr>
                                      <p:to>
                                        <p:strVal val="visible"/>
                                      </p:to>
                                    </p:set>
                                    <p:anim calcmode="lin" valueType="num">
                                      <p:cBhvr additive="base">
                                        <p:cTn id="32" dur="500"/>
                                        <p:tgtEl>
                                          <p:spTgt spid="11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4">
                                            <p:txEl>
                                              <p:pRg st="6" end="6"/>
                                            </p:txEl>
                                          </p:spTgt>
                                        </p:tgtEl>
                                        <p:attrNameLst>
                                          <p:attrName>style.visibility</p:attrName>
                                        </p:attrNameLst>
                                      </p:cBhvr>
                                      <p:to>
                                        <p:strVal val="visible"/>
                                      </p:to>
                                    </p:set>
                                    <p:anim calcmode="lin" valueType="num">
                                      <p:cBhvr additive="base">
                                        <p:cTn id="37" dur="500"/>
                                        <p:tgtEl>
                                          <p:spTgt spid="11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14">
                                            <p:txEl>
                                              <p:pRg st="7" end="7"/>
                                            </p:txEl>
                                          </p:spTgt>
                                        </p:tgtEl>
                                        <p:attrNameLst>
                                          <p:attrName>style.visibility</p:attrName>
                                        </p:attrNameLst>
                                      </p:cBhvr>
                                      <p:to>
                                        <p:strVal val="visible"/>
                                      </p:to>
                                    </p:set>
                                    <p:anim calcmode="lin" valueType="num">
                                      <p:cBhvr additive="base">
                                        <p:cTn id="42" dur="500"/>
                                        <p:tgtEl>
                                          <p:spTgt spid="11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14">
                                            <p:txEl>
                                              <p:pRg st="8" end="8"/>
                                            </p:txEl>
                                          </p:spTgt>
                                        </p:tgtEl>
                                        <p:attrNameLst>
                                          <p:attrName>style.visibility</p:attrName>
                                        </p:attrNameLst>
                                      </p:cBhvr>
                                      <p:to>
                                        <p:strVal val="visible"/>
                                      </p:to>
                                    </p:set>
                                    <p:anim calcmode="lin" valueType="num">
                                      <p:cBhvr additive="base">
                                        <p:cTn id="47" dur="500"/>
                                        <p:tgtEl>
                                          <p:spTgt spid="11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114">
                                            <p:txEl>
                                              <p:pRg st="9" end="9"/>
                                            </p:txEl>
                                          </p:spTgt>
                                        </p:tgtEl>
                                        <p:attrNameLst>
                                          <p:attrName>style.visibility</p:attrName>
                                        </p:attrNameLst>
                                      </p:cBhvr>
                                      <p:to>
                                        <p:strVal val="visible"/>
                                      </p:to>
                                    </p:set>
                                    <p:anim calcmode="lin" valueType="num">
                                      <p:cBhvr additive="base">
                                        <p:cTn id="52" dur="500"/>
                                        <p:tgtEl>
                                          <p:spTgt spid="11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14">
                                            <p:txEl>
                                              <p:pRg st="10" end="10"/>
                                            </p:txEl>
                                          </p:spTgt>
                                        </p:tgtEl>
                                        <p:attrNameLst>
                                          <p:attrName>style.visibility</p:attrName>
                                        </p:attrNameLst>
                                      </p:cBhvr>
                                      <p:to>
                                        <p:strVal val="visible"/>
                                      </p:to>
                                    </p:set>
                                    <p:anim calcmode="lin" valueType="num">
                                      <p:cBhvr additive="base">
                                        <p:cTn id="57" dur="500"/>
                                        <p:tgtEl>
                                          <p:spTgt spid="114">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What to expect in Year 4 - Reading </a:t>
            </a:r>
            <a:endParaRPr dirty="0"/>
          </a:p>
        </p:txBody>
      </p:sp>
      <p:sp>
        <p:nvSpPr>
          <p:cNvPr id="120" name="Google Shape;120;p5"/>
          <p:cNvSpPr txBox="1">
            <a:spLocks noGrp="1"/>
          </p:cNvSpPr>
          <p:nvPr>
            <p:ph type="body" idx="1"/>
          </p:nvPr>
        </p:nvSpPr>
        <p:spPr>
          <a:xfrm>
            <a:off x="457200" y="1669026"/>
            <a:ext cx="8229600" cy="4876800"/>
          </a:xfrm>
          <a:prstGeom prst="rect">
            <a:avLst/>
          </a:prstGeom>
          <a:noFill/>
          <a:ln>
            <a:noFill/>
          </a:ln>
        </p:spPr>
        <p:txBody>
          <a:bodyPr spcFirstLastPara="1" wrap="square" lIns="91425" tIns="45700" rIns="91425" bIns="45700" anchor="t" anchorCtr="0">
            <a:normAutofit fontScale="70000" lnSpcReduction="20000"/>
          </a:bodyPr>
          <a:lstStyle/>
          <a:p>
            <a:pPr marL="182880" lvl="0" indent="-172354" algn="l" rtl="0">
              <a:spcBef>
                <a:spcPts val="364"/>
              </a:spcBef>
              <a:spcAft>
                <a:spcPts val="0"/>
              </a:spcAft>
              <a:buSzPct val="85000"/>
              <a:buChar char="•"/>
            </a:pPr>
            <a:r>
              <a:rPr lang="en-GB" sz="2600" dirty="0"/>
              <a:t>If you need more reading material before the weekend, then children are welcome to ask us and we will facilitate this.</a:t>
            </a:r>
            <a:endParaRPr dirty="0"/>
          </a:p>
          <a:p>
            <a:pPr marL="182880" lvl="0" indent="-172354" algn="l" rtl="0">
              <a:spcBef>
                <a:spcPts val="364"/>
              </a:spcBef>
              <a:spcAft>
                <a:spcPts val="0"/>
              </a:spcAft>
              <a:buSzPct val="85000"/>
              <a:buChar char="•"/>
            </a:pPr>
            <a:r>
              <a:rPr lang="en-GB" sz="2600" dirty="0"/>
              <a:t>Try to aim to read with your child </a:t>
            </a:r>
            <a:r>
              <a:rPr lang="en-GB" sz="2600" b="1" dirty="0"/>
              <a:t>at least </a:t>
            </a:r>
            <a:r>
              <a:rPr lang="en-GB" sz="2600" dirty="0"/>
              <a:t>4 times a week. This will greatly support your child’s progress. You will be invited to a reading workshop over the coming weeks.</a:t>
            </a:r>
            <a:endParaRPr dirty="0"/>
          </a:p>
          <a:p>
            <a:pPr marL="182880" lvl="0" indent="-172354" algn="l" rtl="0">
              <a:spcBef>
                <a:spcPts val="364"/>
              </a:spcBef>
              <a:spcAft>
                <a:spcPts val="0"/>
              </a:spcAft>
              <a:buSzPct val="85000"/>
              <a:buChar char="•"/>
            </a:pPr>
            <a:r>
              <a:rPr lang="en-GB" sz="2600" dirty="0"/>
              <a:t>Do read with your child, and visit the local library </a:t>
            </a:r>
            <a:endParaRPr sz="2600" dirty="0"/>
          </a:p>
          <a:p>
            <a:pPr marL="182880" lvl="0" indent="-172354" algn="l" rtl="0">
              <a:spcBef>
                <a:spcPts val="364"/>
              </a:spcBef>
              <a:spcAft>
                <a:spcPts val="0"/>
              </a:spcAft>
              <a:buSzPct val="85000"/>
              <a:buChar char="•"/>
            </a:pPr>
            <a:r>
              <a:rPr lang="en-GB" sz="2600" dirty="0"/>
              <a:t>In Year 4 we will continue to shift the focus of reading from learning to decode words, to develop a deeper understanding of texts and word choices within texts. Talking, discussing themes, characters, plots, phrases and new vocabulary with your child is so important.</a:t>
            </a:r>
            <a:endParaRPr dirty="0"/>
          </a:p>
          <a:p>
            <a:pPr marL="182880" lvl="0" indent="-172354" algn="l" rtl="0">
              <a:spcBef>
                <a:spcPts val="364"/>
              </a:spcBef>
              <a:spcAft>
                <a:spcPts val="0"/>
              </a:spcAft>
              <a:buSzPct val="85000"/>
              <a:buChar char="•"/>
            </a:pPr>
            <a:r>
              <a:rPr lang="en-GB" sz="2600" dirty="0"/>
              <a:t>Please record reading at home by writing comments on your child’s fluency or if they found the book particularly challenging.  Teachers will not be recording in these books for most children but adults will read with all children as much as possible in a variety of ways. Teachers teach Reading for a minimum of 30 minutes daily and will discuss your child’s progress at parents evenings, or as and when necessary.</a:t>
            </a:r>
            <a:endParaRPr dirty="0"/>
          </a:p>
          <a:p>
            <a:pPr marL="182880" lvl="0" indent="-172354" algn="l" rtl="0">
              <a:spcBef>
                <a:spcPts val="364"/>
              </a:spcBef>
              <a:spcAft>
                <a:spcPts val="0"/>
              </a:spcAft>
              <a:buSzPct val="85000"/>
              <a:buChar char="•"/>
            </a:pPr>
            <a:r>
              <a:rPr lang="en-GB" sz="2600" dirty="0"/>
              <a:t>If volunteers read with your children, they may record in the reading record.</a:t>
            </a:r>
            <a:endParaRPr dirty="0"/>
          </a:p>
          <a:p>
            <a:pPr marL="182880" lvl="0" indent="-92202" algn="l" rtl="0">
              <a:spcBef>
                <a:spcPts val="336"/>
              </a:spcBef>
              <a:spcAft>
                <a:spcPts val="0"/>
              </a:spcAft>
              <a:buSzPct val="85000"/>
              <a:buNone/>
            </a:pPr>
            <a:endParaRPr dirty="0"/>
          </a:p>
          <a:p>
            <a:pPr marL="0" lvl="0" indent="0" algn="l" rtl="0">
              <a:spcBef>
                <a:spcPts val="336"/>
              </a:spcBef>
              <a:spcAft>
                <a:spcPts val="0"/>
              </a:spcAft>
              <a:buSzPct val="85000"/>
              <a:buNone/>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0">
                                            <p:txEl>
                                              <p:pRg st="0" end="0"/>
                                            </p:txEl>
                                          </p:spTgt>
                                        </p:tgtEl>
                                        <p:attrNameLst>
                                          <p:attrName>style.visibility</p:attrName>
                                        </p:attrNameLst>
                                      </p:cBhvr>
                                      <p:to>
                                        <p:strVal val="visible"/>
                                      </p:to>
                                    </p:set>
                                    <p:anim calcmode="lin" valueType="num">
                                      <p:cBhvr additive="base">
                                        <p:cTn id="7" dur="500"/>
                                        <p:tgtEl>
                                          <p:spTgt spid="12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0">
                                            <p:txEl>
                                              <p:pRg st="1" end="1"/>
                                            </p:txEl>
                                          </p:spTgt>
                                        </p:tgtEl>
                                        <p:attrNameLst>
                                          <p:attrName>style.visibility</p:attrName>
                                        </p:attrNameLst>
                                      </p:cBhvr>
                                      <p:to>
                                        <p:strVal val="visible"/>
                                      </p:to>
                                    </p:set>
                                    <p:anim calcmode="lin" valueType="num">
                                      <p:cBhvr additive="base">
                                        <p:cTn id="12" dur="500"/>
                                        <p:tgtEl>
                                          <p:spTgt spid="12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0">
                                            <p:txEl>
                                              <p:pRg st="2" end="2"/>
                                            </p:txEl>
                                          </p:spTgt>
                                        </p:tgtEl>
                                        <p:attrNameLst>
                                          <p:attrName>style.visibility</p:attrName>
                                        </p:attrNameLst>
                                      </p:cBhvr>
                                      <p:to>
                                        <p:strVal val="visible"/>
                                      </p:to>
                                    </p:set>
                                    <p:anim calcmode="lin" valueType="num">
                                      <p:cBhvr additive="base">
                                        <p:cTn id="17" dur="500"/>
                                        <p:tgtEl>
                                          <p:spTgt spid="12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20">
                                            <p:txEl>
                                              <p:pRg st="3" end="3"/>
                                            </p:txEl>
                                          </p:spTgt>
                                        </p:tgtEl>
                                        <p:attrNameLst>
                                          <p:attrName>style.visibility</p:attrName>
                                        </p:attrNameLst>
                                      </p:cBhvr>
                                      <p:to>
                                        <p:strVal val="visible"/>
                                      </p:to>
                                    </p:set>
                                    <p:anim calcmode="lin" valueType="num">
                                      <p:cBhvr additive="base">
                                        <p:cTn id="22" dur="500"/>
                                        <p:tgtEl>
                                          <p:spTgt spid="12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0">
                                            <p:txEl>
                                              <p:pRg st="4" end="4"/>
                                            </p:txEl>
                                          </p:spTgt>
                                        </p:tgtEl>
                                        <p:attrNameLst>
                                          <p:attrName>style.visibility</p:attrName>
                                        </p:attrNameLst>
                                      </p:cBhvr>
                                      <p:to>
                                        <p:strVal val="visible"/>
                                      </p:to>
                                    </p:set>
                                    <p:anim calcmode="lin" valueType="num">
                                      <p:cBhvr additive="base">
                                        <p:cTn id="27" dur="500"/>
                                        <p:tgtEl>
                                          <p:spTgt spid="12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20">
                                            <p:txEl>
                                              <p:pRg st="5" end="5"/>
                                            </p:txEl>
                                          </p:spTgt>
                                        </p:tgtEl>
                                        <p:attrNameLst>
                                          <p:attrName>style.visibility</p:attrName>
                                        </p:attrNameLst>
                                      </p:cBhvr>
                                      <p:to>
                                        <p:strVal val="visible"/>
                                      </p:to>
                                    </p:set>
                                    <p:anim calcmode="lin" valueType="num">
                                      <p:cBhvr additive="base">
                                        <p:cTn id="32" dur="500"/>
                                        <p:tgtEl>
                                          <p:spTgt spid="12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906E7-78AB-4BA6-904C-C59E3E8800AD}"/>
              </a:ext>
            </a:extLst>
          </p:cNvPr>
          <p:cNvSpPr>
            <a:spLocks noGrp="1"/>
          </p:cNvSpPr>
          <p:nvPr>
            <p:ph type="title"/>
          </p:nvPr>
        </p:nvSpPr>
        <p:spPr>
          <a:xfrm>
            <a:off x="457200" y="533400"/>
            <a:ext cx="3475608" cy="990600"/>
          </a:xfrm>
        </p:spPr>
        <p:txBody>
          <a:bodyPr>
            <a:normAutofit fontScale="90000"/>
          </a:bodyPr>
          <a:lstStyle/>
          <a:p>
            <a:r>
              <a:rPr lang="en-GB" u="sng" dirty="0">
                <a:solidFill>
                  <a:srgbClr val="00B050"/>
                </a:solidFill>
              </a:rPr>
              <a:t>Autumn term Overview</a:t>
            </a:r>
          </a:p>
        </p:txBody>
      </p:sp>
      <p:graphicFrame>
        <p:nvGraphicFramePr>
          <p:cNvPr id="4" name="Table 3">
            <a:extLst>
              <a:ext uri="{FF2B5EF4-FFF2-40B4-BE49-F238E27FC236}">
                <a16:creationId xmlns:a16="http://schemas.microsoft.com/office/drawing/2014/main" id="{AA97F598-FCD7-4264-B295-31B7507A3F72}"/>
              </a:ext>
            </a:extLst>
          </p:cNvPr>
          <p:cNvGraphicFramePr>
            <a:graphicFrameLocks noGrp="1"/>
          </p:cNvGraphicFramePr>
          <p:nvPr>
            <p:extLst>
              <p:ext uri="{D42A27DB-BD31-4B8C-83A1-F6EECF244321}">
                <p14:modId xmlns:p14="http://schemas.microsoft.com/office/powerpoint/2010/main" val="175910081"/>
              </p:ext>
            </p:extLst>
          </p:nvPr>
        </p:nvGraphicFramePr>
        <p:xfrm>
          <a:off x="3932808" y="533400"/>
          <a:ext cx="4565606" cy="5684216"/>
        </p:xfrm>
        <a:graphic>
          <a:graphicData uri="http://schemas.openxmlformats.org/drawingml/2006/table">
            <a:tbl>
              <a:tblPr firstRow="1" firstCol="1" bandRow="1"/>
              <a:tblGrid>
                <a:gridCol w="2282803">
                  <a:extLst>
                    <a:ext uri="{9D8B030D-6E8A-4147-A177-3AD203B41FA5}">
                      <a16:colId xmlns:a16="http://schemas.microsoft.com/office/drawing/2014/main" val="3464875769"/>
                    </a:ext>
                  </a:extLst>
                </a:gridCol>
                <a:gridCol w="2282803">
                  <a:extLst>
                    <a:ext uri="{9D8B030D-6E8A-4147-A177-3AD203B41FA5}">
                      <a16:colId xmlns:a16="http://schemas.microsoft.com/office/drawing/2014/main" val="2040084710"/>
                    </a:ext>
                  </a:extLst>
                </a:gridCol>
              </a:tblGrid>
              <a:tr h="520483">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English</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The Mermaid of Zennor</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Varmints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Maths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Place Value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Addition and Subtraction</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7853998"/>
                  </a:ext>
                </a:extLst>
              </a:tr>
              <a:tr h="987478">
                <a:tc>
                  <a:txBody>
                    <a:bodyPr/>
                    <a:lstStyle/>
                    <a:p>
                      <a:pPr>
                        <a:spcAft>
                          <a:spcPts val="750"/>
                        </a:spcAft>
                      </a:pPr>
                      <a:r>
                        <a:rPr lang="en-GB" sz="10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Science: White rose </a:t>
                      </a:r>
                      <a:endParaRPr lang="en-GB" sz="80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750"/>
                        </a:spcAft>
                      </a:pPr>
                      <a:r>
                        <a:rPr lang="en-GB"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Group and classify living things</a:t>
                      </a:r>
                      <a:endParaRPr lang="en-GB" sz="80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750"/>
                        </a:spcAft>
                      </a:pPr>
                      <a:r>
                        <a:rPr lang="en-GB"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Data Collection A</a:t>
                      </a:r>
                      <a:endParaRPr lang="en-GB" sz="80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750"/>
                        </a:spcAft>
                      </a:pPr>
                      <a:r>
                        <a:rPr lang="en-GB"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States of Matter</a:t>
                      </a:r>
                      <a:endParaRPr lang="en-GB"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History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Egyptians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How much did the Ancient Egyptians achieve?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68889903"/>
                  </a:ext>
                </a:extLst>
              </a:tr>
              <a:tr h="685063">
                <a:tc>
                  <a:txBody>
                    <a:bodyPr/>
                    <a:lstStyle/>
                    <a:p>
                      <a:pPr>
                        <a:lnSpc>
                          <a:spcPts val="1205"/>
                        </a:lnSpc>
                        <a:spcAft>
                          <a:spcPts val="0"/>
                        </a:spcAft>
                      </a:pPr>
                      <a:r>
                        <a:rPr lang="en-GB" sz="1000" b="1" dirty="0">
                          <a:solidFill>
                            <a:srgbClr val="000000"/>
                          </a:solidFill>
                          <a:effectLst/>
                          <a:latin typeface="Calibri" panose="020F0502020204030204" pitchFamily="34" charset="0"/>
                          <a:ea typeface="Calibri" panose="020F0502020204030204" pitchFamily="34" charset="0"/>
                          <a:cs typeface="DIN"/>
                        </a:rPr>
                        <a:t>RE – Buddhism</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Is it possible for everyone to be happy?</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Art/DT</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Viewpoints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3478007"/>
                  </a:ext>
                </a:extLst>
              </a:tr>
              <a:tr h="696584">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Music</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Charanga</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PE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Unit 1: Personal</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FUNS 1: Static Balance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FUNS 10: Co-ordination and Footwork</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31515287"/>
                  </a:ext>
                </a:extLst>
              </a:tr>
              <a:tr h="520939">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Reading :Literacy tree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The Undefeated</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Zombierella</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Phonics/SPAG (where relevant)</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Starting from Spring 1, week 4 of Phonics books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1535188"/>
                  </a:ext>
                </a:extLst>
              </a:tr>
              <a:tr h="696584">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Extra curricular activities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Visit Eton College for an Egyptian Workshop</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Computing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 Coding and Online Safety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27181075"/>
                  </a:ext>
                </a:extLst>
              </a:tr>
              <a:tr h="1577085">
                <a:tc>
                  <a:txBody>
                    <a:bodyPr/>
                    <a:lstStyle/>
                    <a:p>
                      <a:pPr>
                        <a:lnSpc>
                          <a:spcPct val="107000"/>
                        </a:lnSpc>
                        <a:spcAft>
                          <a:spcPts val="0"/>
                        </a:spcAft>
                      </a:pPr>
                      <a:r>
                        <a:rPr lang="en-GB" sz="1000" b="1">
                          <a:solidFill>
                            <a:srgbClr val="000000"/>
                          </a:solidFill>
                          <a:effectLst/>
                          <a:latin typeface="Calibri" panose="020F0502020204030204" pitchFamily="34" charset="0"/>
                          <a:ea typeface="Calibri" panose="020F0502020204030204" pitchFamily="34" charset="0"/>
                          <a:cs typeface="Calibri" panose="020F0502020204030204" pitchFamily="34" charset="0"/>
                        </a:rPr>
                        <a:t>PSHE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Relationships (Caring, freidnships, being safe, families and people who care for me, respectful relationships)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Growth Mindset</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Learning Pit</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Zones of Regulations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solidFill>
                            <a:srgbClr val="000000"/>
                          </a:solidFill>
                          <a:effectLst/>
                          <a:latin typeface="Calibri" panose="020F0502020204030204" pitchFamily="34" charset="0"/>
                          <a:ea typeface="Calibri" panose="020F0502020204030204" pitchFamily="34" charset="0"/>
                          <a:cs typeface="Calibri" panose="020F0502020204030204" pitchFamily="34" charset="0"/>
                        </a:rPr>
                        <a:t>Lyfta</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French</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Getting to Know you</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0679" marR="506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1198571"/>
                  </a:ext>
                </a:extLst>
              </a:tr>
            </a:tbl>
          </a:graphicData>
        </a:graphic>
      </p:graphicFrame>
    </p:spTree>
    <p:extLst>
      <p:ext uri="{BB962C8B-B14F-4D97-AF65-F5344CB8AC3E}">
        <p14:creationId xmlns:p14="http://schemas.microsoft.com/office/powerpoint/2010/main" val="31938505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6"/>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What to expect in Year 4 – Home learning </a:t>
            </a:r>
            <a:endParaRPr dirty="0"/>
          </a:p>
        </p:txBody>
      </p:sp>
      <p:sp>
        <p:nvSpPr>
          <p:cNvPr id="126" name="Google Shape;126;p6"/>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53339" algn="l" rtl="0">
              <a:spcBef>
                <a:spcPts val="0"/>
              </a:spcBef>
              <a:spcAft>
                <a:spcPts val="0"/>
              </a:spcAft>
              <a:buSzPct val="85000"/>
              <a:buNone/>
            </a:pPr>
            <a:endParaRPr dirty="0"/>
          </a:p>
          <a:p>
            <a:pPr marL="182880" lvl="0" indent="-173164" algn="l" rtl="0">
              <a:spcBef>
                <a:spcPts val="480"/>
              </a:spcBef>
              <a:spcAft>
                <a:spcPts val="0"/>
              </a:spcAft>
              <a:buSzPct val="85000"/>
              <a:buChar char="•"/>
            </a:pPr>
            <a:r>
              <a:rPr lang="en-GB" dirty="0"/>
              <a:t>Spellings will be set on a Friday via Purple Mash. There will be no formal test in class, but learning is checked during spelling sessions, English lessons and through ongoing writing.</a:t>
            </a:r>
            <a:endParaRPr dirty="0"/>
          </a:p>
          <a:p>
            <a:pPr marL="182880" lvl="0" indent="-173164" algn="l" rtl="0">
              <a:spcBef>
                <a:spcPts val="480"/>
              </a:spcBef>
              <a:spcAft>
                <a:spcPts val="0"/>
              </a:spcAft>
              <a:buSzPct val="85000"/>
              <a:buChar char="•"/>
            </a:pPr>
            <a:r>
              <a:rPr lang="en-GB" dirty="0"/>
              <a:t>Please also try to access TTRS regularly to keep up times tables learning.</a:t>
            </a:r>
            <a:endParaRPr dirty="0"/>
          </a:p>
          <a:p>
            <a:pPr marL="0" lvl="0" indent="0" algn="l" rtl="0">
              <a:spcBef>
                <a:spcPts val="480"/>
              </a:spcBef>
              <a:spcAft>
                <a:spcPts val="0"/>
              </a:spcAft>
              <a:buSzPct val="85000"/>
              <a:buNone/>
            </a:pP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6"/>
          <p:cNvSpPr txBox="1">
            <a:spLocks noGrp="1"/>
          </p:cNvSpPr>
          <p:nvPr>
            <p:ph type="title"/>
          </p:nvPr>
        </p:nvSpPr>
        <p:spPr>
          <a:xfrm>
            <a:off x="225778" y="609600"/>
            <a:ext cx="9206089"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ct val="100000"/>
              <a:buFont typeface="Arial"/>
              <a:buNone/>
            </a:pPr>
            <a:r>
              <a:rPr lang="en-GB" sz="3400" b="1" u="sng" dirty="0">
                <a:solidFill>
                  <a:srgbClr val="00B050"/>
                </a:solidFill>
              </a:rPr>
              <a:t>What to expect in Year 4 – Home learning</a:t>
            </a:r>
            <a:endParaRPr sz="3400" dirty="0"/>
          </a:p>
        </p:txBody>
      </p:sp>
      <p:sp>
        <p:nvSpPr>
          <p:cNvPr id="126" name="Google Shape;126;p6"/>
          <p:cNvSpPr txBox="1">
            <a:spLocks noGrp="1"/>
          </p:cNvSpPr>
          <p:nvPr>
            <p:ph type="body" idx="1"/>
          </p:nvPr>
        </p:nvSpPr>
        <p:spPr>
          <a:xfrm>
            <a:off x="457200" y="1368778"/>
            <a:ext cx="8229600" cy="4876800"/>
          </a:xfrm>
          <a:prstGeom prst="rect">
            <a:avLst/>
          </a:prstGeom>
          <a:noFill/>
          <a:ln>
            <a:noFill/>
          </a:ln>
        </p:spPr>
        <p:txBody>
          <a:bodyPr spcFirstLastPara="1" wrap="square" lIns="91425" tIns="45700" rIns="91425" bIns="45700" anchor="t" anchorCtr="0">
            <a:normAutofit lnSpcReduction="10000"/>
          </a:bodyPr>
          <a:lstStyle/>
          <a:p>
            <a:pPr marL="182880" lvl="0" indent="-53339" algn="l" rtl="0">
              <a:spcBef>
                <a:spcPts val="0"/>
              </a:spcBef>
              <a:spcAft>
                <a:spcPts val="0"/>
              </a:spcAft>
              <a:buSzPct val="85000"/>
              <a:buNone/>
            </a:pPr>
            <a:endParaRPr lang="en-GB" dirty="0"/>
          </a:p>
          <a:p>
            <a:pPr marL="182880" lvl="0" indent="-173164" algn="l" rtl="0">
              <a:spcBef>
                <a:spcPts val="480"/>
              </a:spcBef>
              <a:spcAft>
                <a:spcPts val="0"/>
              </a:spcAft>
              <a:buSzPct val="85000"/>
              <a:buChar char="•"/>
            </a:pPr>
            <a:r>
              <a:rPr lang="en-GB" dirty="0">
                <a:solidFill>
                  <a:schemeClr val="tx1"/>
                </a:solidFill>
              </a:rPr>
              <a:t>Any home learning will be set on a </a:t>
            </a:r>
            <a:r>
              <a:rPr lang="en-GB" b="1" dirty="0">
                <a:solidFill>
                  <a:schemeClr val="tx1"/>
                </a:solidFill>
              </a:rPr>
              <a:t>Friday</a:t>
            </a:r>
            <a:r>
              <a:rPr lang="en-GB" dirty="0">
                <a:solidFill>
                  <a:schemeClr val="tx1"/>
                </a:solidFill>
              </a:rPr>
              <a:t> via Purple Mash. This will be due in the following </a:t>
            </a:r>
            <a:r>
              <a:rPr lang="en-GB" b="1" dirty="0">
                <a:solidFill>
                  <a:schemeClr val="tx1"/>
                </a:solidFill>
              </a:rPr>
              <a:t>Thursday</a:t>
            </a:r>
            <a:r>
              <a:rPr lang="en-GB" dirty="0">
                <a:solidFill>
                  <a:schemeClr val="tx1"/>
                </a:solidFill>
              </a:rPr>
              <a:t>, again via Purple Mash.</a:t>
            </a:r>
            <a:endParaRPr dirty="0">
              <a:solidFill>
                <a:schemeClr val="tx1"/>
              </a:solidFill>
            </a:endParaRPr>
          </a:p>
          <a:p>
            <a:pPr marL="182880" lvl="0" indent="-173164" algn="l" rtl="0">
              <a:spcBef>
                <a:spcPts val="480"/>
              </a:spcBef>
              <a:spcAft>
                <a:spcPts val="0"/>
              </a:spcAft>
              <a:buSzPct val="85000"/>
              <a:buChar char="•"/>
            </a:pPr>
            <a:r>
              <a:rPr lang="en-GB" dirty="0"/>
              <a:t>Spellings will be set on a Friday via Purple Mash. There will be no formal ‘test’ in class, but learning is checked during spelling sessions, English lessons and through ongoing writing. We will do an informal check on Friday’s during our English lesson.</a:t>
            </a:r>
            <a:endParaRPr dirty="0"/>
          </a:p>
          <a:p>
            <a:pPr marL="182880" lvl="0" indent="-173164" algn="l" rtl="0">
              <a:spcBef>
                <a:spcPts val="480"/>
              </a:spcBef>
              <a:spcAft>
                <a:spcPts val="0"/>
              </a:spcAft>
              <a:buSzPct val="85000"/>
              <a:buChar char="•"/>
            </a:pPr>
            <a:r>
              <a:rPr lang="en-GB" dirty="0"/>
              <a:t>Please also try to access TTRS regularly to keep up times tables learning – this year the focus will be on revising on all times tables and apply this to division facts. This is essential for many different areas of Maths learning.</a:t>
            </a:r>
            <a:endParaRPr dirty="0"/>
          </a:p>
          <a:p>
            <a:pPr marL="182880" lvl="0" indent="-53339" algn="l" rtl="0">
              <a:spcBef>
                <a:spcPts val="480"/>
              </a:spcBef>
              <a:spcAft>
                <a:spcPts val="0"/>
              </a:spcAft>
              <a:buSzPct val="85000"/>
              <a:buNone/>
            </a:pPr>
            <a:endParaRPr dirty="0"/>
          </a:p>
          <a:p>
            <a:pPr marL="0" lvl="0" indent="0" algn="l" rtl="0">
              <a:spcBef>
                <a:spcPts val="480"/>
              </a:spcBef>
              <a:spcAft>
                <a:spcPts val="0"/>
              </a:spcAft>
              <a:buSzPct val="85000"/>
              <a:buNone/>
            </a:pP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94508C3-6D24-4AA9-A382-110BD2756B47}"/>
              </a:ext>
            </a:extLst>
          </p:cNvPr>
          <p:cNvPicPr>
            <a:picLocks noChangeAspect="1"/>
          </p:cNvPicPr>
          <p:nvPr/>
        </p:nvPicPr>
        <p:blipFill>
          <a:blip r:embed="rId2"/>
          <a:stretch>
            <a:fillRect/>
          </a:stretch>
        </p:blipFill>
        <p:spPr>
          <a:xfrm>
            <a:off x="0" y="189452"/>
            <a:ext cx="9144000" cy="6479095"/>
          </a:xfrm>
          <a:prstGeom prst="rect">
            <a:avLst/>
          </a:prstGeom>
        </p:spPr>
      </p:pic>
    </p:spTree>
    <p:extLst>
      <p:ext uri="{BB962C8B-B14F-4D97-AF65-F5344CB8AC3E}">
        <p14:creationId xmlns:p14="http://schemas.microsoft.com/office/powerpoint/2010/main" val="3677640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9"/>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a:solidFill>
                  <a:srgbClr val="00B050"/>
                </a:solidFill>
              </a:rPr>
              <a:t>Curriculum – Knowledge Organisers</a:t>
            </a:r>
            <a:endParaRPr/>
          </a:p>
        </p:txBody>
      </p:sp>
      <p:sp>
        <p:nvSpPr>
          <p:cNvPr id="144" name="Google Shape;144;p9"/>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82880" algn="l" rtl="0">
              <a:spcBef>
                <a:spcPts val="0"/>
              </a:spcBef>
              <a:spcAft>
                <a:spcPts val="0"/>
              </a:spcAft>
              <a:buSzPts val="2040"/>
              <a:buChar char="•"/>
            </a:pPr>
            <a:r>
              <a:rPr lang="en-GB"/>
              <a:t>We have been working hard in school to create knowledge organisers which are summaries of the key learning points and vocabulary connected to a topic. </a:t>
            </a:r>
            <a:endParaRPr/>
          </a:p>
          <a:p>
            <a:pPr marL="182880" lvl="0" indent="-182880" algn="l" rtl="0">
              <a:spcBef>
                <a:spcPts val="480"/>
              </a:spcBef>
              <a:spcAft>
                <a:spcPts val="0"/>
              </a:spcAft>
              <a:buSzPts val="2040"/>
              <a:buChar char="•"/>
            </a:pPr>
            <a:r>
              <a:rPr lang="en-GB"/>
              <a:t>We have created them and are currently using them to drive teaching in Science, Geography, History and RE (please see website) and are a great way for children to have a summary of their learning to look at during and after the topic.</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 calcmode="lin" valueType="num">
                                      <p:cBhvr additive="base">
                                        <p:cTn id="7" dur="500"/>
                                        <p:tgtEl>
                                          <p:spTgt spid="14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44">
                                            <p:txEl>
                                              <p:pRg st="1" end="1"/>
                                            </p:txEl>
                                          </p:spTgt>
                                        </p:tgtEl>
                                        <p:attrNameLst>
                                          <p:attrName>style.visibility</p:attrName>
                                        </p:attrNameLst>
                                      </p:cBhvr>
                                      <p:to>
                                        <p:strVal val="visible"/>
                                      </p:to>
                                    </p:set>
                                    <p:anim calcmode="lin" valueType="num">
                                      <p:cBhvr additive="base">
                                        <p:cTn id="12" dur="500"/>
                                        <p:tgtEl>
                                          <p:spTgt spid="14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4E819-7330-2436-1D35-F8368BD8243A}"/>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C75728ED-FCDD-6339-09CE-86802CC0A17D}"/>
              </a:ext>
            </a:extLst>
          </p:cNvPr>
          <p:cNvSpPr>
            <a:spLocks noGrp="1"/>
          </p:cNvSpPr>
          <p:nvPr>
            <p:ph type="body" idx="1"/>
          </p:nvPr>
        </p:nvSpPr>
        <p:spPr/>
        <p:txBody>
          <a:bodyPr/>
          <a:lstStyle/>
          <a:p>
            <a:endParaRPr lang="en-GB"/>
          </a:p>
        </p:txBody>
      </p:sp>
      <p:pic>
        <p:nvPicPr>
          <p:cNvPr id="5" name="Picture 4">
            <a:extLst>
              <a:ext uri="{FF2B5EF4-FFF2-40B4-BE49-F238E27FC236}">
                <a16:creationId xmlns:a16="http://schemas.microsoft.com/office/drawing/2014/main" id="{DD4FC575-C09C-1CC9-22C9-4FA7F2C2D8B6}"/>
              </a:ext>
            </a:extLst>
          </p:cNvPr>
          <p:cNvPicPr>
            <a:picLocks noChangeAspect="1"/>
          </p:cNvPicPr>
          <p:nvPr/>
        </p:nvPicPr>
        <p:blipFill>
          <a:blip r:embed="rId2"/>
          <a:stretch>
            <a:fillRect/>
          </a:stretch>
        </p:blipFill>
        <p:spPr>
          <a:xfrm>
            <a:off x="178689" y="453132"/>
            <a:ext cx="8786621" cy="5951736"/>
          </a:xfrm>
          <a:prstGeom prst="rect">
            <a:avLst/>
          </a:prstGeom>
        </p:spPr>
      </p:pic>
    </p:spTree>
    <p:extLst>
      <p:ext uri="{BB962C8B-B14F-4D97-AF65-F5344CB8AC3E}">
        <p14:creationId xmlns:p14="http://schemas.microsoft.com/office/powerpoint/2010/main" val="882310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a:solidFill>
                  <a:srgbClr val="00B050"/>
                </a:solidFill>
              </a:rPr>
              <a:t>Curriculum – Knowledge Organisers</a:t>
            </a:r>
            <a:endParaRPr/>
          </a:p>
        </p:txBody>
      </p:sp>
      <p:sp>
        <p:nvSpPr>
          <p:cNvPr id="179" name="Google Shape;179;p12"/>
          <p:cNvSpPr txBox="1">
            <a:spLocks noGrp="1"/>
          </p:cNvSpPr>
          <p:nvPr>
            <p:ph type="body" idx="1"/>
          </p:nvPr>
        </p:nvSpPr>
        <p:spPr>
          <a:xfrm>
            <a:off x="457200" y="1600200"/>
            <a:ext cx="8229600" cy="4876800"/>
          </a:xfrm>
          <a:prstGeom prst="rect">
            <a:avLst/>
          </a:prstGeom>
          <a:solidFill>
            <a:schemeClr val="lt1"/>
          </a:solidFill>
          <a:ln>
            <a:noFill/>
          </a:ln>
        </p:spPr>
        <p:txBody>
          <a:bodyPr spcFirstLastPara="1" wrap="square" lIns="91425" tIns="45700" rIns="91425" bIns="45700" anchor="t" anchorCtr="0">
            <a:normAutofit/>
          </a:bodyPr>
          <a:lstStyle/>
          <a:p>
            <a:pPr marL="0" lvl="0" indent="0" algn="l" rtl="0">
              <a:spcBef>
                <a:spcPts val="0"/>
              </a:spcBef>
              <a:spcAft>
                <a:spcPts val="0"/>
              </a:spcAft>
              <a:buSzPts val="2040"/>
              <a:buNone/>
            </a:pPr>
            <a:endParaRPr/>
          </a:p>
          <a:p>
            <a:pPr marL="0" lvl="0" indent="0" algn="l" rtl="0">
              <a:spcBef>
                <a:spcPts val="480"/>
              </a:spcBef>
              <a:spcAft>
                <a:spcPts val="0"/>
              </a:spcAft>
              <a:buSzPts val="2040"/>
              <a:buNone/>
            </a:pPr>
            <a:endParaRPr/>
          </a:p>
          <a:p>
            <a:pPr marL="182880" lvl="0" indent="-182880" algn="l" rtl="0">
              <a:spcBef>
                <a:spcPts val="480"/>
              </a:spcBef>
              <a:spcAft>
                <a:spcPts val="0"/>
              </a:spcAft>
              <a:buSzPts val="2040"/>
              <a:buChar char="•"/>
            </a:pPr>
            <a:r>
              <a:rPr lang="en-GB"/>
              <a:t>These are available on the school website and will give you great insight to your child’s learning and a great way to support your child’s learning</a:t>
            </a:r>
            <a:endParaRPr/>
          </a:p>
          <a:p>
            <a:pPr marL="182880" lvl="0" indent="-53339" algn="l" rtl="0">
              <a:spcBef>
                <a:spcPts val="480"/>
              </a:spcBef>
              <a:spcAft>
                <a:spcPts val="0"/>
              </a:spcAft>
              <a:buSzPts val="2040"/>
              <a:buNone/>
            </a:pPr>
            <a:endParaRPr/>
          </a:p>
          <a:p>
            <a:pPr marL="182880" lvl="0" indent="-53339" algn="l" rtl="0">
              <a:spcBef>
                <a:spcPts val="480"/>
              </a:spcBef>
              <a:spcAft>
                <a:spcPts val="0"/>
              </a:spcAft>
              <a:buSzPts val="2040"/>
              <a:buNone/>
            </a:pPr>
            <a:endParaRPr/>
          </a:p>
          <a:p>
            <a:pPr marL="182880" lvl="0" indent="-53339" algn="l" rtl="0">
              <a:spcBef>
                <a:spcPts val="480"/>
              </a:spcBef>
              <a:spcAft>
                <a:spcPts val="0"/>
              </a:spcAft>
              <a:buSzPts val="2040"/>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9326568-2BBD-434F-AA96-4A4B873EAC6E}"/>
              </a:ext>
            </a:extLst>
          </p:cNvPr>
          <p:cNvPicPr>
            <a:picLocks noChangeAspect="1"/>
          </p:cNvPicPr>
          <p:nvPr/>
        </p:nvPicPr>
        <p:blipFill>
          <a:blip r:embed="rId2"/>
          <a:stretch>
            <a:fillRect/>
          </a:stretch>
        </p:blipFill>
        <p:spPr>
          <a:xfrm>
            <a:off x="3901366" y="76200"/>
            <a:ext cx="5105400" cy="6781800"/>
          </a:xfrm>
          <a:prstGeom prst="rect">
            <a:avLst/>
          </a:prstGeom>
        </p:spPr>
      </p:pic>
      <p:pic>
        <p:nvPicPr>
          <p:cNvPr id="5" name="Picture 4">
            <a:extLst>
              <a:ext uri="{FF2B5EF4-FFF2-40B4-BE49-F238E27FC236}">
                <a16:creationId xmlns:a16="http://schemas.microsoft.com/office/drawing/2014/main" id="{223B41D2-ACA1-4D07-AE97-D7BE04C6A4C7}"/>
              </a:ext>
            </a:extLst>
          </p:cNvPr>
          <p:cNvPicPr>
            <a:picLocks noChangeAspect="1"/>
          </p:cNvPicPr>
          <p:nvPr/>
        </p:nvPicPr>
        <p:blipFill>
          <a:blip r:embed="rId3"/>
          <a:stretch>
            <a:fillRect/>
          </a:stretch>
        </p:blipFill>
        <p:spPr>
          <a:xfrm>
            <a:off x="0" y="1219200"/>
            <a:ext cx="4810125" cy="1181100"/>
          </a:xfrm>
          <a:prstGeom prst="rect">
            <a:avLst/>
          </a:prstGeom>
        </p:spPr>
      </p:pic>
      <p:pic>
        <p:nvPicPr>
          <p:cNvPr id="6" name="Picture 5">
            <a:extLst>
              <a:ext uri="{FF2B5EF4-FFF2-40B4-BE49-F238E27FC236}">
                <a16:creationId xmlns:a16="http://schemas.microsoft.com/office/drawing/2014/main" id="{8B1D57B2-2398-4060-8226-C1BF67180C14}"/>
              </a:ext>
            </a:extLst>
          </p:cNvPr>
          <p:cNvPicPr>
            <a:picLocks noChangeAspect="1"/>
          </p:cNvPicPr>
          <p:nvPr/>
        </p:nvPicPr>
        <p:blipFill>
          <a:blip r:embed="rId4"/>
          <a:stretch>
            <a:fillRect/>
          </a:stretch>
        </p:blipFill>
        <p:spPr>
          <a:xfrm>
            <a:off x="-28575" y="2856669"/>
            <a:ext cx="4838700" cy="1628775"/>
          </a:xfrm>
          <a:prstGeom prst="rect">
            <a:avLst/>
          </a:prstGeom>
        </p:spPr>
      </p:pic>
    </p:spTree>
    <p:extLst>
      <p:ext uri="{BB962C8B-B14F-4D97-AF65-F5344CB8AC3E}">
        <p14:creationId xmlns:p14="http://schemas.microsoft.com/office/powerpoint/2010/main" val="3904849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3"/>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Communication</a:t>
            </a:r>
            <a:endParaRPr/>
          </a:p>
        </p:txBody>
      </p:sp>
      <p:sp>
        <p:nvSpPr>
          <p:cNvPr id="185" name="Google Shape;185;p13"/>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lnSpcReduction="10000"/>
          </a:bodyPr>
          <a:lstStyle/>
          <a:p>
            <a:pPr marL="182880" lvl="0" indent="-182880" algn="l" rtl="0">
              <a:spcBef>
                <a:spcPts val="0"/>
              </a:spcBef>
              <a:spcAft>
                <a:spcPts val="0"/>
              </a:spcAft>
              <a:buSzPts val="2040"/>
              <a:buChar char="•"/>
            </a:pPr>
            <a:r>
              <a:rPr lang="en-GB"/>
              <a:t>We encourage you to raise any concern or pass on suggestions as early as possible, so we can work as a team to support your child.</a:t>
            </a:r>
            <a:endParaRPr/>
          </a:p>
          <a:p>
            <a:pPr marL="182880" lvl="0" indent="-182880" algn="l" rtl="0">
              <a:spcBef>
                <a:spcPts val="480"/>
              </a:spcBef>
              <a:spcAft>
                <a:spcPts val="0"/>
              </a:spcAft>
              <a:buSzPts val="2040"/>
              <a:buChar char="•"/>
            </a:pPr>
            <a:r>
              <a:rPr lang="en-GB"/>
              <a:t>The first port of call if you have a worry is the class teacher where possible.</a:t>
            </a:r>
            <a:endParaRPr/>
          </a:p>
          <a:p>
            <a:pPr marL="182880" lvl="0" indent="-182880" algn="l" rtl="0">
              <a:spcBef>
                <a:spcPts val="480"/>
              </a:spcBef>
              <a:spcAft>
                <a:spcPts val="0"/>
              </a:spcAft>
              <a:buSzPts val="2040"/>
              <a:buChar char="•"/>
            </a:pPr>
            <a:r>
              <a:rPr lang="en-GB"/>
              <a:t>Best time to catch us face to face is at the end of the day, for a quick query or we can arrange a time to sit down and meet if more appropriate. </a:t>
            </a:r>
            <a:endParaRPr/>
          </a:p>
          <a:p>
            <a:pPr marL="182880" lvl="0" indent="-182880" algn="l" rtl="0">
              <a:spcBef>
                <a:spcPts val="480"/>
              </a:spcBef>
              <a:spcAft>
                <a:spcPts val="0"/>
              </a:spcAft>
              <a:buSzPts val="2040"/>
              <a:buChar char="•"/>
            </a:pPr>
            <a:r>
              <a:rPr lang="en-GB"/>
              <a:t>You can also reach us by emailing the school office or leaving a message on the school voicemail service. We will get back to you as soon as we can</a:t>
            </a:r>
            <a:endParaRPr/>
          </a:p>
          <a:p>
            <a:pPr marL="182880" lvl="0" indent="-182880" algn="l" rtl="0">
              <a:spcBef>
                <a:spcPts val="480"/>
              </a:spcBef>
              <a:spcAft>
                <a:spcPts val="0"/>
              </a:spcAft>
              <a:buSzPts val="2040"/>
              <a:buChar char="•"/>
            </a:pPr>
            <a:r>
              <a:rPr lang="en-GB"/>
              <a:t>We are committed to building a positive partnership, so please do get in touch if you think it could be helpful</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5">
                                            <p:txEl>
                                              <p:pRg st="0" end="0"/>
                                            </p:txEl>
                                          </p:spTgt>
                                        </p:tgtEl>
                                        <p:attrNameLst>
                                          <p:attrName>style.visibility</p:attrName>
                                        </p:attrNameLst>
                                      </p:cBhvr>
                                      <p:to>
                                        <p:strVal val="visible"/>
                                      </p:to>
                                    </p:set>
                                    <p:anim calcmode="lin" valueType="num">
                                      <p:cBhvr additive="base">
                                        <p:cTn id="7" dur="500"/>
                                        <p:tgtEl>
                                          <p:spTgt spid="18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85">
                                            <p:txEl>
                                              <p:pRg st="1" end="1"/>
                                            </p:txEl>
                                          </p:spTgt>
                                        </p:tgtEl>
                                        <p:attrNameLst>
                                          <p:attrName>style.visibility</p:attrName>
                                        </p:attrNameLst>
                                      </p:cBhvr>
                                      <p:to>
                                        <p:strVal val="visible"/>
                                      </p:to>
                                    </p:set>
                                    <p:anim calcmode="lin" valueType="num">
                                      <p:cBhvr additive="base">
                                        <p:cTn id="12" dur="500"/>
                                        <p:tgtEl>
                                          <p:spTgt spid="18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5">
                                            <p:txEl>
                                              <p:pRg st="2" end="2"/>
                                            </p:txEl>
                                          </p:spTgt>
                                        </p:tgtEl>
                                        <p:attrNameLst>
                                          <p:attrName>style.visibility</p:attrName>
                                        </p:attrNameLst>
                                      </p:cBhvr>
                                      <p:to>
                                        <p:strVal val="visible"/>
                                      </p:to>
                                    </p:set>
                                    <p:anim calcmode="lin" valueType="num">
                                      <p:cBhvr additive="base">
                                        <p:cTn id="17" dur="500"/>
                                        <p:tgtEl>
                                          <p:spTgt spid="18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85">
                                            <p:txEl>
                                              <p:pRg st="3" end="3"/>
                                            </p:txEl>
                                          </p:spTgt>
                                        </p:tgtEl>
                                        <p:attrNameLst>
                                          <p:attrName>style.visibility</p:attrName>
                                        </p:attrNameLst>
                                      </p:cBhvr>
                                      <p:to>
                                        <p:strVal val="visible"/>
                                      </p:to>
                                    </p:set>
                                    <p:anim calcmode="lin" valueType="num">
                                      <p:cBhvr additive="base">
                                        <p:cTn id="22" dur="500"/>
                                        <p:tgtEl>
                                          <p:spTgt spid="18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85">
                                            <p:txEl>
                                              <p:pRg st="4" end="4"/>
                                            </p:txEl>
                                          </p:spTgt>
                                        </p:tgtEl>
                                        <p:attrNameLst>
                                          <p:attrName>style.visibility</p:attrName>
                                        </p:attrNameLst>
                                      </p:cBhvr>
                                      <p:to>
                                        <p:strVal val="visible"/>
                                      </p:to>
                                    </p:set>
                                    <p:anim calcmode="lin" valueType="num">
                                      <p:cBhvr additive="base">
                                        <p:cTn id="27" dur="500"/>
                                        <p:tgtEl>
                                          <p:spTgt spid="18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g27cbbb2622b_0_0"/>
          <p:cNvSpPr txBox="1">
            <a:spLocks noGrp="1"/>
          </p:cNvSpPr>
          <p:nvPr>
            <p:ph type="title"/>
          </p:nvPr>
        </p:nvSpPr>
        <p:spPr>
          <a:xfrm>
            <a:off x="457200" y="533400"/>
            <a:ext cx="8229600" cy="9906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GB"/>
              <a:t>Parent-Teacher Association</a:t>
            </a:r>
            <a:endParaRPr/>
          </a:p>
        </p:txBody>
      </p:sp>
      <p:sp>
        <p:nvSpPr>
          <p:cNvPr id="192" name="Google Shape;192;g27cbbb2622b_0_0"/>
          <p:cNvSpPr txBox="1">
            <a:spLocks noGrp="1"/>
          </p:cNvSpPr>
          <p:nvPr>
            <p:ph type="body" idx="1"/>
          </p:nvPr>
        </p:nvSpPr>
        <p:spPr>
          <a:xfrm>
            <a:off x="457200" y="1600200"/>
            <a:ext cx="8229600" cy="4876800"/>
          </a:xfrm>
          <a:prstGeom prst="rect">
            <a:avLst/>
          </a:prstGeom>
        </p:spPr>
        <p:txBody>
          <a:bodyPr spcFirstLastPara="1" wrap="square" lIns="91425" tIns="45700" rIns="91425" bIns="45700" anchor="t" anchorCtr="0">
            <a:normAutofit/>
          </a:bodyPr>
          <a:lstStyle/>
          <a:p>
            <a:pPr marL="457200" lvl="0" indent="-325755" algn="l" rtl="0">
              <a:spcBef>
                <a:spcPts val="360"/>
              </a:spcBef>
              <a:spcAft>
                <a:spcPts val="0"/>
              </a:spcAft>
              <a:buSzPts val="1530"/>
              <a:buChar char="•"/>
            </a:pPr>
            <a:r>
              <a:rPr lang="en-GB"/>
              <a:t>Amazing group</a:t>
            </a:r>
            <a:endParaRPr/>
          </a:p>
          <a:p>
            <a:pPr marL="457200" lvl="0" indent="-325755" algn="l" rtl="0">
              <a:spcBef>
                <a:spcPts val="0"/>
              </a:spcBef>
              <a:spcAft>
                <a:spcPts val="0"/>
              </a:spcAft>
              <a:buSzPts val="1530"/>
              <a:buChar char="•"/>
            </a:pPr>
            <a:r>
              <a:rPr lang="en-GB"/>
              <a:t>All parents are automatically members</a:t>
            </a:r>
            <a:endParaRPr/>
          </a:p>
          <a:p>
            <a:pPr marL="457200" lvl="0" indent="-325755" algn="l" rtl="0">
              <a:spcBef>
                <a:spcPts val="0"/>
              </a:spcBef>
              <a:spcAft>
                <a:spcPts val="0"/>
              </a:spcAft>
              <a:buSzPts val="1530"/>
              <a:buChar char="•"/>
            </a:pPr>
            <a:r>
              <a:rPr lang="en-GB"/>
              <a:t>Organises events for vital fundraising</a:t>
            </a:r>
            <a:endParaRPr/>
          </a:p>
          <a:p>
            <a:pPr marL="457200" lvl="0" indent="-325755" algn="l" rtl="0">
              <a:spcBef>
                <a:spcPts val="0"/>
              </a:spcBef>
              <a:spcAft>
                <a:spcPts val="0"/>
              </a:spcAft>
              <a:buSzPts val="1530"/>
              <a:buChar char="•"/>
            </a:pPr>
            <a:r>
              <a:rPr lang="en-GB"/>
              <a:t>Vacancies for roles or general help</a:t>
            </a:r>
            <a:endParaRPr/>
          </a:p>
          <a:p>
            <a:pPr marL="457200" lvl="0" indent="-325755" algn="l" rtl="0">
              <a:spcBef>
                <a:spcPts val="0"/>
              </a:spcBef>
              <a:spcAft>
                <a:spcPts val="0"/>
              </a:spcAft>
              <a:buSzPts val="1530"/>
              <a:buChar char="•"/>
            </a:pPr>
            <a:r>
              <a:rPr lang="en-GB"/>
              <a:t>Can you offer additional help for events?</a:t>
            </a:r>
            <a:endParaRPr/>
          </a:p>
          <a:p>
            <a:pPr marL="457200" lvl="0" indent="-325755" algn="l" rtl="0">
              <a:spcBef>
                <a:spcPts val="0"/>
              </a:spcBef>
              <a:spcAft>
                <a:spcPts val="0"/>
              </a:spcAft>
              <a:buSzPts val="1530"/>
              <a:buChar char="•"/>
            </a:pPr>
            <a:r>
              <a:rPr lang="en-GB"/>
              <a:t>They need you. We need you!</a:t>
            </a:r>
            <a:endParaRPr/>
          </a:p>
          <a:p>
            <a:pPr marL="457200" lvl="0" indent="-325755" algn="l" rtl="0">
              <a:spcBef>
                <a:spcPts val="0"/>
              </a:spcBef>
              <a:spcAft>
                <a:spcPts val="0"/>
              </a:spcAft>
              <a:buSzPts val="1530"/>
              <a:buChar char="•"/>
            </a:pPr>
            <a:r>
              <a:rPr lang="en-GB"/>
              <a:t>Infrequent meetings and meetings are mainly virtual</a:t>
            </a:r>
            <a:endParaRPr/>
          </a:p>
          <a:p>
            <a:pPr marL="457200" lvl="0" indent="-325755" algn="l" rtl="0">
              <a:spcBef>
                <a:spcPts val="0"/>
              </a:spcBef>
              <a:spcAft>
                <a:spcPts val="0"/>
              </a:spcAft>
              <a:buSzPts val="1530"/>
              <a:buChar char="•"/>
            </a:pPr>
            <a:r>
              <a:rPr lang="en-GB"/>
              <a:t>Get in touch:</a:t>
            </a:r>
            <a:endParaRPr/>
          </a:p>
          <a:p>
            <a:pPr marL="457200" lvl="0" indent="0" algn="l" rtl="0">
              <a:spcBef>
                <a:spcPts val="360"/>
              </a:spcBef>
              <a:spcAft>
                <a:spcPts val="0"/>
              </a:spcAft>
              <a:buNone/>
            </a:pPr>
            <a:r>
              <a:rPr lang="en-GB" u="sng">
                <a:solidFill>
                  <a:schemeClr val="hlink"/>
                </a:solidFill>
                <a:hlinkClick r:id="rId3"/>
              </a:rPr>
              <a:t>dorneyschoolpta@gmail.com</a:t>
            </a:r>
            <a:endParaRPr/>
          </a:p>
          <a:p>
            <a:pPr marL="457200" lvl="0" indent="0" algn="l" rtl="0">
              <a:spcBef>
                <a:spcPts val="360"/>
              </a:spcBef>
              <a:spcAft>
                <a:spcPts val="0"/>
              </a:spcAft>
              <a:buNone/>
            </a:pPr>
            <a:r>
              <a:rPr lang="en-GB" u="sng">
                <a:solidFill>
                  <a:schemeClr val="hlink"/>
                </a:solidFill>
                <a:hlinkClick r:id="rId4"/>
              </a:rPr>
              <a:t>office@dorneyschool.co.uk</a:t>
            </a:r>
            <a:endParaRPr/>
          </a:p>
          <a:p>
            <a:pPr marL="457200" lvl="0" indent="-325755" algn="l" rtl="0">
              <a:spcBef>
                <a:spcPts val="360"/>
              </a:spcBef>
              <a:spcAft>
                <a:spcPts val="0"/>
              </a:spcAft>
              <a:buSzPts val="1530"/>
              <a:buChar char="•"/>
            </a:pPr>
            <a:r>
              <a:rPr lang="en-GB"/>
              <a:t>Would be amazing to get parents from underrepresented groups </a:t>
            </a:r>
            <a:endParaRPr/>
          </a:p>
        </p:txBody>
      </p:sp>
      <p:pic>
        <p:nvPicPr>
          <p:cNvPr id="193" name="Google Shape;193;g27cbbb2622b_0_0"/>
          <p:cNvPicPr preferRelativeResize="0"/>
          <p:nvPr/>
        </p:nvPicPr>
        <p:blipFill>
          <a:blip r:embed="rId5">
            <a:alphaModFix/>
          </a:blip>
          <a:stretch>
            <a:fillRect/>
          </a:stretch>
        </p:blipFill>
        <p:spPr>
          <a:xfrm>
            <a:off x="7234638" y="367275"/>
            <a:ext cx="1571625" cy="17716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14"/>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Thank you for listening</a:t>
            </a:r>
            <a:endParaRPr/>
          </a:p>
        </p:txBody>
      </p:sp>
      <p:sp>
        <p:nvSpPr>
          <p:cNvPr id="191" name="Google Shape;191;p14"/>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82880" algn="l" rtl="0">
              <a:spcBef>
                <a:spcPts val="0"/>
              </a:spcBef>
              <a:spcAft>
                <a:spcPts val="0"/>
              </a:spcAft>
              <a:buSzPts val="2040"/>
              <a:buChar char="•"/>
            </a:pPr>
            <a:r>
              <a:rPr lang="en-GB"/>
              <a:t>Does anybody have any questions ?</a:t>
            </a:r>
            <a:endParaRPr/>
          </a:p>
        </p:txBody>
      </p:sp>
    </p:spTree>
  </p:cSld>
  <p:clrMapOvr>
    <a:masterClrMapping/>
  </p:clrMapOvr>
</p:sld>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TotalTime>
  <Words>1446</Words>
  <Application>Microsoft Office PowerPoint</Application>
  <PresentationFormat>On-screen Show (4:3)</PresentationFormat>
  <Paragraphs>154</Paragraphs>
  <Slides>19</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Trebuchet MS</vt:lpstr>
      <vt:lpstr>Clarity</vt:lpstr>
      <vt:lpstr>PowerPoint Presentation</vt:lpstr>
      <vt:lpstr>Welcome</vt:lpstr>
      <vt:lpstr>Values and Ethos</vt:lpstr>
      <vt:lpstr>PowerPoint Presentation</vt:lpstr>
      <vt:lpstr>Working Together</vt:lpstr>
      <vt:lpstr>What to expect in Year 4 - Organisation </vt:lpstr>
      <vt:lpstr>What to expect in Year 4 - Organisation </vt:lpstr>
      <vt:lpstr>What to expect in Year 4 - Reading </vt:lpstr>
      <vt:lpstr>Autumn term Overview</vt:lpstr>
      <vt:lpstr>What to expect in Year 4 – Home learning </vt:lpstr>
      <vt:lpstr>What to expect in Year 4 – Home learning</vt:lpstr>
      <vt:lpstr>PowerPoint Presentation</vt:lpstr>
      <vt:lpstr>Curriculum – Knowledge Organisers</vt:lpstr>
      <vt:lpstr>PowerPoint Presentation</vt:lpstr>
      <vt:lpstr>Curriculum – Knowledge Organisers</vt:lpstr>
      <vt:lpstr>PowerPoint Presentation</vt:lpstr>
      <vt:lpstr>Communication</vt:lpstr>
      <vt:lpstr>Parent-Teacher Association</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Owen Lloyd</dc:creator>
  <cp:lastModifiedBy>Sharifah Jelany-Lee (Staff)</cp:lastModifiedBy>
  <cp:revision>20</cp:revision>
  <dcterms:created xsi:type="dcterms:W3CDTF">2019-09-08T09:58:26Z</dcterms:created>
  <dcterms:modified xsi:type="dcterms:W3CDTF">2024-09-26T11:03:56Z</dcterms:modified>
</cp:coreProperties>
</file>