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B7D2EA0-683D-4061-B7FF-6C26E4095EF5}">
  <a:tblStyle styleId="{8B7D2EA0-683D-4061-B7FF-6C26E4095EF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B78B831-6491-4889-A6EF-BF75718E11E8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2681D88-F880-4797-B8EE-97EAC1EEF173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87E01BE-C2F4-45EE-867E-F373A1DB8223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0"/>
  </p:normalViewPr>
  <p:slideViewPr>
    <p:cSldViewPr snapToGrid="0" snapToObjects="1">
      <p:cViewPr varScale="1">
        <p:scale>
          <a:sx n="108" d="100"/>
          <a:sy n="108" d="100"/>
        </p:scale>
        <p:origin x="144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9099" cy="498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4939" y="0"/>
            <a:ext cx="2949099" cy="498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79488" y="1243013"/>
            <a:ext cx="48466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>
            <a:spLocks noGrp="1"/>
          </p:cNvSpPr>
          <p:nvPr>
            <p:ph type="ctrTitle"/>
          </p:nvPr>
        </p:nvSpPr>
        <p:spPr>
          <a:xfrm>
            <a:off x="1279545" y="59068"/>
            <a:ext cx="7429500" cy="273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</a:pPr>
            <a:r>
              <a:rPr lang="en-GB" sz="1600" b="1" u="sng" dirty="0">
                <a:latin typeface="Comic Sans MS"/>
                <a:ea typeface="Comic Sans MS"/>
                <a:cs typeface="Comic Sans MS"/>
                <a:sym typeface="Comic Sans MS"/>
              </a:rPr>
              <a:t>Geography – Earthquakes and Volcanoes </a:t>
            </a:r>
            <a:r>
              <a:rPr lang="en-GB" sz="1600" b="1" u="sng">
                <a:latin typeface="Comic Sans MS"/>
                <a:ea typeface="Comic Sans MS"/>
                <a:cs typeface="Comic Sans MS"/>
                <a:sym typeface="Comic Sans MS"/>
              </a:rPr>
              <a:t>- Summer </a:t>
            </a:r>
            <a:r>
              <a:rPr lang="en-GB" sz="1600" b="1" u="sng" dirty="0">
                <a:latin typeface="Comic Sans MS"/>
                <a:ea typeface="Comic Sans MS"/>
                <a:cs typeface="Comic Sans MS"/>
                <a:sym typeface="Comic Sans MS"/>
              </a:rPr>
              <a:t>– Year 4</a:t>
            </a:r>
            <a:endParaRPr sz="1600" b="1" u="sng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90" name="Google Shape;90;p13"/>
          <p:cNvGraphicFramePr/>
          <p:nvPr>
            <p:extLst>
              <p:ext uri="{D42A27DB-BD31-4B8C-83A1-F6EECF244321}">
                <p14:modId xmlns:p14="http://schemas.microsoft.com/office/powerpoint/2010/main" val="1500010643"/>
              </p:ext>
            </p:extLst>
          </p:nvPr>
        </p:nvGraphicFramePr>
        <p:xfrm>
          <a:off x="62324" y="326788"/>
          <a:ext cx="2898750" cy="5079890"/>
        </p:xfrm>
        <a:graphic>
          <a:graphicData uri="http://schemas.openxmlformats.org/drawingml/2006/table">
            <a:tbl>
              <a:tblPr firstRow="1" bandRow="1">
                <a:noFill/>
                <a:tableStyleId>{8B7D2EA0-683D-4061-B7FF-6C26E4095EF5}</a:tableStyleId>
              </a:tblPr>
              <a:tblGrid>
                <a:gridCol w="32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0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81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omic Sans MS"/>
                        <a:buNone/>
                      </a:pPr>
                      <a:r>
                        <a:rPr lang="en-GB" sz="1000" u="sng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Vocabulary and Definitions </a:t>
                      </a:r>
                      <a:endParaRPr dirty="0"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Earthquake </a:t>
                      </a:r>
                      <a:endParaRPr dirty="0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Movements, fractures and vibrations in the Earth’s crust as tectonic plates move. 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Tectonic Plate</a:t>
                      </a:r>
                      <a:endParaRPr dirty="0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massive slab of rock that ‘floats’ on top of the mantle (and inner layer) of the Earth. 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Core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Extremely hot. Inner core: solid, outer core: molten. 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Mantle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GB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Semi molten,  very hot. Between the core and the crust.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Crust 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Continental and oceanic. Solid rock. Broken into tectonic plates. 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8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6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Volcano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vent in the Earth’s crust where lava, steam and ash is ejected during an eruption. 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7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Eruption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ejection of rock and gas from a volcano. 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2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8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Hazard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Something that can </a:t>
                      </a:r>
                      <a:r>
                        <a:rPr lang="en-GB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 dangerous. 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67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9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Richter Scale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scale to measure the magnitude of an earthquake.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91" name="Google Shape;91;p13"/>
          <p:cNvCxnSpPr/>
          <p:nvPr/>
        </p:nvCxnSpPr>
        <p:spPr>
          <a:xfrm>
            <a:off x="0" y="320283"/>
            <a:ext cx="99060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graphicFrame>
        <p:nvGraphicFramePr>
          <p:cNvPr id="92" name="Google Shape;92;p13"/>
          <p:cNvGraphicFramePr/>
          <p:nvPr>
            <p:extLst>
              <p:ext uri="{D42A27DB-BD31-4B8C-83A1-F6EECF244321}">
                <p14:modId xmlns:p14="http://schemas.microsoft.com/office/powerpoint/2010/main" val="1745285269"/>
              </p:ext>
            </p:extLst>
          </p:nvPr>
        </p:nvGraphicFramePr>
        <p:xfrm>
          <a:off x="2997370" y="370909"/>
          <a:ext cx="3060350" cy="4420899"/>
        </p:xfrm>
        <a:graphic>
          <a:graphicData uri="http://schemas.openxmlformats.org/drawingml/2006/table">
            <a:tbl>
              <a:tblPr firstRow="1" bandRow="1">
                <a:noFill/>
                <a:tableStyleId>{6B78B831-6491-4889-A6EF-BF75718E11E8}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8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6882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What I need to know </a:t>
                      </a:r>
                      <a:endParaRPr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75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Describe a volcano, volcanic eruption and an earthquake.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40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 that the distribution of earthquakes and volcanoes follows a pattern.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40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 that the crust of the Earth is made up of tectonic plates.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75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Use an atlas to locate volcanoes and locations of major earthquakes.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65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Know that people live in earthquake zones and close to active volcanoes.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40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6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how earthquakes occur and volcanoes erupt.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40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7</a:t>
                      </a:r>
                      <a:endParaRPr sz="1000" dirty="0">
                        <a:latin typeface="Comic Sans MS" panose="030F0902030302020204" pitchFamily="66" charset="0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Locate some countries in Europe, North and South America on a map. </a:t>
                      </a:r>
                      <a:endParaRPr sz="1000" dirty="0">
                        <a:latin typeface="Comic Sans MS" panose="030F0902030302020204" pitchFamily="66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881317063"/>
                  </a:ext>
                </a:extLst>
              </a:tr>
              <a:tr h="58111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8</a:t>
                      </a:r>
                      <a:endParaRPr sz="1000" dirty="0">
                        <a:latin typeface="Comic Sans MS" panose="030F0902030302020204" pitchFamily="66" charset="0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Use simple geographical vocabulary to describe significant physical features and talk about how they change. </a:t>
                      </a:r>
                      <a:endParaRPr sz="1000" dirty="0">
                        <a:latin typeface="Comic Sans MS" panose="030F0902030302020204" pitchFamily="66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2547517176"/>
                  </a:ext>
                </a:extLst>
              </a:tr>
              <a:tr h="58111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Comic Sans MS" panose="030F0902030302020204" pitchFamily="66" charset="0"/>
                        </a:rPr>
                        <a:t>9</a:t>
                      </a:r>
                      <a:endParaRPr sz="1000" dirty="0">
                        <a:latin typeface="Comic Sans MS" panose="030F0902030302020204" pitchFamily="66" charset="0"/>
                      </a:endParaRPr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Learn about the Pacific Ring of Fire.</a:t>
                      </a:r>
                      <a:r>
                        <a:rPr lang="en-US" sz="1000" baseline="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000" dirty="0">
                        <a:latin typeface="Comic Sans MS" panose="030F0902030302020204" pitchFamily="66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4223003999"/>
                  </a:ext>
                </a:extLst>
              </a:tr>
            </a:tbl>
          </a:graphicData>
        </a:graphic>
      </p:graphicFrame>
      <p:graphicFrame>
        <p:nvGraphicFramePr>
          <p:cNvPr id="93" name="Google Shape;93;p13"/>
          <p:cNvGraphicFramePr/>
          <p:nvPr/>
        </p:nvGraphicFramePr>
        <p:xfrm>
          <a:off x="6151169" y="379399"/>
          <a:ext cx="3657500" cy="257180"/>
        </p:xfrm>
        <a:graphic>
          <a:graphicData uri="http://schemas.openxmlformats.org/drawingml/2006/table">
            <a:tbl>
              <a:tblPr firstRow="1" bandRow="1">
                <a:noFill/>
                <a:tableStyleId>{E2681D88-F880-4797-B8EE-97EAC1EEF173}</a:tableStyleId>
              </a:tblPr>
              <a:tblGrid>
                <a:gridCol w="365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65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Diagrams </a:t>
                      </a:r>
                      <a:endParaRPr/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94" name="Google Shape;9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325" y="17448"/>
            <a:ext cx="300192" cy="279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46902" y="6366"/>
            <a:ext cx="300192" cy="2790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6" name="Google Shape;96;p13"/>
          <p:cNvGraphicFramePr/>
          <p:nvPr>
            <p:extLst>
              <p:ext uri="{D42A27DB-BD31-4B8C-83A1-F6EECF244321}">
                <p14:modId xmlns:p14="http://schemas.microsoft.com/office/powerpoint/2010/main" val="1197168834"/>
              </p:ext>
            </p:extLst>
          </p:nvPr>
        </p:nvGraphicFramePr>
        <p:xfrm>
          <a:off x="3032445" y="4849385"/>
          <a:ext cx="3060325" cy="1357983"/>
        </p:xfrm>
        <a:graphic>
          <a:graphicData uri="http://schemas.openxmlformats.org/drawingml/2006/table">
            <a:tbl>
              <a:tblPr firstRow="1" bandRow="1">
                <a:noFill/>
                <a:tableStyleId>{A87E01BE-C2F4-45EE-867E-F373A1DB8223}</a:tableStyleId>
              </a:tblPr>
              <a:tblGrid>
                <a:gridCol w="451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560"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What should I already know?</a:t>
                      </a:r>
                      <a:endParaRPr dirty="0"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78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Locate some countries on a map in Europe and America.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963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Compare where we live to a different country, noticing the similarities and differences between where we live, and somewhere else. </a:t>
                      </a:r>
                      <a:endParaRPr sz="10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7" name="Google Shape;9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49359" y="695694"/>
            <a:ext cx="3060350" cy="172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Pie chart&#10;&#10;Description automatically generated">
            <a:extLst>
              <a:ext uri="{FF2B5EF4-FFF2-40B4-BE49-F238E27FC236}">
                <a16:creationId xmlns:a16="http://schemas.microsoft.com/office/drawing/2014/main" id="{5B721702-34D1-843C-2E49-2EE8485D79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359" y="2417786"/>
            <a:ext cx="2997543" cy="1948988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B772DD1-8073-CF01-24E1-458E08AEE2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8264" y="4452778"/>
            <a:ext cx="1294668" cy="2238869"/>
          </a:xfrm>
          <a:prstGeom prst="rect">
            <a:avLst/>
          </a:prstGeom>
        </p:spPr>
      </p:pic>
      <p:pic>
        <p:nvPicPr>
          <p:cNvPr id="1026" name="Picture 2" descr="https://encrypted-tbn0.gstatic.com/images?q=tbn:ANd9GcQ4wBXiADIfyT5dy8Pn-2OU7pfdzTOSRxeYJmM6mj0jyasz-rE7QV6i5EcuA78:https://media.nationalgeographic.org/assets/photos/000/284/28481.jpg&amp;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931" y="4476836"/>
            <a:ext cx="1979523" cy="14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276882"/>
              </p:ext>
            </p:extLst>
          </p:nvPr>
        </p:nvGraphicFramePr>
        <p:xfrm>
          <a:off x="62326" y="5430028"/>
          <a:ext cx="2830344" cy="1159340"/>
        </p:xfrm>
        <a:graphic>
          <a:graphicData uri="http://schemas.openxmlformats.org/drawingml/2006/table">
            <a:tbl>
              <a:tblPr firstRow="1" bandRow="1">
                <a:noFill/>
                <a:tableStyleId>{8B7D2EA0-683D-4061-B7FF-6C26E4095EF5}</a:tableStyleId>
              </a:tblPr>
              <a:tblGrid>
                <a:gridCol w="314035">
                  <a:extLst>
                    <a:ext uri="{9D8B030D-6E8A-4147-A177-3AD203B41FA5}">
                      <a16:colId xmlns:a16="http://schemas.microsoft.com/office/drawing/2014/main" val="3542886386"/>
                    </a:ext>
                  </a:extLst>
                </a:gridCol>
                <a:gridCol w="905222">
                  <a:extLst>
                    <a:ext uri="{9D8B030D-6E8A-4147-A177-3AD203B41FA5}">
                      <a16:colId xmlns:a16="http://schemas.microsoft.com/office/drawing/2014/main" val="2494648637"/>
                    </a:ext>
                  </a:extLst>
                </a:gridCol>
                <a:gridCol w="1611087">
                  <a:extLst>
                    <a:ext uri="{9D8B030D-6E8A-4147-A177-3AD203B41FA5}">
                      <a16:colId xmlns:a16="http://schemas.microsoft.com/office/drawing/2014/main" val="2808575208"/>
                    </a:ext>
                  </a:extLst>
                </a:gridCol>
              </a:tblGrid>
              <a:tr h="187012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omic Sans MS"/>
                        <a:buNone/>
                      </a:pPr>
                      <a:r>
                        <a:rPr lang="en-GB" sz="1000" u="sng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Volcanoes</a:t>
                      </a:r>
                      <a:r>
                        <a:rPr lang="en-GB" sz="1000" u="sng" strike="noStrike" cap="none" baseline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Earthquakes</a:t>
                      </a:r>
                      <a:endParaRPr dirty="0"/>
                    </a:p>
                  </a:txBody>
                  <a:tcPr marL="74300" marR="74300" marT="37150" marB="371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326515"/>
                  </a:ext>
                </a:extLst>
              </a:tr>
              <a:tr h="41875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Volcanoes </a:t>
                      </a:r>
                      <a:endParaRPr dirty="0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US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Mount Etna (Italy)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US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Mount Fuji</a:t>
                      </a:r>
                      <a:r>
                        <a:rPr lang="en-US" sz="900" baseline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(Japan)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743381808"/>
                  </a:ext>
                </a:extLst>
              </a:tr>
              <a:tr h="51388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900" b="1" u="sng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Key Earthquakes</a:t>
                      </a:r>
                      <a:r>
                        <a:rPr lang="en-GB" sz="900" b="1" u="sng" baseline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dirty="0"/>
                    </a:p>
                  </a:txBody>
                  <a:tcPr marL="74300" marR="74300" marT="37150" marB="3715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US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Sumatra (2004) Indonesia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omic Sans MS"/>
                        <a:buNone/>
                      </a:pPr>
                      <a:r>
                        <a:rPr lang="en-US" sz="90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Haitian</a:t>
                      </a:r>
                      <a:r>
                        <a:rPr lang="en-US" sz="900" baseline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(2010) Caribbean </a:t>
                      </a:r>
                      <a:endParaRPr sz="900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1344855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348</Words>
  <Application>Microsoft Office PowerPoint</Application>
  <PresentationFormat>A4 Paper (210x297 mm)</PresentationFormat>
  <Paragraphs>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Geography – Earthquakes and Volcanoes - Summer – Year 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– Earthquakes and Volcanoes Summer 1</dc:title>
  <dc:creator>S Davies</dc:creator>
  <cp:lastModifiedBy>Cristina Wilson (Staff)</cp:lastModifiedBy>
  <cp:revision>8</cp:revision>
  <dcterms:modified xsi:type="dcterms:W3CDTF">2024-10-01T06:42:14Z</dcterms:modified>
</cp:coreProperties>
</file>