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498" autoAdjust="0"/>
    <p:restoredTop sz="94548"/>
  </p:normalViewPr>
  <p:slideViewPr>
    <p:cSldViewPr snapToGrid="0" snapToObjects="1">
      <p:cViewPr varScale="1">
        <p:scale>
          <a:sx n="105" d="100"/>
          <a:sy n="105" d="100"/>
        </p:scale>
        <p:origin x="125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82666" y="-24059"/>
            <a:ext cx="8267357" cy="335671"/>
          </a:xfrm>
        </p:spPr>
        <p:txBody>
          <a:bodyPr numCol="1">
            <a:noAutofit/>
          </a:bodyPr>
          <a:lstStyle/>
          <a:p>
            <a:r>
              <a:rPr lang="en-US" sz="1400" b="1" u="sng" dirty="0">
                <a:latin typeface="Comic Sans MS" panose="030F0902030302020204" pitchFamily="66" charset="0"/>
              </a:rPr>
              <a:t>Science Knowledge Organiser – Summer 1 - Living things and their Habitats - Year 4</a:t>
            </a:r>
          </a:p>
        </p:txBody>
      </p:sp>
      <p:graphicFrame>
        <p:nvGraphicFramePr>
          <p:cNvPr id="4" name="Table 3"/>
          <p:cNvGraphicFramePr>
            <a:graphicFrameLocks noGrp="1"/>
          </p:cNvGraphicFramePr>
          <p:nvPr>
            <p:extLst>
              <p:ext uri="{D42A27DB-BD31-4B8C-83A1-F6EECF244321}">
                <p14:modId xmlns:p14="http://schemas.microsoft.com/office/powerpoint/2010/main" val="1615030809"/>
              </p:ext>
            </p:extLst>
          </p:nvPr>
        </p:nvGraphicFramePr>
        <p:xfrm>
          <a:off x="90529" y="388828"/>
          <a:ext cx="3206281" cy="6383110"/>
        </p:xfrm>
        <a:graphic>
          <a:graphicData uri="http://schemas.openxmlformats.org/drawingml/2006/table">
            <a:tbl>
              <a:tblPr firstRow="1" bandRow="1">
                <a:tableStyleId>{5C22544A-7EE6-4342-B048-85BDC9FD1C3A}</a:tableStyleId>
              </a:tblPr>
              <a:tblGrid>
                <a:gridCol w="298007">
                  <a:extLst>
                    <a:ext uri="{9D8B030D-6E8A-4147-A177-3AD203B41FA5}">
                      <a16:colId xmlns:a16="http://schemas.microsoft.com/office/drawing/2014/main" val="20002"/>
                    </a:ext>
                  </a:extLst>
                </a:gridCol>
                <a:gridCol w="1094642">
                  <a:extLst>
                    <a:ext uri="{9D8B030D-6E8A-4147-A177-3AD203B41FA5}">
                      <a16:colId xmlns:a16="http://schemas.microsoft.com/office/drawing/2014/main" val="20000"/>
                    </a:ext>
                  </a:extLst>
                </a:gridCol>
                <a:gridCol w="1813632">
                  <a:extLst>
                    <a:ext uri="{9D8B030D-6E8A-4147-A177-3AD203B41FA5}">
                      <a16:colId xmlns:a16="http://schemas.microsoft.com/office/drawing/2014/main" val="20001"/>
                    </a:ext>
                  </a:extLst>
                </a:gridCol>
              </a:tblGrid>
              <a:tr h="401579">
                <a:tc gridSpan="3">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100" u="sng" dirty="0">
                          <a:latin typeface="Comic Sans MS" panose="030F0902030302020204" pitchFamily="66" charset="0"/>
                        </a:rPr>
                        <a:t>Key Vocabulary and Definitions </a:t>
                      </a:r>
                    </a:p>
                  </a:txBody>
                  <a:tcPr marL="74295" marR="74295" marT="37148" marB="37148"/>
                </a:tc>
                <a:tc hMerge="1">
                  <a:txBody>
                    <a:bodyPr/>
                    <a:lstStyle/>
                    <a:p>
                      <a:endParaRPr lang="en-US" sz="15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632790">
                <a:tc>
                  <a:txBody>
                    <a:bodyPr/>
                    <a:lstStyle/>
                    <a:p>
                      <a:r>
                        <a:rPr lang="en-US" sz="1000" b="1" dirty="0">
                          <a:latin typeface="Comic Sans MS" panose="030F0902030302020204" pitchFamily="66" charset="0"/>
                        </a:rPr>
                        <a:t>1</a:t>
                      </a:r>
                    </a:p>
                  </a:txBody>
                  <a:tcPr marL="74295" marR="74295" marT="37148" marB="37148"/>
                </a:tc>
                <a:tc>
                  <a:txBody>
                    <a:bodyPr/>
                    <a:lstStyle/>
                    <a:p>
                      <a:pPr algn="ctr"/>
                      <a:r>
                        <a:rPr lang="en-GB" sz="1000" b="1" u="sng" dirty="0">
                          <a:latin typeface="Comic Sans MS" panose="030F0902030302020204" pitchFamily="66" charset="0"/>
                        </a:rPr>
                        <a:t>Environment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All the physical surroundings on Earth including everything living and non-living.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3901549976"/>
                  </a:ext>
                </a:extLst>
              </a:tr>
              <a:tr h="592038">
                <a:tc>
                  <a:txBody>
                    <a:bodyPr/>
                    <a:lstStyle/>
                    <a:p>
                      <a:r>
                        <a:rPr lang="en-US" sz="1000" b="1" dirty="0">
                          <a:latin typeface="Comic Sans MS" panose="030F0902030302020204" pitchFamily="66" charset="0"/>
                        </a:rPr>
                        <a:t>2</a:t>
                      </a:r>
                    </a:p>
                  </a:txBody>
                  <a:tcPr marL="74295" marR="74295" marT="37148" marB="37148"/>
                </a:tc>
                <a:tc>
                  <a:txBody>
                    <a:bodyPr/>
                    <a:lstStyle/>
                    <a:p>
                      <a:pPr algn="ctr"/>
                      <a:r>
                        <a:rPr lang="en-GB" sz="1000" b="1" u="sng" dirty="0">
                          <a:latin typeface="Comic Sans MS" panose="030F0902030302020204" pitchFamily="66" charset="0"/>
                        </a:rPr>
                        <a:t>Habitat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The natural environment in which an animal or plant lives or grows.</a:t>
                      </a:r>
                    </a:p>
                  </a:txBody>
                  <a:tcPr marL="74295" marR="74295" marT="37148" marB="37148"/>
                </a:tc>
                <a:extLst>
                  <a:ext uri="{0D108BD9-81ED-4DB2-BD59-A6C34878D82A}">
                    <a16:rowId xmlns:a16="http://schemas.microsoft.com/office/drawing/2014/main" val="10002"/>
                  </a:ext>
                </a:extLst>
              </a:tr>
              <a:tr h="650205">
                <a:tc>
                  <a:txBody>
                    <a:bodyPr/>
                    <a:lstStyle/>
                    <a:p>
                      <a:r>
                        <a:rPr lang="en-US" sz="1000" b="1" dirty="0">
                          <a:latin typeface="Comic Sans MS" panose="030F0902030302020204" pitchFamily="66" charset="0"/>
                        </a:rPr>
                        <a:t>3</a:t>
                      </a:r>
                    </a:p>
                  </a:txBody>
                  <a:tcPr marL="74295" marR="74295" marT="37148" marB="37148"/>
                </a:tc>
                <a:tc>
                  <a:txBody>
                    <a:bodyPr/>
                    <a:lstStyle/>
                    <a:p>
                      <a:pPr algn="ctr"/>
                      <a:r>
                        <a:rPr lang="en-GB" sz="1000" b="1" u="sng" dirty="0">
                          <a:latin typeface="Comic Sans MS" panose="030F0902030302020204" pitchFamily="66" charset="0"/>
                        </a:rPr>
                        <a:t>Micro-habitat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A small part of the environment that supports a habitat.</a:t>
                      </a:r>
                    </a:p>
                  </a:txBody>
                  <a:tcPr marL="74295" marR="74295" marT="37148" marB="37148"/>
                </a:tc>
                <a:extLst>
                  <a:ext uri="{0D108BD9-81ED-4DB2-BD59-A6C34878D82A}">
                    <a16:rowId xmlns:a16="http://schemas.microsoft.com/office/drawing/2014/main" val="987006624"/>
                  </a:ext>
                </a:extLst>
              </a:tr>
              <a:tr h="632790">
                <a:tc>
                  <a:txBody>
                    <a:bodyPr/>
                    <a:lstStyle/>
                    <a:p>
                      <a:r>
                        <a:rPr lang="en-US" sz="1000" b="1" dirty="0">
                          <a:latin typeface="Comic Sans MS" panose="030F0902030302020204" pitchFamily="66" charset="0"/>
                        </a:rPr>
                        <a:t>4</a:t>
                      </a:r>
                    </a:p>
                  </a:txBody>
                  <a:tcPr marL="74295" marR="74295" marT="37148" marB="37148"/>
                </a:tc>
                <a:tc>
                  <a:txBody>
                    <a:bodyPr/>
                    <a:lstStyle/>
                    <a:p>
                      <a:pPr algn="ctr"/>
                      <a:r>
                        <a:rPr lang="en-GB" sz="1000" b="1" u="sng" dirty="0">
                          <a:latin typeface="Comic Sans MS" panose="030F0902030302020204" pitchFamily="66" charset="0"/>
                        </a:rPr>
                        <a:t>Human impact </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Human impact on the environment shows real-world effects of our actions on the environment.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00" dirty="0">
                        <a:latin typeface="Comic Sans MS" panose="030F0902030302020204" pitchFamily="66" charset="0"/>
                      </a:endParaRPr>
                    </a:p>
                  </a:txBody>
                  <a:tcPr marL="74295" marR="74295" marT="37148" marB="37148"/>
                </a:tc>
                <a:extLst>
                  <a:ext uri="{0D108BD9-81ED-4DB2-BD59-A6C34878D82A}">
                    <a16:rowId xmlns:a16="http://schemas.microsoft.com/office/drawing/2014/main" val="10003"/>
                  </a:ext>
                </a:extLst>
              </a:tr>
              <a:tr h="632790">
                <a:tc>
                  <a:txBody>
                    <a:bodyPr/>
                    <a:lstStyle/>
                    <a:p>
                      <a:r>
                        <a:rPr lang="en-US" sz="1000" b="1" dirty="0">
                          <a:latin typeface="Comic Sans MS" panose="030F0902030302020204" pitchFamily="66" charset="0"/>
                        </a:rPr>
                        <a:t>5</a:t>
                      </a:r>
                    </a:p>
                  </a:txBody>
                  <a:tcPr marL="74295" marR="74295" marT="37148" marB="37148"/>
                </a:tc>
                <a:tc>
                  <a:txBody>
                    <a:bodyPr/>
                    <a:lstStyle/>
                    <a:p>
                      <a:pPr algn="ctr"/>
                      <a:r>
                        <a:rPr lang="en-GB" sz="1000" b="1" u="sng" dirty="0">
                          <a:latin typeface="Comic Sans MS" panose="030F0902030302020204" pitchFamily="66" charset="0"/>
                        </a:rPr>
                        <a:t>Migrate</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Animals that move from one region or habitat to another according to the seasons.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0004"/>
                  </a:ext>
                </a:extLst>
              </a:tr>
              <a:tr h="518336">
                <a:tc>
                  <a:txBody>
                    <a:bodyPr/>
                    <a:lstStyle/>
                    <a:p>
                      <a:r>
                        <a:rPr lang="en-US" sz="1000" b="1" dirty="0">
                          <a:latin typeface="Comic Sans MS" panose="030F0902030302020204" pitchFamily="66" charset="0"/>
                        </a:rPr>
                        <a:t>6</a:t>
                      </a:r>
                    </a:p>
                  </a:txBody>
                  <a:tcPr marL="74295" marR="74295" marT="37148" marB="37148"/>
                </a:tc>
                <a:tc>
                  <a:txBody>
                    <a:bodyPr/>
                    <a:lstStyle/>
                    <a:p>
                      <a:pPr algn="ctr"/>
                      <a:r>
                        <a:rPr lang="en-GB" sz="1000" b="1" u="sng" dirty="0">
                          <a:latin typeface="Comic Sans MS" panose="030F0902030302020204" pitchFamily="66" charset="0"/>
                        </a:rPr>
                        <a:t>Hibernate</a:t>
                      </a: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00" dirty="0">
                          <a:latin typeface="Comic Sans MS" panose="030F0902030302020204" pitchFamily="66" charset="0"/>
                        </a:rPr>
                        <a:t>Animals or plants that spend the winter in a dormant state.</a:t>
                      </a:r>
                    </a:p>
                  </a:txBody>
                  <a:tcPr marL="74295" marR="74295" marT="37148" marB="37148"/>
                </a:tc>
                <a:extLst>
                  <a:ext uri="{0D108BD9-81ED-4DB2-BD59-A6C34878D82A}">
                    <a16:rowId xmlns:a16="http://schemas.microsoft.com/office/drawing/2014/main" val="10005"/>
                  </a:ext>
                </a:extLst>
              </a:tr>
              <a:tr h="485167">
                <a:tc>
                  <a:txBody>
                    <a:bodyPr/>
                    <a:lstStyle/>
                    <a:p>
                      <a:r>
                        <a:rPr lang="en-US" sz="1000" b="1" dirty="0">
                          <a:latin typeface="Comic Sans MS" panose="030F0902030302020204" pitchFamily="66" charset="0"/>
                        </a:rPr>
                        <a:t>7</a:t>
                      </a:r>
                    </a:p>
                  </a:txBody>
                  <a:tcPr marL="74295" marR="74295" marT="37148" marB="37148"/>
                </a:tc>
                <a:tc>
                  <a:txBody>
                    <a:bodyPr/>
                    <a:lstStyle/>
                    <a:p>
                      <a:pPr algn="ctr"/>
                      <a:r>
                        <a:rPr lang="en-GB" sz="1000" b="1" u="sng" dirty="0">
                          <a:latin typeface="Comic Sans MS" panose="030F0902030302020204" pitchFamily="66" charset="0"/>
                        </a:rPr>
                        <a:t>Deforestation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The action of clearing wide areas of trees.</a:t>
                      </a:r>
                    </a:p>
                  </a:txBody>
                  <a:tcPr marL="74295" marR="74295" marT="37148" marB="37148"/>
                </a:tc>
                <a:extLst>
                  <a:ext uri="{0D108BD9-81ED-4DB2-BD59-A6C34878D82A}">
                    <a16:rowId xmlns:a16="http://schemas.microsoft.com/office/drawing/2014/main" val="2332263478"/>
                  </a:ext>
                </a:extLst>
              </a:tr>
              <a:tr h="305199">
                <a:tc>
                  <a:txBody>
                    <a:bodyPr/>
                    <a:lstStyle/>
                    <a:p>
                      <a:r>
                        <a:rPr lang="en-US" sz="1000" b="1" dirty="0">
                          <a:latin typeface="Comic Sans MS" panose="030F0902030302020204" pitchFamily="66" charset="0"/>
                        </a:rPr>
                        <a:t>8</a:t>
                      </a:r>
                    </a:p>
                  </a:txBody>
                  <a:tcPr marL="74295" marR="74295" marT="37148" marB="37148"/>
                </a:tc>
                <a:tc>
                  <a:txBody>
                    <a:bodyPr/>
                    <a:lstStyle/>
                    <a:p>
                      <a:pPr algn="ctr"/>
                      <a:r>
                        <a:rPr lang="en-GB" sz="1000" b="1" u="sng" dirty="0">
                          <a:latin typeface="Comic Sans MS" panose="030F0902030302020204" pitchFamily="66" charset="0"/>
                        </a:rPr>
                        <a:t>Vegetation</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Plants, trees and flowers. </a:t>
                      </a:r>
                    </a:p>
                  </a:txBody>
                  <a:tcPr marL="74295" marR="74295" marT="37148" marB="37148"/>
                </a:tc>
                <a:extLst>
                  <a:ext uri="{0D108BD9-81ED-4DB2-BD59-A6C34878D82A}">
                    <a16:rowId xmlns:a16="http://schemas.microsoft.com/office/drawing/2014/main" val="2415581480"/>
                  </a:ext>
                </a:extLst>
              </a:tr>
              <a:tr h="632790">
                <a:tc>
                  <a:txBody>
                    <a:bodyPr/>
                    <a:lstStyle/>
                    <a:p>
                      <a:r>
                        <a:rPr lang="en-US" sz="1000" b="1" dirty="0">
                          <a:latin typeface="Comic Sans MS" panose="030F0902030302020204" pitchFamily="66" charset="0"/>
                        </a:rPr>
                        <a:t>9</a:t>
                      </a:r>
                    </a:p>
                  </a:txBody>
                  <a:tcPr marL="74295" marR="74295" marT="37148" marB="37148"/>
                </a:tc>
                <a:tc>
                  <a:txBody>
                    <a:bodyPr/>
                    <a:lstStyle/>
                    <a:p>
                      <a:pPr algn="ctr"/>
                      <a:r>
                        <a:rPr lang="en-GB" sz="1000" b="1" u="sng" dirty="0">
                          <a:latin typeface="Comic Sans MS" panose="030F0902030302020204" pitchFamily="66" charset="0"/>
                        </a:rPr>
                        <a:t>Extinct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When a species has no more members alive on the planet, it is extinct.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00" dirty="0">
                        <a:effectLst/>
                        <a:latin typeface="Comic Sans MS" panose="030F0902030302020204" pitchFamily="66" charset="0"/>
                      </a:endParaRPr>
                    </a:p>
                  </a:txBody>
                  <a:tcPr marL="74295" marR="74295" marT="37148" marB="37148"/>
                </a:tc>
                <a:extLst>
                  <a:ext uri="{0D108BD9-81ED-4DB2-BD59-A6C34878D82A}">
                    <a16:rowId xmlns:a16="http://schemas.microsoft.com/office/drawing/2014/main" val="1398156259"/>
                  </a:ext>
                </a:extLst>
              </a:tr>
              <a:tr h="772120">
                <a:tc>
                  <a:txBody>
                    <a:bodyPr/>
                    <a:lstStyle/>
                    <a:p>
                      <a:r>
                        <a:rPr lang="en-US" sz="1000" b="1" dirty="0">
                          <a:latin typeface="Comic Sans MS" panose="030F0902030302020204" pitchFamily="66" charset="0"/>
                        </a:rPr>
                        <a:t>10</a:t>
                      </a:r>
                    </a:p>
                  </a:txBody>
                  <a:tcPr marL="74295" marR="74295" marT="37148" marB="37148"/>
                </a:tc>
                <a:tc>
                  <a:txBody>
                    <a:bodyPr/>
                    <a:lstStyle/>
                    <a:p>
                      <a:pPr algn="ctr"/>
                      <a:r>
                        <a:rPr lang="en-GB" sz="1000" b="1" u="sng" dirty="0">
                          <a:latin typeface="Comic Sans MS" panose="030F0902030302020204" pitchFamily="66" charset="0"/>
                        </a:rPr>
                        <a:t>Climate Change </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a:effectLst/>
                          <a:latin typeface="Comic Sans MS" panose="030F0902030302020204" pitchFamily="66" charset="0"/>
                        </a:rPr>
                        <a:t>Climate change refers to the long-term changes in global temperatures and other characteristics of the atmosphere. </a:t>
                      </a:r>
                    </a:p>
                  </a:txBody>
                  <a:tcPr marL="74295" marR="74295" marT="37148" marB="37148"/>
                </a:tc>
                <a:extLst>
                  <a:ext uri="{0D108BD9-81ED-4DB2-BD59-A6C34878D82A}">
                    <a16:rowId xmlns:a16="http://schemas.microsoft.com/office/drawing/2014/main" val="3102891320"/>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277190960"/>
              </p:ext>
            </p:extLst>
          </p:nvPr>
        </p:nvGraphicFramePr>
        <p:xfrm>
          <a:off x="3364482" y="400858"/>
          <a:ext cx="3431173" cy="5034704"/>
        </p:xfrm>
        <a:graphic>
          <a:graphicData uri="http://schemas.openxmlformats.org/drawingml/2006/table">
            <a:tbl>
              <a:tblPr firstRow="1" bandRow="1">
                <a:tableStyleId>{93296810-A885-4BE3-A3E7-6D5BEEA58F35}</a:tableStyleId>
              </a:tblPr>
              <a:tblGrid>
                <a:gridCol w="282525">
                  <a:extLst>
                    <a:ext uri="{9D8B030D-6E8A-4147-A177-3AD203B41FA5}">
                      <a16:colId xmlns:a16="http://schemas.microsoft.com/office/drawing/2014/main" val="20000"/>
                    </a:ext>
                  </a:extLst>
                </a:gridCol>
                <a:gridCol w="3148648">
                  <a:extLst>
                    <a:ext uri="{9D8B030D-6E8A-4147-A177-3AD203B41FA5}">
                      <a16:colId xmlns:a16="http://schemas.microsoft.com/office/drawing/2014/main" val="3827066675"/>
                    </a:ext>
                  </a:extLst>
                </a:gridCol>
              </a:tblGrid>
              <a:tr h="264734">
                <a:tc gridSpan="2">
                  <a:txBody>
                    <a:bodyPr/>
                    <a:lstStyle/>
                    <a:p>
                      <a:pPr algn="ctr"/>
                      <a:r>
                        <a:rPr lang="en-GB" altLang="en-GB" sz="1100" u="sng" dirty="0">
                          <a:latin typeface="Comic Sans MS" panose="030F0902030302020204" pitchFamily="66" charset="0"/>
                        </a:rPr>
                        <a:t>Key Facts</a:t>
                      </a:r>
                    </a:p>
                  </a:txBody>
                  <a:tcPr marL="74295" marR="74295" marT="37148" marB="37148"/>
                </a:tc>
                <a:tc hMerge="1">
                  <a:txBody>
                    <a:bodyPr/>
                    <a:lstStyle/>
                    <a:p>
                      <a:pPr algn="ctr"/>
                      <a:endParaRPr lang="en-GB" altLang="en-GB" dirty="0"/>
                    </a:p>
                  </a:txBody>
                  <a:tcPr marL="74295" marR="74295" marT="37148" marB="37148"/>
                </a:tc>
                <a:extLst>
                  <a:ext uri="{0D108BD9-81ED-4DB2-BD59-A6C34878D82A}">
                    <a16:rowId xmlns:a16="http://schemas.microsoft.com/office/drawing/2014/main" val="10000"/>
                  </a:ext>
                </a:extLst>
              </a:tr>
              <a:tr h="718151">
                <a:tc>
                  <a:txBody>
                    <a:bodyPr/>
                    <a:lstStyle/>
                    <a:p>
                      <a:r>
                        <a:rPr lang="en-GB" altLang="en-GB" sz="900" b="1" dirty="0">
                          <a:latin typeface="Comic Sans MS" panose="030F0902030302020204" pitchFamily="66" charset="0"/>
                        </a:rPr>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Living things live in a habitat which provides an environment to which they are suited. These environments may change naturally e.g. through flooding, fire, earthquakes etc.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5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1"/>
                  </a:ext>
                </a:extLst>
              </a:tr>
              <a:tr h="660501">
                <a:tc>
                  <a:txBody>
                    <a:bodyPr/>
                    <a:lstStyle/>
                    <a:p>
                      <a:r>
                        <a:rPr lang="en-GB" altLang="en-GB" sz="900" b="1" dirty="0">
                          <a:latin typeface="Comic Sans MS" panose="030F0902030302020204" pitchFamily="66" charset="0"/>
                        </a:rPr>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Humans also cause the environment to change. This can be in a good way (i.e. positive human impact, such as setting up nature reserves) or in a bad way (i.e. negative human impact, such as littering). </a:t>
                      </a:r>
                    </a:p>
                  </a:txBody>
                  <a:tcPr marL="68580" marR="68580" marT="0" marB="0"/>
                </a:tc>
                <a:extLst>
                  <a:ext uri="{0D108BD9-81ED-4DB2-BD59-A6C34878D82A}">
                    <a16:rowId xmlns:a16="http://schemas.microsoft.com/office/drawing/2014/main" val="10002"/>
                  </a:ext>
                </a:extLst>
              </a:tr>
              <a:tr h="504364">
                <a:tc>
                  <a:txBody>
                    <a:bodyPr/>
                    <a:lstStyle/>
                    <a:p>
                      <a:r>
                        <a:rPr lang="en-GB" altLang="en-GB" sz="900" b="1" dirty="0">
                          <a:latin typeface="Comic Sans MS" panose="030F0902030302020204" pitchFamily="66" charset="0"/>
                        </a:rPr>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These environments also change with the seasons; different living things can be found in a habitat at different times of the year. </a:t>
                      </a:r>
                    </a:p>
                  </a:txBody>
                  <a:tcPr marL="68580" marR="68580" marT="0" marB="0"/>
                </a:tc>
                <a:extLst>
                  <a:ext uri="{0D108BD9-81ED-4DB2-BD59-A6C34878D82A}">
                    <a16:rowId xmlns:a16="http://schemas.microsoft.com/office/drawing/2014/main" val="2407509847"/>
                  </a:ext>
                </a:extLst>
              </a:tr>
              <a:tr h="574521">
                <a:tc>
                  <a:txBody>
                    <a:bodyPr/>
                    <a:lstStyle/>
                    <a:p>
                      <a:r>
                        <a:rPr lang="en-GB" altLang="en-GB" sz="900" b="1" dirty="0">
                          <a:latin typeface="Comic Sans MS" panose="030F0902030302020204" pitchFamily="66" charset="0"/>
                        </a:rPr>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There are different people made threats that can affect the environment. Air-pollution from cars, e.g. carbon monoxide, and the burning of fossil fuels.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5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3"/>
                  </a:ext>
                </a:extLst>
              </a:tr>
              <a:tr h="358659">
                <a:tc>
                  <a:txBody>
                    <a:bodyPr/>
                    <a:lstStyle/>
                    <a:p>
                      <a:r>
                        <a:rPr lang="en-GB" altLang="en-GB" sz="900" b="1" dirty="0">
                          <a:latin typeface="Comic Sans MS" panose="030F0902030302020204" pitchFamily="66" charset="0"/>
                        </a:rPr>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Water pollution through industrial waste and farm fertilisers that can pollute rivers and streams. </a:t>
                      </a:r>
                    </a:p>
                  </a:txBody>
                  <a:tcPr marL="68580" marR="68580" marT="0" marB="0"/>
                </a:tc>
                <a:extLst>
                  <a:ext uri="{0D108BD9-81ED-4DB2-BD59-A6C34878D82A}">
                    <a16:rowId xmlns:a16="http://schemas.microsoft.com/office/drawing/2014/main" val="10004"/>
                  </a:ext>
                </a:extLst>
              </a:tr>
              <a:tr h="495626">
                <a:tc>
                  <a:txBody>
                    <a:bodyPr/>
                    <a:lstStyle/>
                    <a:p>
                      <a:r>
                        <a:rPr lang="en-GB" altLang="en-GB" sz="900" b="1" dirty="0">
                          <a:latin typeface="Comic Sans MS" panose="030F0902030302020204" pitchFamily="66" charset="0"/>
                        </a:rPr>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Rubbish - plastic and household waste ends up on the streets, in the sea or in rubbish dumps, destroying habitats and wildlife. </a:t>
                      </a:r>
                    </a:p>
                  </a:txBody>
                  <a:tcPr marL="68580" marR="68580" marT="0" marB="0"/>
                </a:tc>
                <a:extLst>
                  <a:ext uri="{0D108BD9-81ED-4DB2-BD59-A6C34878D82A}">
                    <a16:rowId xmlns:a16="http://schemas.microsoft.com/office/drawing/2014/main" val="10005"/>
                  </a:ext>
                </a:extLst>
              </a:tr>
              <a:tr h="718151">
                <a:tc>
                  <a:txBody>
                    <a:bodyPr/>
                    <a:lstStyle/>
                    <a:p>
                      <a:r>
                        <a:rPr lang="en-GB" altLang="en-GB" sz="900" b="1" dirty="0">
                          <a:latin typeface="Comic Sans MS" panose="030F0902030302020204" pitchFamily="66" charset="0"/>
                        </a:rPr>
                        <a:t>7</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50" dirty="0">
                          <a:effectLst/>
                          <a:latin typeface="Comic Sans MS" panose="030F0902030302020204" pitchFamily="66" charset="0"/>
                        </a:rPr>
                        <a:t>Plants and animals rely on the environment to give them everything they need. Therefore, when habitats change, it can be very dangerous to the plants and animals that live there.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950" dirty="0">
                        <a:effectLst/>
                        <a:latin typeface="Comic Sans MS" panose="030F0902030302020204" pitchFamily="66" charset="0"/>
                      </a:endParaRPr>
                    </a:p>
                  </a:txBody>
                  <a:tcPr marL="68580" marR="68580" marT="0" marB="0"/>
                </a:tc>
                <a:extLst>
                  <a:ext uri="{0D108BD9-81ED-4DB2-BD59-A6C34878D82A}">
                    <a16:rowId xmlns:a16="http://schemas.microsoft.com/office/drawing/2014/main" val="10006"/>
                  </a:ext>
                </a:extLst>
              </a:tr>
              <a:tr h="718151">
                <a:tc>
                  <a:txBody>
                    <a:bodyPr/>
                    <a:lstStyle/>
                    <a:p>
                      <a:r>
                        <a:rPr lang="en-GB" altLang="en-GB" sz="900" b="1">
                          <a:latin typeface="Comic Sans MS" panose="030F0902030302020204" pitchFamily="66" charset="0"/>
                        </a:rPr>
                        <a:t>8</a:t>
                      </a:r>
                      <a:endParaRPr lang="en-GB" altLang="en-GB" sz="900" b="1" dirty="0">
                        <a:latin typeface="Comic Sans MS" panose="030F0902030302020204" pitchFamily="66" charset="0"/>
                      </a:endParaRPr>
                    </a:p>
                  </a:txBody>
                  <a:tcPr marL="74295" marR="74295" marT="37148" marB="37148"/>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950" dirty="0">
                          <a:latin typeface="Comic Sans MS" panose="030F0902030302020204" pitchFamily="66" charset="0"/>
                        </a:rPr>
                        <a:t>Climate has changed throughout Earth's long history, but this time it's different. Human activity is causing worldwide temperatures to rise higher and faster than any time we know of in the past.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950" dirty="0">
                        <a:latin typeface="Comic Sans MS" panose="030F0902030302020204" pitchFamily="66" charset="0"/>
                      </a:endParaRPr>
                    </a:p>
                  </a:txBody>
                  <a:tcPr marL="68580" marR="68580" marT="0" marB="0"/>
                </a:tc>
                <a:extLst>
                  <a:ext uri="{0D108BD9-81ED-4DB2-BD59-A6C34878D82A}">
                    <a16:rowId xmlns:a16="http://schemas.microsoft.com/office/drawing/2014/main" val="10007"/>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805034328"/>
              </p:ext>
            </p:extLst>
          </p:nvPr>
        </p:nvGraphicFramePr>
        <p:xfrm>
          <a:off x="6882486" y="399596"/>
          <a:ext cx="2964608" cy="241936"/>
        </p:xfrm>
        <a:graphic>
          <a:graphicData uri="http://schemas.openxmlformats.org/drawingml/2006/table">
            <a:tbl>
              <a:tblPr firstRow="1" bandRow="1">
                <a:tableStyleId>{F5AB1C69-6EDB-4FF4-983F-18BD219EF322}</a:tableStyleId>
              </a:tblPr>
              <a:tblGrid>
                <a:gridCol w="2964608">
                  <a:extLst>
                    <a:ext uri="{9D8B030D-6E8A-4147-A177-3AD203B41FA5}">
                      <a16:colId xmlns:a16="http://schemas.microsoft.com/office/drawing/2014/main" val="3034729171"/>
                    </a:ext>
                  </a:extLst>
                </a:gridCol>
              </a:tblGrid>
              <a:tr h="136545">
                <a:tc>
                  <a:txBody>
                    <a:bodyPr/>
                    <a:lstStyle/>
                    <a:p>
                      <a:pPr algn="ctr"/>
                      <a:r>
                        <a:rPr lang="en-US" sz="1100" u="sng" dirty="0">
                          <a:latin typeface="Comic Sans MS" panose="030F0902030302020204" pitchFamily="66" charset="0"/>
                        </a:rPr>
                        <a:t>Diagrams/Pictures </a:t>
                      </a:r>
                    </a:p>
                  </a:txBody>
                  <a:tcPr marL="74295" marR="74295" marT="37148" marB="37148"/>
                </a:tc>
                <a:extLst>
                  <a:ext uri="{0D108BD9-81ED-4DB2-BD59-A6C34878D82A}">
                    <a16:rowId xmlns:a16="http://schemas.microsoft.com/office/drawing/2014/main" val="2106910169"/>
                  </a:ext>
                </a:extLst>
              </a:tr>
            </a:tbl>
          </a:graphicData>
        </a:graphic>
      </p:graphicFrame>
      <p:pic>
        <p:nvPicPr>
          <p:cNvPr id="11" name="Picture 10">
            <a:extLst>
              <a:ext uri="{FF2B5EF4-FFF2-40B4-BE49-F238E27FC236}">
                <a16:creationId xmlns:a16="http://schemas.microsoft.com/office/drawing/2014/main" id="{5C44CE74-DB75-354A-BF74-DD8775D2E1E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2325" y="17448"/>
            <a:ext cx="300192" cy="279086"/>
          </a:xfrm>
          <a:prstGeom prst="rect">
            <a:avLst/>
          </a:prstGeom>
          <a:noFill/>
        </p:spPr>
      </p:pic>
      <p:pic>
        <p:nvPicPr>
          <p:cNvPr id="13" name="Picture 12">
            <a:extLst>
              <a:ext uri="{FF2B5EF4-FFF2-40B4-BE49-F238E27FC236}">
                <a16:creationId xmlns:a16="http://schemas.microsoft.com/office/drawing/2014/main" id="{0762EE14-7526-FA40-A94F-22364B2AE356}"/>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546902" y="6366"/>
            <a:ext cx="300192" cy="279086"/>
          </a:xfrm>
          <a:prstGeom prst="rect">
            <a:avLst/>
          </a:prstGeom>
          <a:noFill/>
        </p:spPr>
      </p:pic>
      <p:graphicFrame>
        <p:nvGraphicFramePr>
          <p:cNvPr id="14" name="Table 13">
            <a:extLst>
              <a:ext uri="{FF2B5EF4-FFF2-40B4-BE49-F238E27FC236}">
                <a16:creationId xmlns:a16="http://schemas.microsoft.com/office/drawing/2014/main" id="{3E7385D7-1107-4B4A-8289-F40B959E3E3E}"/>
              </a:ext>
            </a:extLst>
          </p:cNvPr>
          <p:cNvGraphicFramePr>
            <a:graphicFrameLocks noGrp="1"/>
          </p:cNvGraphicFramePr>
          <p:nvPr>
            <p:extLst>
              <p:ext uri="{D42A27DB-BD31-4B8C-83A1-F6EECF244321}">
                <p14:modId xmlns:p14="http://schemas.microsoft.com/office/powerpoint/2010/main" val="3964617176"/>
              </p:ext>
            </p:extLst>
          </p:nvPr>
        </p:nvGraphicFramePr>
        <p:xfrm>
          <a:off x="6878658" y="5738191"/>
          <a:ext cx="2968436" cy="1016406"/>
        </p:xfrm>
        <a:graphic>
          <a:graphicData uri="http://schemas.openxmlformats.org/drawingml/2006/table">
            <a:tbl>
              <a:tblPr firstRow="1" bandRow="1">
                <a:tableStyleId>{21E4AEA4-8DFA-4A89-87EB-49C32662AFE0}</a:tableStyleId>
              </a:tblPr>
              <a:tblGrid>
                <a:gridCol w="2968436">
                  <a:extLst>
                    <a:ext uri="{9D8B030D-6E8A-4147-A177-3AD203B41FA5}">
                      <a16:colId xmlns:a16="http://schemas.microsoft.com/office/drawing/2014/main" val="20000"/>
                    </a:ext>
                  </a:extLst>
                </a:gridCol>
              </a:tblGrid>
              <a:tr h="214227">
                <a:tc>
                  <a:txBody>
                    <a:bodyPr/>
                    <a:lstStyle/>
                    <a:p>
                      <a:pPr algn="ctr"/>
                      <a:r>
                        <a:rPr lang="en-GB" altLang="en-GB" sz="1100" u="sng" dirty="0">
                          <a:latin typeface="Comic Sans MS" panose="030F0902030302020204" pitchFamily="66" charset="0"/>
                        </a:rPr>
                        <a:t>What should I already know?</a:t>
                      </a:r>
                    </a:p>
                  </a:txBody>
                  <a:tcPr marL="74295" marR="74295" marT="37148" marB="37148"/>
                </a:tc>
                <a:extLst>
                  <a:ext uri="{0D108BD9-81ED-4DB2-BD59-A6C34878D82A}">
                    <a16:rowId xmlns:a16="http://schemas.microsoft.com/office/drawing/2014/main" val="10000"/>
                  </a:ext>
                </a:extLst>
              </a:tr>
              <a:tr h="774470">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GB" sz="900" b="0" dirty="0">
                          <a:latin typeface="Comic Sans MS" panose="030F0902030302020204" pitchFamily="66" charset="0"/>
                        </a:rPr>
                        <a:t>Identify and name a variety of plants and animals in their habitats, including microhabitats. (Y2 - Living things and their habitats)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altLang="en-GB" sz="900" b="0" dirty="0">
                          <a:latin typeface="Comic Sans MS" panose="030F0902030302020204" pitchFamily="66" charset="0"/>
                        </a:rPr>
                        <a:t>Understand why it is important to look after our environment.</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A08A80CA-87D7-40E3-AD9D-6BB655CBD30A}"/>
              </a:ext>
            </a:extLst>
          </p:cNvPr>
          <p:cNvGraphicFramePr>
            <a:graphicFrameLocks noGrp="1"/>
          </p:cNvGraphicFramePr>
          <p:nvPr>
            <p:extLst>
              <p:ext uri="{D42A27DB-BD31-4B8C-83A1-F6EECF244321}">
                <p14:modId xmlns:p14="http://schemas.microsoft.com/office/powerpoint/2010/main" val="87540338"/>
              </p:ext>
            </p:extLst>
          </p:nvPr>
        </p:nvGraphicFramePr>
        <p:xfrm>
          <a:off x="3360652" y="5409230"/>
          <a:ext cx="3431173" cy="257176"/>
        </p:xfrm>
        <a:graphic>
          <a:graphicData uri="http://schemas.openxmlformats.org/drawingml/2006/table">
            <a:tbl>
              <a:tblPr firstRow="1" bandRow="1">
                <a:tableStyleId>{00A15C55-8517-42AA-B614-E9B94910E393}</a:tableStyleId>
              </a:tblPr>
              <a:tblGrid>
                <a:gridCol w="3431173">
                  <a:extLst>
                    <a:ext uri="{9D8B030D-6E8A-4147-A177-3AD203B41FA5}">
                      <a16:colId xmlns:a16="http://schemas.microsoft.com/office/drawing/2014/main" val="3034729171"/>
                    </a:ext>
                  </a:extLst>
                </a:gridCol>
              </a:tblGrid>
              <a:tr h="216305">
                <a:tc>
                  <a:txBody>
                    <a:bodyPr/>
                    <a:lstStyle/>
                    <a:p>
                      <a:pPr algn="ctr"/>
                      <a:r>
                        <a:rPr lang="en-US" sz="1100" u="sng" dirty="0">
                          <a:latin typeface="Comic Sans MS" panose="030F0702030302020204" pitchFamily="66" charset="0"/>
                        </a:rPr>
                        <a:t>Scientist</a:t>
                      </a:r>
                      <a:r>
                        <a:rPr lang="en-US" sz="1200" u="sng" dirty="0">
                          <a:latin typeface="Comic Sans MS" panose="030F0702030302020204" pitchFamily="66" charset="0"/>
                        </a:rPr>
                        <a:t> </a:t>
                      </a:r>
                    </a:p>
                  </a:txBody>
                  <a:tcPr marL="74295" marR="74295" marT="37148" marB="37148"/>
                </a:tc>
                <a:extLst>
                  <a:ext uri="{0D108BD9-81ED-4DB2-BD59-A6C34878D82A}">
                    <a16:rowId xmlns:a16="http://schemas.microsoft.com/office/drawing/2014/main" val="2106910169"/>
                  </a:ext>
                </a:extLst>
              </a:tr>
            </a:tbl>
          </a:graphicData>
        </a:graphic>
      </p:graphicFrame>
      <p:graphicFrame>
        <p:nvGraphicFramePr>
          <p:cNvPr id="28" name="Table 27">
            <a:extLst>
              <a:ext uri="{FF2B5EF4-FFF2-40B4-BE49-F238E27FC236}">
                <a16:creationId xmlns:a16="http://schemas.microsoft.com/office/drawing/2014/main" id="{0288B403-10ED-8A46-8B0D-2A613AF0EC46}"/>
              </a:ext>
            </a:extLst>
          </p:cNvPr>
          <p:cNvGraphicFramePr>
            <a:graphicFrameLocks noGrp="1"/>
          </p:cNvGraphicFramePr>
          <p:nvPr>
            <p:extLst>
              <p:ext uri="{D42A27DB-BD31-4B8C-83A1-F6EECF244321}">
                <p14:modId xmlns:p14="http://schemas.microsoft.com/office/powerpoint/2010/main" val="3402820590"/>
              </p:ext>
            </p:extLst>
          </p:nvPr>
        </p:nvGraphicFramePr>
        <p:xfrm>
          <a:off x="3360651" y="5704736"/>
          <a:ext cx="2364409" cy="1100677"/>
        </p:xfrm>
        <a:graphic>
          <a:graphicData uri="http://schemas.openxmlformats.org/drawingml/2006/table">
            <a:tbl>
              <a:tblPr firstRow="1" bandRow="1">
                <a:tableStyleId>{F5AB1C69-6EDB-4FF4-983F-18BD219EF322}</a:tableStyleId>
              </a:tblPr>
              <a:tblGrid>
                <a:gridCol w="2364409">
                  <a:extLst>
                    <a:ext uri="{9D8B030D-6E8A-4147-A177-3AD203B41FA5}">
                      <a16:colId xmlns:a16="http://schemas.microsoft.com/office/drawing/2014/main" val="3034729171"/>
                    </a:ext>
                  </a:extLst>
                </a:gridCol>
              </a:tblGrid>
              <a:tr h="110067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50" b="1" u="none" dirty="0">
                          <a:solidFill>
                            <a:schemeClr val="tx1"/>
                          </a:solidFill>
                          <a:latin typeface="Comic Sans MS" panose="030F0902030302020204" pitchFamily="66" charset="0"/>
                        </a:rPr>
                        <a:t>Sir David Attenborough </a:t>
                      </a:r>
                      <a:r>
                        <a:rPr lang="en-US" sz="1050" b="0" u="none" dirty="0">
                          <a:solidFill>
                            <a:schemeClr val="tx1"/>
                          </a:solidFill>
                          <a:latin typeface="Comic Sans MS" panose="030F0902030302020204" pitchFamily="66" charset="0"/>
                        </a:rPr>
                        <a:t>is an English broadcaster, biologist, </a:t>
                      </a:r>
                    </a:p>
                    <a:p>
                      <a:pPr marL="0" marR="0" indent="0" algn="l"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Comic Sans MS" panose="030F0902030302020204" pitchFamily="66" charset="0"/>
                        </a:rPr>
                        <a:t>natural historian and author. He is an advocate for preventing climate change and supporting environmental causes. </a:t>
                      </a:r>
                    </a:p>
                  </a:txBody>
                  <a:tcPr marL="74295" marR="74295" marT="37148" marB="37148">
                    <a:solidFill>
                      <a:schemeClr val="accent4">
                        <a:lumMod val="20000"/>
                        <a:lumOff val="80000"/>
                      </a:schemeClr>
                    </a:solidFill>
                  </a:tcPr>
                </a:tc>
                <a:extLst>
                  <a:ext uri="{0D108BD9-81ED-4DB2-BD59-A6C34878D82A}">
                    <a16:rowId xmlns:a16="http://schemas.microsoft.com/office/drawing/2014/main" val="2106910169"/>
                  </a:ext>
                </a:extLst>
              </a:tr>
            </a:tbl>
          </a:graphicData>
        </a:graphic>
      </p:graphicFrame>
      <p:pic>
        <p:nvPicPr>
          <p:cNvPr id="21" name="Picture 4">
            <a:extLst>
              <a:ext uri="{FF2B5EF4-FFF2-40B4-BE49-F238E27FC236}">
                <a16:creationId xmlns:a16="http://schemas.microsoft.com/office/drawing/2014/main" id="{79591A21-F4CE-E746-9D19-27A7EE17C5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2486" y="3126349"/>
            <a:ext cx="2968436" cy="224233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w David Attenborough are you? | WWF">
            <a:extLst>
              <a:ext uri="{FF2B5EF4-FFF2-40B4-BE49-F238E27FC236}">
                <a16:creationId xmlns:a16="http://schemas.microsoft.com/office/drawing/2014/main" id="{4AFA5A76-225B-824B-A2F9-A057D4075E4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5385" t="9500" r="22178"/>
          <a:stretch/>
        </p:blipFill>
        <p:spPr bwMode="auto">
          <a:xfrm>
            <a:off x="5788901" y="5677388"/>
            <a:ext cx="979929" cy="112802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Amazon deforestation falls over 60% compared with last July, says Brazilian  minister | Amazon rainforest | The Guardian">
            <a:extLst>
              <a:ext uri="{FF2B5EF4-FFF2-40B4-BE49-F238E27FC236}">
                <a16:creationId xmlns:a16="http://schemas.microsoft.com/office/drawing/2014/main" id="{B1F873F9-3360-4B37-AA16-1B8E9777C9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78658" y="720844"/>
            <a:ext cx="2936813" cy="220261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3C4CCB-B342-493F-A923-ED5517E2B8E5}"/>
              </a:ext>
            </a:extLst>
          </p:cNvPr>
          <p:cNvSpPr txBox="1"/>
          <p:nvPr/>
        </p:nvSpPr>
        <p:spPr>
          <a:xfrm>
            <a:off x="8097550" y="2548878"/>
            <a:ext cx="1694695" cy="369332"/>
          </a:xfrm>
          <a:prstGeom prst="rect">
            <a:avLst/>
          </a:prstGeom>
          <a:noFill/>
        </p:spPr>
        <p:txBody>
          <a:bodyPr wrap="none" rtlCol="0">
            <a:spAutoFit/>
          </a:bodyPr>
          <a:lstStyle/>
          <a:p>
            <a:r>
              <a:rPr lang="en-GB" b="1" dirty="0">
                <a:solidFill>
                  <a:schemeClr val="bg1"/>
                </a:solidFill>
                <a:latin typeface="Comic Sans MS" panose="030F0702030302020204" pitchFamily="66" charset="0"/>
              </a:rPr>
              <a:t>deforestation</a:t>
            </a:r>
          </a:p>
        </p:txBody>
      </p:sp>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6282</TotalTime>
  <Words>498</Words>
  <Application>Microsoft Macintosh PowerPoint</Application>
  <PresentationFormat>A4 Paper (210x297 mm)</PresentationFormat>
  <Paragraphs>58</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Science Knowledge Organiser – Summer 1 - Living things and their Habitats - Year 4</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392</cp:revision>
  <cp:lastPrinted>2021-09-06T12:20:28Z</cp:lastPrinted>
  <dcterms:created xsi:type="dcterms:W3CDTF">2017-10-15T20:56:30Z</dcterms:created>
  <dcterms:modified xsi:type="dcterms:W3CDTF">2025-06-15T09:42:02Z</dcterms:modified>
</cp:coreProperties>
</file>