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4"/>
  </p:notesMasterIdLst>
  <p:sldIdLst>
    <p:sldId id="256" r:id="rId2"/>
    <p:sldId id="257" r:id="rId3"/>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135" autoAdjust="0"/>
    <p:restoredTop sz="94627" autoAdjust="0"/>
  </p:normalViewPr>
  <p:slideViewPr>
    <p:cSldViewPr snapToGrid="0" snapToObjects="1">
      <p:cViewPr varScale="1">
        <p:scale>
          <a:sx n="110" d="100"/>
          <a:sy n="110" d="100"/>
        </p:scale>
        <p:origin x="1098" y="90"/>
      </p:cViewPr>
      <p:guideLst>
        <p:guide orient="horz" pos="2160"/>
        <p:guide pos="312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11/29/2024</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2</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11/29/2024</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416955832"/>
              </p:ext>
            </p:extLst>
          </p:nvPr>
        </p:nvGraphicFramePr>
        <p:xfrm>
          <a:off x="90812" y="320283"/>
          <a:ext cx="6211467" cy="3817891"/>
        </p:xfrm>
        <a:graphic>
          <a:graphicData uri="http://schemas.openxmlformats.org/drawingml/2006/table">
            <a:tbl>
              <a:tblPr firstRow="1" bandRow="1">
                <a:tableStyleId>{5C22544A-7EE6-4342-B048-85BDC9FD1C3A}</a:tableStyleId>
              </a:tblPr>
              <a:tblGrid>
                <a:gridCol w="273241">
                  <a:extLst>
                    <a:ext uri="{9D8B030D-6E8A-4147-A177-3AD203B41FA5}">
                      <a16:colId xmlns:a16="http://schemas.microsoft.com/office/drawing/2014/main" val="20002"/>
                    </a:ext>
                  </a:extLst>
                </a:gridCol>
                <a:gridCol w="733425">
                  <a:extLst>
                    <a:ext uri="{9D8B030D-6E8A-4147-A177-3AD203B41FA5}">
                      <a16:colId xmlns:a16="http://schemas.microsoft.com/office/drawing/2014/main" val="20000"/>
                    </a:ext>
                  </a:extLst>
                </a:gridCol>
                <a:gridCol w="5204801">
                  <a:extLst>
                    <a:ext uri="{9D8B030D-6E8A-4147-A177-3AD203B41FA5}">
                      <a16:colId xmlns:a16="http://schemas.microsoft.com/office/drawing/2014/main" val="20001"/>
                    </a:ext>
                  </a:extLst>
                </a:gridCol>
              </a:tblGrid>
              <a:tr h="362050">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GB" sz="1600" b="1" kern="1200" dirty="0">
                          <a:solidFill>
                            <a:schemeClr val="lt1"/>
                          </a:solidFill>
                          <a:effectLst/>
                          <a:latin typeface="+mn-lt"/>
                          <a:ea typeface="+mn-ea"/>
                          <a:cs typeface="+mn-cs"/>
                        </a:rPr>
                        <a:t>Vocabulary WWII</a:t>
                      </a:r>
                      <a:endParaRPr lang="en-US" sz="1000" dirty="0"/>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466112">
                <a:tc>
                  <a:txBody>
                    <a:bodyPr/>
                    <a:lstStyle/>
                    <a:p>
                      <a:r>
                        <a:rPr lang="en-US" sz="900" dirty="0"/>
                        <a:t>1</a:t>
                      </a:r>
                    </a:p>
                  </a:txBody>
                  <a:tcPr marL="74295" marR="74295" marT="37148" marB="37148"/>
                </a:tc>
                <a:tc>
                  <a:txBody>
                    <a:bodyPr/>
                    <a:lstStyle/>
                    <a:p>
                      <a:r>
                        <a:rPr lang="en-GB" sz="1100" dirty="0"/>
                        <a:t>Phoney war</a:t>
                      </a:r>
                    </a:p>
                  </a:txBody>
                  <a:tcPr marL="74295" marR="74295" marT="37148" marB="37148"/>
                </a:tc>
                <a:tc>
                  <a:txBody>
                    <a:bodyPr/>
                    <a:lstStyle/>
                    <a:p>
                      <a:r>
                        <a:rPr lang="en-GB" sz="1000" dirty="0"/>
                        <a:t>That no bombs or fighting took place for several weeks.</a:t>
                      </a:r>
                    </a:p>
                  </a:txBody>
                  <a:tcPr marL="74295" marR="74295" marT="37148" marB="37148"/>
                </a:tc>
                <a:extLst>
                  <a:ext uri="{0D108BD9-81ED-4DB2-BD59-A6C34878D82A}">
                    <a16:rowId xmlns:a16="http://schemas.microsoft.com/office/drawing/2014/main" val="10001"/>
                  </a:ext>
                </a:extLst>
              </a:tr>
              <a:tr h="466112">
                <a:tc>
                  <a:txBody>
                    <a:bodyPr/>
                    <a:lstStyle/>
                    <a:p>
                      <a:r>
                        <a:rPr lang="en-US" sz="900" dirty="0"/>
                        <a:t>2</a:t>
                      </a:r>
                    </a:p>
                  </a:txBody>
                  <a:tcPr marL="74295" marR="74295" marT="37148" marB="37148"/>
                </a:tc>
                <a:tc>
                  <a:txBody>
                    <a:bodyPr/>
                    <a:lstStyle/>
                    <a:p>
                      <a:r>
                        <a:rPr lang="en-GB" sz="1100" dirty="0"/>
                        <a:t>Home Front</a:t>
                      </a:r>
                    </a:p>
                  </a:txBody>
                  <a:tcPr marL="74295" marR="74295" marT="37148" marB="37148"/>
                </a:tc>
                <a:tc>
                  <a:txBody>
                    <a:bodyPr/>
                    <a:lstStyle/>
                    <a:p>
                      <a:r>
                        <a:rPr lang="en-GB" sz="1000" b="0" i="0" kern="1200" dirty="0">
                          <a:solidFill>
                            <a:schemeClr val="dk1"/>
                          </a:solidFill>
                          <a:effectLst/>
                          <a:latin typeface="+mn-lt"/>
                          <a:ea typeface="+mn-ea"/>
                          <a:cs typeface="+mn-cs"/>
                        </a:rPr>
                        <a:t>The 'home front' </a:t>
                      </a:r>
                      <a:r>
                        <a:rPr lang="en-GB" sz="1000" b="1" i="0" kern="1200" dirty="0">
                          <a:solidFill>
                            <a:schemeClr val="dk1"/>
                          </a:solidFill>
                          <a:effectLst/>
                          <a:latin typeface="+mn-lt"/>
                          <a:ea typeface="+mn-ea"/>
                          <a:cs typeface="+mn-cs"/>
                        </a:rPr>
                        <a:t>covers the activities of the civilians in a nation at war</a:t>
                      </a:r>
                      <a:r>
                        <a:rPr lang="en-GB" sz="1000" b="0" i="0" kern="1200" dirty="0">
                          <a:solidFill>
                            <a:schemeClr val="dk1"/>
                          </a:solidFill>
                          <a:effectLst/>
                          <a:latin typeface="+mn-lt"/>
                          <a:ea typeface="+mn-ea"/>
                          <a:cs typeface="+mn-cs"/>
                        </a:rPr>
                        <a:t>. ... Such drives helped strengthen civilian morale and support for the war effort.</a:t>
                      </a:r>
                      <a:endParaRPr lang="en-GB" sz="1000" dirty="0"/>
                    </a:p>
                  </a:txBody>
                  <a:tcPr marL="74295" marR="74295" marT="37148" marB="37148"/>
                </a:tc>
                <a:extLst>
                  <a:ext uri="{0D108BD9-81ED-4DB2-BD59-A6C34878D82A}">
                    <a16:rowId xmlns:a16="http://schemas.microsoft.com/office/drawing/2014/main" val="10002"/>
                  </a:ext>
                </a:extLst>
              </a:tr>
              <a:tr h="778298">
                <a:tc>
                  <a:txBody>
                    <a:bodyPr/>
                    <a:lstStyle/>
                    <a:p>
                      <a:r>
                        <a:rPr lang="en-US" sz="900" dirty="0"/>
                        <a:t>3</a:t>
                      </a:r>
                    </a:p>
                  </a:txBody>
                  <a:tcPr marL="74295" marR="74295" marT="37148" marB="37148"/>
                </a:tc>
                <a:tc>
                  <a:txBody>
                    <a:bodyPr/>
                    <a:lstStyle/>
                    <a:p>
                      <a:r>
                        <a:rPr lang="en-GB" sz="1100" dirty="0"/>
                        <a:t>D-Day Landings</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chemeClr val="dk1"/>
                          </a:solidFill>
                          <a:effectLst/>
                          <a:latin typeface="+mn-lt"/>
                          <a:ea typeface="+mn-ea"/>
                          <a:cs typeface="+mn-cs"/>
                        </a:rPr>
                        <a:t>The Normandy landings were the landing operations and associated airborne operations on Tuesday, 6 June 1944 of the Allied invasion of Normandy in Operation Overlord during World War II. Codenamed Operation Neptune and often referred to as D-Day, it was the largest seaborne invasion in history.</a:t>
                      </a:r>
                      <a:endParaRPr lang="en-GB" sz="1000" dirty="0"/>
                    </a:p>
                  </a:txBody>
                  <a:tcPr marL="74295" marR="74295" marT="37148" marB="37148"/>
                </a:tc>
                <a:extLst>
                  <a:ext uri="{0D108BD9-81ED-4DB2-BD59-A6C34878D82A}">
                    <a16:rowId xmlns:a16="http://schemas.microsoft.com/office/drawing/2014/main" val="10003"/>
                  </a:ext>
                </a:extLst>
              </a:tr>
              <a:tr h="604862">
                <a:tc>
                  <a:txBody>
                    <a:bodyPr/>
                    <a:lstStyle/>
                    <a:p>
                      <a:r>
                        <a:rPr lang="en-US" sz="900" dirty="0"/>
                        <a:t>4</a:t>
                      </a:r>
                    </a:p>
                  </a:txBody>
                  <a:tcPr marL="74295" marR="74295" marT="37148" marB="37148"/>
                </a:tc>
                <a:tc>
                  <a:txBody>
                    <a:bodyPr/>
                    <a:lstStyle/>
                    <a:p>
                      <a:r>
                        <a:rPr lang="en-GB" sz="1100" dirty="0"/>
                        <a:t>Operation Dynamo</a:t>
                      </a:r>
                    </a:p>
                  </a:txBody>
                  <a:tcPr marL="74295" marR="74295" marT="37148" marB="37148"/>
                </a:tc>
                <a:tc>
                  <a:txBody>
                    <a:bodyPr/>
                    <a:lstStyle/>
                    <a:p>
                      <a:r>
                        <a:rPr lang="en-GB" sz="1000" b="0" i="0" kern="1200" dirty="0">
                          <a:solidFill>
                            <a:schemeClr val="dk1"/>
                          </a:solidFill>
                          <a:effectLst/>
                          <a:latin typeface="+mn-lt"/>
                          <a:ea typeface="+mn-ea"/>
                          <a:cs typeface="+mn-cs"/>
                        </a:rPr>
                        <a:t>The Dunkirk evacuation, codenamed Operation Dynamo and also known as the Miracle of Dunkirk, or just Dunkirk, was the evacuation of Allied soldiers during World War II from the beaches and harbour of Dunkirk, in the north of France, between 26 May and 4 June 1940</a:t>
                      </a:r>
                      <a:endParaRPr lang="en-GB" sz="1000" dirty="0"/>
                    </a:p>
                  </a:txBody>
                  <a:tcPr marL="74295" marR="74295" marT="37148" marB="37148"/>
                </a:tc>
                <a:extLst>
                  <a:ext uri="{0D108BD9-81ED-4DB2-BD59-A6C34878D82A}">
                    <a16:rowId xmlns:a16="http://schemas.microsoft.com/office/drawing/2014/main" val="10004"/>
                  </a:ext>
                </a:extLst>
              </a:tr>
              <a:tr h="277607">
                <a:tc>
                  <a:txBody>
                    <a:bodyPr/>
                    <a:lstStyle/>
                    <a:p>
                      <a:r>
                        <a:rPr lang="en-US" sz="900" dirty="0"/>
                        <a:t>6</a:t>
                      </a:r>
                    </a:p>
                  </a:txBody>
                  <a:tcPr marL="74295" marR="74295" marT="37148" marB="37148"/>
                </a:tc>
                <a:tc>
                  <a:txBody>
                    <a:bodyPr/>
                    <a:lstStyle/>
                    <a:p>
                      <a:r>
                        <a:rPr lang="en-GB" sz="1100" dirty="0"/>
                        <a:t>Churchill</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chemeClr val="dk1"/>
                          </a:solidFill>
                          <a:effectLst/>
                          <a:latin typeface="+mn-lt"/>
                          <a:ea typeface="+mn-ea"/>
                          <a:cs typeface="+mn-cs"/>
                        </a:rPr>
                        <a:t>Prime minister (</a:t>
                      </a:r>
                      <a:r>
                        <a:rPr lang="en-GB" sz="1000" b="1" i="0" kern="1200" dirty="0">
                          <a:solidFill>
                            <a:schemeClr val="dk1"/>
                          </a:solidFill>
                          <a:effectLst/>
                          <a:latin typeface="+mn-lt"/>
                          <a:ea typeface="+mn-ea"/>
                          <a:cs typeface="+mn-cs"/>
                        </a:rPr>
                        <a:t>1940</a:t>
                      </a:r>
                      <a:r>
                        <a:rPr lang="en-GB" sz="1000" b="0" i="0" kern="1200" dirty="0">
                          <a:solidFill>
                            <a:schemeClr val="dk1"/>
                          </a:solidFill>
                          <a:effectLst/>
                          <a:latin typeface="+mn-lt"/>
                          <a:ea typeface="+mn-ea"/>
                          <a:cs typeface="+mn-cs"/>
                        </a:rPr>
                        <a:t>–45) during most of World War II,</a:t>
                      </a:r>
                      <a:endParaRPr lang="en-GB" sz="1000" dirty="0"/>
                    </a:p>
                  </a:txBody>
                  <a:tcPr marL="74295" marR="74295" marT="37148" marB="37148"/>
                </a:tc>
                <a:extLst>
                  <a:ext uri="{0D108BD9-81ED-4DB2-BD59-A6C34878D82A}">
                    <a16:rowId xmlns:a16="http://schemas.microsoft.com/office/drawing/2014/main" val="1068278743"/>
                  </a:ext>
                </a:extLst>
              </a:tr>
              <a:tr h="431425">
                <a:tc>
                  <a:txBody>
                    <a:bodyPr/>
                    <a:lstStyle/>
                    <a:p>
                      <a:r>
                        <a:rPr lang="en-US" sz="900" dirty="0"/>
                        <a:t>7</a:t>
                      </a:r>
                    </a:p>
                  </a:txBody>
                  <a:tcPr marL="74295" marR="74295" marT="37148" marB="37148"/>
                </a:tc>
                <a:tc>
                  <a:txBody>
                    <a:bodyPr/>
                    <a:lstStyle/>
                    <a:p>
                      <a:r>
                        <a:rPr lang="en-GB" sz="1100" dirty="0"/>
                        <a:t>The Blitz</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chemeClr val="dk1"/>
                          </a:solidFill>
                          <a:effectLst/>
                          <a:latin typeface="+mn-lt"/>
                          <a:ea typeface="+mn-ea"/>
                          <a:cs typeface="+mn-cs"/>
                        </a:rPr>
                        <a:t>The Blitz was a German bombing campaign against the United Kingdom in 1940 and 1941, during the Second World War. </a:t>
                      </a:r>
                      <a:endParaRPr lang="en-GB" sz="1000" b="0" i="0" u="none" strike="noStrike" kern="1200" baseline="0" dirty="0">
                        <a:solidFill>
                          <a:schemeClr val="dk1"/>
                        </a:solidFill>
                        <a:latin typeface="+mn-lt"/>
                        <a:ea typeface="+mn-ea"/>
                        <a:cs typeface="+mn-cs"/>
                      </a:endParaRPr>
                    </a:p>
                  </a:txBody>
                  <a:tcPr marL="74295" marR="74295" marT="37148" marB="37148"/>
                </a:tc>
                <a:extLst>
                  <a:ext uri="{0D108BD9-81ED-4DB2-BD59-A6C34878D82A}">
                    <a16:rowId xmlns:a16="http://schemas.microsoft.com/office/drawing/2014/main" val="1649023274"/>
                  </a:ext>
                </a:extLst>
              </a:tr>
              <a:tr h="431425">
                <a:tc>
                  <a:txBody>
                    <a:bodyPr/>
                    <a:lstStyle/>
                    <a:p>
                      <a:r>
                        <a:rPr lang="en-US" sz="900" dirty="0"/>
                        <a:t>8</a:t>
                      </a:r>
                    </a:p>
                  </a:txBody>
                  <a:tcPr marL="74295" marR="74295" marT="37148" marB="37148"/>
                </a:tc>
                <a:tc>
                  <a:txBody>
                    <a:bodyPr/>
                    <a:lstStyle/>
                    <a:p>
                      <a:r>
                        <a:rPr lang="en-GB" sz="1100" dirty="0"/>
                        <a:t>Evacuee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chemeClr val="dk1"/>
                          </a:solidFill>
                          <a:effectLst/>
                          <a:latin typeface="+mn-lt"/>
                          <a:ea typeface="+mn-ea"/>
                          <a:cs typeface="+mn-cs"/>
                        </a:rPr>
                        <a:t>People especially children, from the risks associated with aerial bombing of cities by moving them to areas thought to be less at risk.</a:t>
                      </a:r>
                      <a:endParaRPr lang="en-GB" sz="1000" dirty="0"/>
                    </a:p>
                  </a:txBody>
                  <a:tcPr marL="74295" marR="74295" marT="37148" marB="37148"/>
                </a:tc>
                <a:extLst>
                  <a:ext uri="{0D108BD9-81ED-4DB2-BD59-A6C34878D82A}">
                    <a16:rowId xmlns:a16="http://schemas.microsoft.com/office/drawing/2014/main" val="10008"/>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
          <p:cNvSpPr>
            <a:spLocks noChangeArrowheads="1"/>
          </p:cNvSpPr>
          <p:nvPr/>
        </p:nvSpPr>
        <p:spPr bwMode="auto">
          <a:xfrm>
            <a:off x="224026" y="77059"/>
            <a:ext cx="9368991"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en-GB" sz="1200" b="1" dirty="0">
                <a:latin typeface="Arial" panose="020B0604020202020204" pitchFamily="34" charset="0"/>
                <a:cs typeface="Arial" panose="020B0604020202020204" pitchFamily="34" charset="0"/>
              </a:rPr>
              <a:t>SUBJECT :  History: World War II and The Battle of Britain </a:t>
            </a:r>
            <a:r>
              <a:rPr lang="en-GB" sz="1200" b="1">
                <a:latin typeface="Arial" panose="020B0604020202020204" pitchFamily="34" charset="0"/>
                <a:cs typeface="Arial" panose="020B0604020202020204" pitchFamily="34" charset="0"/>
              </a:rPr>
              <a:t>( Summer)    </a:t>
            </a:r>
            <a:r>
              <a:rPr lang="en-GB" sz="1200" b="1" dirty="0">
                <a:latin typeface="Arial" panose="020B0604020202020204" pitchFamily="34" charset="0"/>
                <a:cs typeface="Arial" panose="020B0604020202020204" pitchFamily="34" charset="0"/>
              </a:rPr>
              <a:t>YEAR:  6</a:t>
            </a:r>
          </a:p>
        </p:txBody>
      </p:sp>
      <p:pic>
        <p:nvPicPr>
          <p:cNvPr id="20" name="Picture 19"/>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138575" y="20866"/>
            <a:ext cx="518198" cy="510883"/>
          </a:xfrm>
          <a:prstGeom prst="rect">
            <a:avLst/>
          </a:prstGeom>
        </p:spPr>
      </p:pic>
      <p:pic>
        <p:nvPicPr>
          <p:cNvPr id="21" name="Picture 20"/>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238668" y="10985"/>
            <a:ext cx="518198" cy="510883"/>
          </a:xfrm>
          <a:prstGeom prst="rect">
            <a:avLst/>
          </a:prstGeom>
        </p:spPr>
      </p:pic>
      <p:graphicFrame>
        <p:nvGraphicFramePr>
          <p:cNvPr id="15" name="Table 14"/>
          <p:cNvGraphicFramePr>
            <a:graphicFrameLocks noGrp="1"/>
          </p:cNvGraphicFramePr>
          <p:nvPr>
            <p:extLst>
              <p:ext uri="{D42A27DB-BD31-4B8C-83A1-F6EECF244321}">
                <p14:modId xmlns:p14="http://schemas.microsoft.com/office/powerpoint/2010/main" val="3212120620"/>
              </p:ext>
            </p:extLst>
          </p:nvPr>
        </p:nvGraphicFramePr>
        <p:xfrm>
          <a:off x="6429375" y="418207"/>
          <a:ext cx="3327491" cy="727712"/>
        </p:xfrm>
        <a:graphic>
          <a:graphicData uri="http://schemas.openxmlformats.org/drawingml/2006/table">
            <a:tbl>
              <a:tblPr firstRow="1" bandRow="1">
                <a:tableStyleId>{93296810-A885-4BE3-A3E7-6D5BEEA58F35}</a:tableStyleId>
              </a:tblPr>
              <a:tblGrid>
                <a:gridCol w="3327491">
                  <a:extLst>
                    <a:ext uri="{9D8B030D-6E8A-4147-A177-3AD203B41FA5}">
                      <a16:colId xmlns:a16="http://schemas.microsoft.com/office/drawing/2014/main" val="20000"/>
                    </a:ext>
                  </a:extLst>
                </a:gridCol>
              </a:tblGrid>
              <a:tr h="305823">
                <a:tc>
                  <a:txBody>
                    <a:bodyPr/>
                    <a:lstStyle/>
                    <a:p>
                      <a:pPr algn="ctr"/>
                      <a:r>
                        <a:rPr lang="en-GB" sz="1600" b="1" kern="1200" dirty="0">
                          <a:solidFill>
                            <a:schemeClr val="lt1"/>
                          </a:solidFill>
                          <a:effectLst/>
                          <a:latin typeface="+mn-lt"/>
                          <a:ea typeface="+mn-ea"/>
                          <a:cs typeface="+mn-cs"/>
                        </a:rPr>
                        <a:t>What</a:t>
                      </a:r>
                      <a:r>
                        <a:rPr lang="en-GB" sz="1600" b="1" kern="1200" baseline="0" dirty="0">
                          <a:solidFill>
                            <a:schemeClr val="lt1"/>
                          </a:solidFill>
                          <a:effectLst/>
                          <a:latin typeface="+mn-lt"/>
                          <a:ea typeface="+mn-ea"/>
                          <a:cs typeface="+mn-cs"/>
                        </a:rPr>
                        <a:t> S</a:t>
                      </a:r>
                      <a:r>
                        <a:rPr lang="en-GB" sz="1600" b="1" kern="1200" dirty="0">
                          <a:solidFill>
                            <a:schemeClr val="lt1"/>
                          </a:solidFill>
                          <a:effectLst/>
                          <a:latin typeface="+mn-lt"/>
                          <a:ea typeface="+mn-ea"/>
                          <a:cs typeface="+mn-cs"/>
                        </a:rPr>
                        <a:t>hould I Already Know? </a:t>
                      </a:r>
                      <a:endParaRPr lang="en-GB" altLang="en-GB" sz="1600" dirty="0"/>
                    </a:p>
                  </a:txBody>
                  <a:tcPr marL="74295" marR="74295" marT="37148" marB="37148"/>
                </a:tc>
                <a:extLst>
                  <a:ext uri="{0D108BD9-81ED-4DB2-BD59-A6C34878D82A}">
                    <a16:rowId xmlns:a16="http://schemas.microsoft.com/office/drawing/2014/main" val="10000"/>
                  </a:ext>
                </a:extLst>
              </a:tr>
              <a:tr h="234717">
                <a:tc>
                  <a:txBody>
                    <a:bodyPr/>
                    <a:lstStyle/>
                    <a:p>
                      <a:r>
                        <a:rPr lang="en-GB" sz="1100" b="0" i="0" u="none" strike="noStrike" kern="1200" baseline="0" dirty="0">
                          <a:solidFill>
                            <a:schemeClr val="dk1"/>
                          </a:solidFill>
                          <a:latin typeface="+mn-lt"/>
                          <a:ea typeface="+mn-ea"/>
                          <a:cs typeface="+mn-cs"/>
                        </a:rPr>
                        <a:t>The reasons for WWI, the main powers involved in WWI, the outcomes and effects on peoples lives.</a:t>
                      </a:r>
                      <a:endParaRPr lang="en-GB" sz="900" kern="1200" dirty="0">
                        <a:solidFill>
                          <a:schemeClr val="dk1"/>
                        </a:solidFill>
                        <a:effectLst/>
                        <a:latin typeface="+mn-lt"/>
                        <a:ea typeface="+mn-ea"/>
                        <a:cs typeface="+mn-cs"/>
                      </a:endParaRP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26" name="Table 25"/>
          <p:cNvGraphicFramePr>
            <a:graphicFrameLocks noGrp="1"/>
          </p:cNvGraphicFramePr>
          <p:nvPr>
            <p:extLst>
              <p:ext uri="{D42A27DB-BD31-4B8C-83A1-F6EECF244321}">
                <p14:modId xmlns:p14="http://schemas.microsoft.com/office/powerpoint/2010/main" val="1396738774"/>
              </p:ext>
            </p:extLst>
          </p:nvPr>
        </p:nvGraphicFramePr>
        <p:xfrm>
          <a:off x="0" y="4171951"/>
          <a:ext cx="7892954" cy="2731725"/>
        </p:xfrm>
        <a:graphic>
          <a:graphicData uri="http://schemas.openxmlformats.org/drawingml/2006/table">
            <a:tbl>
              <a:tblPr firstRow="1" bandRow="1">
                <a:tableStyleId>{5C22544A-7EE6-4342-B048-85BDC9FD1C3A}</a:tableStyleId>
              </a:tblPr>
              <a:tblGrid>
                <a:gridCol w="7892954">
                  <a:extLst>
                    <a:ext uri="{9D8B030D-6E8A-4147-A177-3AD203B41FA5}">
                      <a16:colId xmlns:a16="http://schemas.microsoft.com/office/drawing/2014/main" val="20002"/>
                    </a:ext>
                  </a:extLst>
                </a:gridCol>
              </a:tblGrid>
              <a:tr h="42092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kern="1200" dirty="0">
                          <a:solidFill>
                            <a:schemeClr val="lt1"/>
                          </a:solidFill>
                          <a:effectLst/>
                          <a:latin typeface="+mn-lt"/>
                          <a:ea typeface="+mn-ea"/>
                          <a:cs typeface="+mn-cs"/>
                        </a:rPr>
                        <a:t>Timeline</a:t>
                      </a:r>
                    </a:p>
                  </a:txBody>
                  <a:tcPr marL="74295" marR="74295" marT="37148" marB="37148">
                    <a:solidFill>
                      <a:srgbClr val="FFC000"/>
                    </a:solidFill>
                  </a:tcPr>
                </a:tc>
                <a:extLst>
                  <a:ext uri="{0D108BD9-81ED-4DB2-BD59-A6C34878D82A}">
                    <a16:rowId xmlns:a16="http://schemas.microsoft.com/office/drawing/2014/main" val="10000"/>
                  </a:ext>
                </a:extLst>
              </a:tr>
              <a:tr h="231080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100" dirty="0"/>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27" name="Table 26">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587655045"/>
              </p:ext>
            </p:extLst>
          </p:nvPr>
        </p:nvGraphicFramePr>
        <p:xfrm>
          <a:off x="8020050" y="2730144"/>
          <a:ext cx="1686676" cy="4068055"/>
        </p:xfrm>
        <a:graphic>
          <a:graphicData uri="http://schemas.openxmlformats.org/drawingml/2006/table">
            <a:tbl>
              <a:tblPr firstRow="1" bandRow="1">
                <a:tableStyleId>{F5AB1C69-6EDB-4FF4-983F-18BD219EF322}</a:tableStyleId>
              </a:tblPr>
              <a:tblGrid>
                <a:gridCol w="1686676">
                  <a:extLst>
                    <a:ext uri="{9D8B030D-6E8A-4147-A177-3AD203B41FA5}">
                      <a16:colId xmlns:a16="http://schemas.microsoft.com/office/drawing/2014/main" val="771789285"/>
                    </a:ext>
                  </a:extLst>
                </a:gridCol>
              </a:tblGrid>
              <a:tr h="632259">
                <a:tc>
                  <a:txBody>
                    <a:bodyPr/>
                    <a:lstStyle/>
                    <a:p>
                      <a:pPr algn="ctr"/>
                      <a:r>
                        <a:rPr lang="en-US" sz="1600" dirty="0"/>
                        <a:t>What</a:t>
                      </a:r>
                      <a:r>
                        <a:rPr lang="en-US" sz="1600" baseline="0" dirty="0"/>
                        <a:t> I Need To Know</a:t>
                      </a:r>
                      <a:endParaRPr lang="en-US" sz="1600" dirty="0"/>
                    </a:p>
                  </a:txBody>
                  <a:tcPr marL="74295" marR="74295" marT="37148" marB="37148"/>
                </a:tc>
                <a:extLst>
                  <a:ext uri="{0D108BD9-81ED-4DB2-BD59-A6C34878D82A}">
                    <a16:rowId xmlns:a16="http://schemas.microsoft.com/office/drawing/2014/main" val="2106910169"/>
                  </a:ext>
                </a:extLst>
              </a:tr>
              <a:tr h="85894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 What</a:t>
                      </a:r>
                      <a:r>
                        <a:rPr lang="en-GB" sz="1100" baseline="0" dirty="0"/>
                        <a:t> events led to WWI and how Hitler's campaign stretched across Europe</a:t>
                      </a:r>
                      <a:endParaRPr lang="en-GB" sz="1100" dirty="0"/>
                    </a:p>
                  </a:txBody>
                  <a:tcPr marL="68580" marR="68580" marT="0" marB="0"/>
                </a:tc>
                <a:extLst>
                  <a:ext uri="{0D108BD9-81ED-4DB2-BD59-A6C34878D82A}">
                    <a16:rowId xmlns:a16="http://schemas.microsoft.com/office/drawing/2014/main" val="3401584818"/>
                  </a:ext>
                </a:extLst>
              </a:tr>
              <a:tr h="64421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The impact of War on Europe and life afterwards</a:t>
                      </a:r>
                    </a:p>
                  </a:txBody>
                  <a:tcPr marL="68580" marR="68580" marT="0" marB="0"/>
                </a:tc>
                <a:extLst>
                  <a:ext uri="{0D108BD9-81ED-4DB2-BD59-A6C34878D82A}">
                    <a16:rowId xmlns:a16="http://schemas.microsoft.com/office/drawing/2014/main" val="2075142700"/>
                  </a:ext>
                </a:extLst>
              </a:tr>
              <a:tr h="64421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How and why Hitler invaded Europe, who were the allies and enemies</a:t>
                      </a:r>
                    </a:p>
                  </a:txBody>
                  <a:tcPr marL="68580" marR="68580" marT="0" marB="0"/>
                </a:tc>
                <a:extLst>
                  <a:ext uri="{0D108BD9-81ED-4DB2-BD59-A6C34878D82A}">
                    <a16:rowId xmlns:a16="http://schemas.microsoft.com/office/drawing/2014/main" val="639259025"/>
                  </a:ext>
                </a:extLst>
              </a:tr>
              <a:tr h="64421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100" dirty="0"/>
                    </a:p>
                  </a:txBody>
                  <a:tcPr marL="68580" marR="68580" marT="0" marB="0"/>
                </a:tc>
                <a:extLst>
                  <a:ext uri="{0D108BD9-81ED-4DB2-BD59-A6C34878D82A}">
                    <a16:rowId xmlns:a16="http://schemas.microsoft.com/office/drawing/2014/main" val="3243535225"/>
                  </a:ext>
                </a:extLst>
              </a:tr>
              <a:tr h="64421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100" dirty="0"/>
                    </a:p>
                  </a:txBody>
                  <a:tcPr marL="68580" marR="68580" marT="0" marB="0"/>
                </a:tc>
                <a:extLst>
                  <a:ext uri="{0D108BD9-81ED-4DB2-BD59-A6C34878D82A}">
                    <a16:rowId xmlns:a16="http://schemas.microsoft.com/office/drawing/2014/main" val="3849230048"/>
                  </a:ext>
                </a:extLst>
              </a:tr>
            </a:tbl>
          </a:graphicData>
        </a:graphic>
      </p:graphicFrame>
      <p:graphicFrame>
        <p:nvGraphicFramePr>
          <p:cNvPr id="28" name="Table 27"/>
          <p:cNvGraphicFramePr>
            <a:graphicFrameLocks noGrp="1"/>
          </p:cNvGraphicFramePr>
          <p:nvPr>
            <p:extLst>
              <p:ext uri="{D42A27DB-BD31-4B8C-83A1-F6EECF244321}">
                <p14:modId xmlns:p14="http://schemas.microsoft.com/office/powerpoint/2010/main" val="1316656084"/>
              </p:ext>
            </p:extLst>
          </p:nvPr>
        </p:nvGraphicFramePr>
        <p:xfrm>
          <a:off x="6300794" y="1190016"/>
          <a:ext cx="3514394" cy="1496031"/>
        </p:xfrm>
        <a:graphic>
          <a:graphicData uri="http://schemas.openxmlformats.org/drawingml/2006/table">
            <a:tbl>
              <a:tblPr firstRow="1" bandRow="1">
                <a:tableStyleId>{21E4AEA4-8DFA-4A89-87EB-49C32662AFE0}</a:tableStyleId>
              </a:tblPr>
              <a:tblGrid>
                <a:gridCol w="3514394">
                  <a:extLst>
                    <a:ext uri="{9D8B030D-6E8A-4147-A177-3AD203B41FA5}">
                      <a16:colId xmlns:a16="http://schemas.microsoft.com/office/drawing/2014/main" val="20000"/>
                    </a:ext>
                  </a:extLst>
                </a:gridCol>
              </a:tblGrid>
              <a:tr h="364195">
                <a:tc>
                  <a:txBody>
                    <a:bodyPr/>
                    <a:lstStyle/>
                    <a:p>
                      <a:pPr algn="ctr"/>
                      <a:r>
                        <a:rPr lang="en-GB" sz="1600" dirty="0"/>
                        <a:t>Winston Churchill</a:t>
                      </a:r>
                      <a:endParaRPr lang="en-GB" sz="1600" b="1" i="0" u="none" strike="noStrike" kern="1200" baseline="0" dirty="0">
                        <a:solidFill>
                          <a:schemeClr val="bg1"/>
                        </a:solidFill>
                        <a:latin typeface="+mn-lt"/>
                        <a:ea typeface="+mn-ea"/>
                        <a:cs typeface="+mn-cs"/>
                      </a:endParaRPr>
                    </a:p>
                  </a:txBody>
                  <a:tcPr marL="74295" marR="74295" marT="37148" marB="37148"/>
                </a:tc>
                <a:extLst>
                  <a:ext uri="{0D108BD9-81ED-4DB2-BD59-A6C34878D82A}">
                    <a16:rowId xmlns:a16="http://schemas.microsoft.com/office/drawing/2014/main" val="10000"/>
                  </a:ext>
                </a:extLst>
              </a:tr>
              <a:tr h="1131836">
                <a:tc>
                  <a:txBody>
                    <a:bodyPr/>
                    <a:lstStyle/>
                    <a:p>
                      <a:pPr algn="l"/>
                      <a:r>
                        <a:rPr lang="en-GB" sz="1000" b="0" i="0" kern="1200" dirty="0">
                          <a:solidFill>
                            <a:schemeClr val="dk1"/>
                          </a:solidFill>
                          <a:effectLst/>
                          <a:latin typeface="+mn-lt"/>
                          <a:ea typeface="+mn-ea"/>
                          <a:cs typeface="+mn-cs"/>
                        </a:rPr>
                        <a:t>Churchill is best remembered for </a:t>
                      </a:r>
                      <a:r>
                        <a:rPr lang="en-GB" sz="1000" b="1" i="0" kern="1200" dirty="0">
                          <a:solidFill>
                            <a:schemeClr val="dk1"/>
                          </a:solidFill>
                          <a:effectLst/>
                          <a:latin typeface="+mn-lt"/>
                          <a:ea typeface="+mn-ea"/>
                          <a:cs typeface="+mn-cs"/>
                        </a:rPr>
                        <a:t>successfully leading Britain through World War Two</a:t>
                      </a:r>
                      <a:r>
                        <a:rPr lang="en-GB" sz="1000" b="0" i="0" kern="1200" dirty="0">
                          <a:solidFill>
                            <a:schemeClr val="dk1"/>
                          </a:solidFill>
                          <a:effectLst/>
                          <a:latin typeface="+mn-lt"/>
                          <a:ea typeface="+mn-ea"/>
                          <a:cs typeface="+mn-cs"/>
                        </a:rPr>
                        <a:t>. He was famous for his inspiring speeches, and for his refusal to give in, even when things were going badly. Many people consider him the greatest Briton of all time and he's almost certainly the most famous British prime minister</a:t>
                      </a:r>
                      <a:endParaRPr lang="en-GB" sz="1000" dirty="0"/>
                    </a:p>
                  </a:txBody>
                  <a:tcPr marL="74295" marR="74295" marT="37148" marB="37148"/>
                </a:tc>
                <a:extLst>
                  <a:ext uri="{0D108BD9-81ED-4DB2-BD59-A6C34878D82A}">
                    <a16:rowId xmlns:a16="http://schemas.microsoft.com/office/drawing/2014/main" val="10001"/>
                  </a:ext>
                </a:extLst>
              </a:tr>
            </a:tbl>
          </a:graphicData>
        </a:graphic>
      </p:graphicFrame>
      <p:pic>
        <p:nvPicPr>
          <p:cNvPr id="14" name="Picture 13" descr="https://cdn.britannica.com/24/110724-050-2E62001F.jpg"/>
          <p:cNvPicPr/>
          <p:nvPr/>
        </p:nvPicPr>
        <p:blipFill>
          <a:blip r:embed="rId5">
            <a:extLst>
              <a:ext uri="{28A0092B-C50C-407E-A947-70E740481C1C}">
                <a14:useLocalDpi xmlns:a14="http://schemas.microsoft.com/office/drawing/2010/main" val="0"/>
              </a:ext>
            </a:extLst>
          </a:blip>
          <a:srcRect/>
          <a:stretch>
            <a:fillRect/>
          </a:stretch>
        </p:blipFill>
        <p:spPr bwMode="auto">
          <a:xfrm>
            <a:off x="98234" y="4579707"/>
            <a:ext cx="7892954" cy="2135418"/>
          </a:xfrm>
          <a:prstGeom prst="rect">
            <a:avLst/>
          </a:prstGeom>
          <a:noFill/>
          <a:ln>
            <a:noFill/>
          </a:ln>
        </p:spPr>
      </p:pic>
      <p:pic>
        <p:nvPicPr>
          <p:cNvPr id="1026" name="Picture 2" descr="Boris Johnson accuses charity of 'airbrushing' Sir Winston Churchill from  history | The Independent">
            <a:extLst>
              <a:ext uri="{FF2B5EF4-FFF2-40B4-BE49-F238E27FC236}">
                <a16:creationId xmlns:a16="http://schemas.microsoft.com/office/drawing/2014/main" id="{C6160B51-2AD3-4E26-9179-9E4EC227989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21538" y="2698210"/>
            <a:ext cx="1552156" cy="1557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89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94264765"/>
              </p:ext>
            </p:extLst>
          </p:nvPr>
        </p:nvGraphicFramePr>
        <p:xfrm>
          <a:off x="98234" y="415966"/>
          <a:ext cx="6211467" cy="2670816"/>
        </p:xfrm>
        <a:graphic>
          <a:graphicData uri="http://schemas.openxmlformats.org/drawingml/2006/table">
            <a:tbl>
              <a:tblPr firstRow="1" bandRow="1">
                <a:tableStyleId>{5C22544A-7EE6-4342-B048-85BDC9FD1C3A}</a:tableStyleId>
              </a:tblPr>
              <a:tblGrid>
                <a:gridCol w="368491">
                  <a:extLst>
                    <a:ext uri="{9D8B030D-6E8A-4147-A177-3AD203B41FA5}">
                      <a16:colId xmlns:a16="http://schemas.microsoft.com/office/drawing/2014/main" val="20002"/>
                    </a:ext>
                  </a:extLst>
                </a:gridCol>
                <a:gridCol w="1323975">
                  <a:extLst>
                    <a:ext uri="{9D8B030D-6E8A-4147-A177-3AD203B41FA5}">
                      <a16:colId xmlns:a16="http://schemas.microsoft.com/office/drawing/2014/main" val="20000"/>
                    </a:ext>
                  </a:extLst>
                </a:gridCol>
                <a:gridCol w="4519001">
                  <a:extLst>
                    <a:ext uri="{9D8B030D-6E8A-4147-A177-3AD203B41FA5}">
                      <a16:colId xmlns:a16="http://schemas.microsoft.com/office/drawing/2014/main" val="20001"/>
                    </a:ext>
                  </a:extLst>
                </a:gridCol>
              </a:tblGrid>
              <a:tr h="142569">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GB" sz="1600" b="1" kern="1200" dirty="0">
                          <a:solidFill>
                            <a:schemeClr val="lt1"/>
                          </a:solidFill>
                          <a:effectLst/>
                          <a:latin typeface="+mn-lt"/>
                          <a:ea typeface="+mn-ea"/>
                          <a:cs typeface="+mn-cs"/>
                        </a:rPr>
                        <a:t>Vocabulary The Battle of Britain</a:t>
                      </a:r>
                      <a:endParaRPr lang="en-US" sz="1000" dirty="0"/>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273596">
                <a:tc>
                  <a:txBody>
                    <a:bodyPr/>
                    <a:lstStyle/>
                    <a:p>
                      <a:r>
                        <a:rPr lang="en-US" sz="900" dirty="0"/>
                        <a:t>1</a:t>
                      </a:r>
                    </a:p>
                  </a:txBody>
                  <a:tcPr marL="74295" marR="74295" marT="37148" marB="37148"/>
                </a:tc>
                <a:tc>
                  <a:txBody>
                    <a:bodyPr/>
                    <a:lstStyle/>
                    <a:p>
                      <a:r>
                        <a:rPr lang="en-GB" sz="1000" dirty="0"/>
                        <a:t>The Battle of Britain</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chemeClr val="dk1"/>
                          </a:solidFill>
                          <a:effectLst/>
                          <a:latin typeface="+mn-lt"/>
                          <a:ea typeface="+mn-ea"/>
                          <a:cs typeface="+mn-cs"/>
                        </a:rPr>
                        <a:t>a military campaign of the Second World War, in which the Royal Air Force and the Fleet Air Arm of the Royal Navy defended the United Kingdom against large-scale attacks by Nazi Germany's air force, the Luftwaffe. started on July 10th, 1940. It lasted many months as the Germans continued to bomb Britain.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chemeClr val="dk1"/>
                          </a:solidFill>
                          <a:effectLst/>
                          <a:latin typeface="+mn-lt"/>
                          <a:ea typeface="+mn-ea"/>
                          <a:cs typeface="+mn-cs"/>
                        </a:rPr>
                        <a:t>The name comes from a speech by the Prime Minister of Great Britain, Winston Churchill. After Germany had overrun France, he said that "the Battle of France is over. The Battle of Britain is about to begin”</a:t>
                      </a:r>
                      <a:endParaRPr lang="en-GB" sz="1000" dirty="0"/>
                    </a:p>
                  </a:txBody>
                  <a:tcPr marL="74295" marR="74295" marT="37148" marB="37148"/>
                </a:tc>
                <a:extLst>
                  <a:ext uri="{0D108BD9-81ED-4DB2-BD59-A6C34878D82A}">
                    <a16:rowId xmlns:a16="http://schemas.microsoft.com/office/drawing/2014/main" val="10001"/>
                  </a:ext>
                </a:extLst>
              </a:tr>
              <a:tr h="190808">
                <a:tc>
                  <a:txBody>
                    <a:bodyPr/>
                    <a:lstStyle/>
                    <a:p>
                      <a:r>
                        <a:rPr lang="en-US" sz="900" dirty="0"/>
                        <a:t>2</a:t>
                      </a:r>
                    </a:p>
                  </a:txBody>
                  <a:tcPr marL="74295" marR="74295" marT="37148" marB="37148"/>
                </a:tc>
                <a:tc>
                  <a:txBody>
                    <a:bodyPr/>
                    <a:lstStyle/>
                    <a:p>
                      <a:r>
                        <a:rPr lang="en-GB" sz="1000" dirty="0"/>
                        <a:t>Luftwaffe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chemeClr val="dk1"/>
                          </a:solidFill>
                          <a:latin typeface="+mn-lt"/>
                          <a:ea typeface="+mn-ea"/>
                          <a:cs typeface="+mn-cs"/>
                        </a:rPr>
                        <a:t>The German air force </a:t>
                      </a:r>
                    </a:p>
                  </a:txBody>
                  <a:tcPr marL="74295" marR="74295" marT="37148" marB="37148"/>
                </a:tc>
                <a:extLst>
                  <a:ext uri="{0D108BD9-81ED-4DB2-BD59-A6C34878D82A}">
                    <a16:rowId xmlns:a16="http://schemas.microsoft.com/office/drawing/2014/main" val="10002"/>
                  </a:ext>
                </a:extLst>
              </a:tr>
              <a:tr h="223111">
                <a:tc>
                  <a:txBody>
                    <a:bodyPr/>
                    <a:lstStyle/>
                    <a:p>
                      <a:r>
                        <a:rPr lang="en-US" sz="900" dirty="0"/>
                        <a:t>3</a:t>
                      </a:r>
                    </a:p>
                  </a:txBody>
                  <a:tcPr marL="74295" marR="74295" marT="37148" marB="37148"/>
                </a:tc>
                <a:tc>
                  <a:txBody>
                    <a:bodyPr/>
                    <a:lstStyle/>
                    <a:p>
                      <a:r>
                        <a:rPr lang="en-GB" sz="1000" dirty="0"/>
                        <a:t>Radar</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b="0" i="0" kern="1200" dirty="0">
                          <a:solidFill>
                            <a:schemeClr val="dk1"/>
                          </a:solidFill>
                          <a:effectLst/>
                          <a:latin typeface="+mn-lt"/>
                          <a:ea typeface="+mn-ea"/>
                          <a:cs typeface="+mn-cs"/>
                        </a:rPr>
                        <a:t>a detection system that uses radio waves to determine the distance, angle, or velocity of objects.</a:t>
                      </a:r>
                      <a:endParaRPr lang="en-GB" sz="1000" dirty="0"/>
                    </a:p>
                  </a:txBody>
                  <a:tcPr marL="74295" marR="74295" marT="37148" marB="37148"/>
                </a:tc>
                <a:extLst>
                  <a:ext uri="{0D108BD9-81ED-4DB2-BD59-A6C34878D82A}">
                    <a16:rowId xmlns:a16="http://schemas.microsoft.com/office/drawing/2014/main" val="10003"/>
                  </a:ext>
                </a:extLst>
              </a:tr>
              <a:tr h="193689">
                <a:tc>
                  <a:txBody>
                    <a:bodyPr/>
                    <a:lstStyle/>
                    <a:p>
                      <a:r>
                        <a:rPr lang="en-US" sz="900" dirty="0"/>
                        <a:t>4</a:t>
                      </a:r>
                    </a:p>
                  </a:txBody>
                  <a:tcPr marL="74295" marR="74295" marT="37148" marB="37148"/>
                </a:tc>
                <a:tc>
                  <a:txBody>
                    <a:bodyPr/>
                    <a:lstStyle/>
                    <a:p>
                      <a:r>
                        <a:rPr lang="en-GB" sz="1000" dirty="0"/>
                        <a:t>RAF</a:t>
                      </a:r>
                    </a:p>
                  </a:txBody>
                  <a:tcPr marL="74295" marR="74295" marT="37148" marB="37148"/>
                </a:tc>
                <a:tc>
                  <a:txBody>
                    <a:bodyPr/>
                    <a:lstStyle/>
                    <a:p>
                      <a:r>
                        <a:rPr lang="en-GB" sz="1000" dirty="0"/>
                        <a:t>Royal Air Force UK</a:t>
                      </a:r>
                    </a:p>
                  </a:txBody>
                  <a:tcPr marL="74295" marR="74295" marT="37148" marB="37148"/>
                </a:tc>
                <a:extLst>
                  <a:ext uri="{0D108BD9-81ED-4DB2-BD59-A6C34878D82A}">
                    <a16:rowId xmlns:a16="http://schemas.microsoft.com/office/drawing/2014/main" val="10004"/>
                  </a:ext>
                </a:extLst>
              </a:tr>
              <a:tr h="325117">
                <a:tc>
                  <a:txBody>
                    <a:bodyPr/>
                    <a:lstStyle/>
                    <a:p>
                      <a:r>
                        <a:rPr lang="en-US" sz="900" dirty="0"/>
                        <a:t>5</a:t>
                      </a:r>
                    </a:p>
                  </a:txBody>
                  <a:tcPr marL="74295" marR="74295" marT="37148" marB="37148"/>
                </a:tc>
                <a:tc>
                  <a:txBody>
                    <a:bodyPr/>
                    <a:lstStyle/>
                    <a:p>
                      <a:r>
                        <a:rPr lang="en-GB" sz="1000" dirty="0"/>
                        <a:t>Operation Sea Lion</a:t>
                      </a:r>
                    </a:p>
                  </a:txBody>
                  <a:tcPr marL="74295" marR="74295" marT="37148" marB="37148"/>
                </a:tc>
                <a:tc>
                  <a:txBody>
                    <a:bodyPr/>
                    <a:lstStyle/>
                    <a:p>
                      <a:r>
                        <a:rPr lang="en-GB" sz="1000" b="0" i="0" kern="1200" dirty="0">
                          <a:solidFill>
                            <a:schemeClr val="dk1"/>
                          </a:solidFill>
                          <a:effectLst/>
                          <a:latin typeface="+mn-lt"/>
                          <a:ea typeface="+mn-ea"/>
                          <a:cs typeface="+mn-cs"/>
                        </a:rPr>
                        <a:t>The code name for Hitler's invasion plans was Operation Sea Lion.</a:t>
                      </a:r>
                      <a:br>
                        <a:rPr lang="en-GB" sz="1000" dirty="0"/>
                      </a:br>
                      <a:endParaRPr lang="en-GB" sz="1000" dirty="0"/>
                    </a:p>
                  </a:txBody>
                  <a:tcPr marL="74295" marR="74295" marT="37148" marB="37148"/>
                </a:tc>
                <a:extLst>
                  <a:ext uri="{0D108BD9-81ED-4DB2-BD59-A6C34878D82A}">
                    <a16:rowId xmlns:a16="http://schemas.microsoft.com/office/drawing/2014/main" val="10005"/>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
          <p:cNvSpPr>
            <a:spLocks noChangeArrowheads="1"/>
          </p:cNvSpPr>
          <p:nvPr/>
        </p:nvSpPr>
        <p:spPr bwMode="auto">
          <a:xfrm>
            <a:off x="128776" y="33096"/>
            <a:ext cx="966163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en-GB" sz="1400" b="1" dirty="0">
                <a:latin typeface="Arial" panose="020B0604020202020204" pitchFamily="34" charset="0"/>
                <a:cs typeface="Arial" panose="020B0604020202020204" pitchFamily="34" charset="0"/>
              </a:rPr>
              <a:t>SUBJECT :  History</a:t>
            </a:r>
            <a:r>
              <a:rPr kumimoji="0" lang="en-GB" altLang="en-US" sz="1400" b="1" i="0" u="none" strike="noStrike" cap="none" normalizeH="0" baseline="0" dirty="0">
                <a:ln>
                  <a:noFill/>
                </a:ln>
                <a:solidFill>
                  <a:srgbClr val="000000"/>
                </a:solidFill>
                <a:effectLst/>
                <a:latin typeface="Arial" pitchFamily="34" charset="0"/>
                <a:ea typeface="Calibri"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 WWII and The Battle of Britain ( Autumn 2)       YEAR:  6</a:t>
            </a:r>
          </a:p>
        </p:txBody>
      </p:sp>
      <p:pic>
        <p:nvPicPr>
          <p:cNvPr id="20" name="Picture 19"/>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138575" y="20866"/>
            <a:ext cx="518198" cy="510883"/>
          </a:xfrm>
          <a:prstGeom prst="rect">
            <a:avLst/>
          </a:prstGeom>
        </p:spPr>
      </p:pic>
      <p:pic>
        <p:nvPicPr>
          <p:cNvPr id="21" name="Picture 20"/>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238668" y="10985"/>
            <a:ext cx="518198" cy="510883"/>
          </a:xfrm>
          <a:prstGeom prst="rect">
            <a:avLst/>
          </a:prstGeom>
        </p:spPr>
      </p:pic>
      <p:graphicFrame>
        <p:nvGraphicFramePr>
          <p:cNvPr id="15" name="Table 14"/>
          <p:cNvGraphicFramePr>
            <a:graphicFrameLocks noGrp="1"/>
          </p:cNvGraphicFramePr>
          <p:nvPr>
            <p:extLst>
              <p:ext uri="{D42A27DB-BD31-4B8C-83A1-F6EECF244321}">
                <p14:modId xmlns:p14="http://schemas.microsoft.com/office/powerpoint/2010/main" val="2266517936"/>
              </p:ext>
            </p:extLst>
          </p:nvPr>
        </p:nvGraphicFramePr>
        <p:xfrm>
          <a:off x="6390922" y="456307"/>
          <a:ext cx="3365944" cy="2068832"/>
        </p:xfrm>
        <a:graphic>
          <a:graphicData uri="http://schemas.openxmlformats.org/drawingml/2006/table">
            <a:tbl>
              <a:tblPr firstRow="1" bandRow="1">
                <a:tableStyleId>{93296810-A885-4BE3-A3E7-6D5BEEA58F35}</a:tableStyleId>
              </a:tblPr>
              <a:tblGrid>
                <a:gridCol w="3365944">
                  <a:extLst>
                    <a:ext uri="{9D8B030D-6E8A-4147-A177-3AD203B41FA5}">
                      <a16:colId xmlns:a16="http://schemas.microsoft.com/office/drawing/2014/main" val="20000"/>
                    </a:ext>
                  </a:extLst>
                </a:gridCol>
              </a:tblGrid>
              <a:tr h="305823">
                <a:tc>
                  <a:txBody>
                    <a:bodyPr/>
                    <a:lstStyle/>
                    <a:p>
                      <a:pPr algn="ctr"/>
                      <a:r>
                        <a:rPr lang="en-GB" sz="1600" b="1" kern="1200" dirty="0">
                          <a:solidFill>
                            <a:schemeClr val="lt1"/>
                          </a:solidFill>
                          <a:effectLst/>
                          <a:latin typeface="+mn-lt"/>
                          <a:ea typeface="+mn-ea"/>
                          <a:cs typeface="+mn-cs"/>
                        </a:rPr>
                        <a:t>What</a:t>
                      </a:r>
                      <a:r>
                        <a:rPr lang="en-GB" sz="1600" b="1" kern="1200" baseline="0" dirty="0">
                          <a:solidFill>
                            <a:schemeClr val="lt1"/>
                          </a:solidFill>
                          <a:effectLst/>
                          <a:latin typeface="+mn-lt"/>
                          <a:ea typeface="+mn-ea"/>
                          <a:cs typeface="+mn-cs"/>
                        </a:rPr>
                        <a:t> S</a:t>
                      </a:r>
                      <a:r>
                        <a:rPr lang="en-GB" sz="1600" b="1" kern="1200" dirty="0">
                          <a:solidFill>
                            <a:schemeClr val="lt1"/>
                          </a:solidFill>
                          <a:effectLst/>
                          <a:latin typeface="+mn-lt"/>
                          <a:ea typeface="+mn-ea"/>
                          <a:cs typeface="+mn-cs"/>
                        </a:rPr>
                        <a:t>hould I Already Know? </a:t>
                      </a:r>
                      <a:endParaRPr lang="en-GB" altLang="en-GB" sz="1600" dirty="0"/>
                    </a:p>
                  </a:txBody>
                  <a:tcPr marL="74295" marR="74295" marT="37148" marB="37148"/>
                </a:tc>
                <a:extLst>
                  <a:ext uri="{0D108BD9-81ED-4DB2-BD59-A6C34878D82A}">
                    <a16:rowId xmlns:a16="http://schemas.microsoft.com/office/drawing/2014/main" val="10000"/>
                  </a:ext>
                </a:extLst>
              </a:tr>
              <a:tr h="234717">
                <a:tc>
                  <a:txBody>
                    <a:bodyPr/>
                    <a:lstStyle/>
                    <a:p>
                      <a:r>
                        <a:rPr lang="en-GB" sz="1100" b="0" i="0" u="none" strike="noStrike" kern="1200" baseline="0" dirty="0">
                          <a:solidFill>
                            <a:schemeClr val="dk1"/>
                          </a:solidFill>
                          <a:latin typeface="+mn-lt"/>
                          <a:ea typeface="+mn-ea"/>
                          <a:cs typeface="+mn-cs"/>
                        </a:rPr>
                        <a:t>Dates of WWI and the reasons for it.</a:t>
                      </a:r>
                    </a:p>
                    <a:p>
                      <a:r>
                        <a:rPr lang="en-GB" sz="1100" b="0" i="0" u="none" strike="noStrike" kern="1200" baseline="0" dirty="0">
                          <a:solidFill>
                            <a:schemeClr val="dk1"/>
                          </a:solidFill>
                          <a:effectLst/>
                          <a:latin typeface="+mn-lt"/>
                          <a:ea typeface="+mn-ea"/>
                          <a:cs typeface="+mn-cs"/>
                        </a:rPr>
                        <a:t>Evacuees were part of WWII</a:t>
                      </a:r>
                    </a:p>
                    <a:p>
                      <a:r>
                        <a:rPr lang="en-GB" sz="1100" b="0" i="0" u="none" strike="noStrike" kern="1200" baseline="0" dirty="0">
                          <a:solidFill>
                            <a:schemeClr val="dk1"/>
                          </a:solidFill>
                          <a:effectLst/>
                          <a:latin typeface="+mn-lt"/>
                          <a:ea typeface="+mn-ea"/>
                          <a:cs typeface="+mn-cs"/>
                        </a:rPr>
                        <a:t>What life was life in the trenches of WWI</a:t>
                      </a:r>
                    </a:p>
                    <a:p>
                      <a:r>
                        <a:rPr lang="en-GB" sz="1100" b="0" i="0" kern="1200" dirty="0">
                          <a:solidFill>
                            <a:schemeClr val="dk1"/>
                          </a:solidFill>
                          <a:effectLst/>
                          <a:latin typeface="+mn-lt"/>
                          <a:ea typeface="+mn-ea"/>
                          <a:cs typeface="+mn-cs"/>
                        </a:rPr>
                        <a:t>Almost all the battles of World War I were fought in </a:t>
                      </a:r>
                      <a:r>
                        <a:rPr lang="en-GB" sz="1100" b="1" i="0" kern="1200" dirty="0">
                          <a:solidFill>
                            <a:schemeClr val="dk1"/>
                          </a:solidFill>
                          <a:effectLst/>
                          <a:latin typeface="+mn-lt"/>
                          <a:ea typeface="+mn-ea"/>
                          <a:cs typeface="+mn-cs"/>
                        </a:rPr>
                        <a:t>Europe and the Middle East</a:t>
                      </a:r>
                      <a:r>
                        <a:rPr lang="en-GB" sz="1100" b="0" i="0" kern="1200" dirty="0">
                          <a:solidFill>
                            <a:schemeClr val="dk1"/>
                          </a:solidFill>
                          <a:effectLst/>
                          <a:latin typeface="+mn-lt"/>
                          <a:ea typeface="+mn-ea"/>
                          <a:cs typeface="+mn-cs"/>
                        </a:rPr>
                        <a:t>. The two sides fighting each other were known as the Allies and the Central Powers.</a:t>
                      </a:r>
                    </a:p>
                    <a:p>
                      <a:r>
                        <a:rPr lang="en-GB" sz="1100" b="0" i="0" u="none" strike="noStrike" kern="1200" baseline="0" dirty="0">
                          <a:solidFill>
                            <a:schemeClr val="dk1"/>
                          </a:solidFill>
                          <a:effectLst/>
                          <a:latin typeface="+mn-lt"/>
                          <a:ea typeface="+mn-ea"/>
                          <a:cs typeface="+mn-cs"/>
                        </a:rPr>
                        <a:t>Men went to battle and women took their jobs to support the war effort.</a:t>
                      </a:r>
                    </a:p>
                    <a:p>
                      <a:endParaRPr lang="en-GB" sz="1100" kern="1200" dirty="0">
                        <a:solidFill>
                          <a:schemeClr val="dk1"/>
                        </a:solidFill>
                        <a:effectLst/>
                        <a:latin typeface="+mn-lt"/>
                        <a:ea typeface="+mn-ea"/>
                        <a:cs typeface="+mn-cs"/>
                      </a:endParaRP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26" name="Table 25"/>
          <p:cNvGraphicFramePr>
            <a:graphicFrameLocks noGrp="1"/>
          </p:cNvGraphicFramePr>
          <p:nvPr>
            <p:extLst>
              <p:ext uri="{D42A27DB-BD31-4B8C-83A1-F6EECF244321}">
                <p14:modId xmlns:p14="http://schemas.microsoft.com/office/powerpoint/2010/main" val="643995487"/>
              </p:ext>
            </p:extLst>
          </p:nvPr>
        </p:nvGraphicFramePr>
        <p:xfrm>
          <a:off x="98234" y="4317565"/>
          <a:ext cx="6556319" cy="2341755"/>
        </p:xfrm>
        <a:graphic>
          <a:graphicData uri="http://schemas.openxmlformats.org/drawingml/2006/table">
            <a:tbl>
              <a:tblPr firstRow="1" bandRow="1">
                <a:tableStyleId>{5C22544A-7EE6-4342-B048-85BDC9FD1C3A}</a:tableStyleId>
              </a:tblPr>
              <a:tblGrid>
                <a:gridCol w="6556319">
                  <a:extLst>
                    <a:ext uri="{9D8B030D-6E8A-4147-A177-3AD203B41FA5}">
                      <a16:colId xmlns:a16="http://schemas.microsoft.com/office/drawing/2014/main" val="20002"/>
                    </a:ext>
                  </a:extLst>
                </a:gridCol>
              </a:tblGrid>
              <a:tr h="36083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kern="1200" dirty="0">
                          <a:solidFill>
                            <a:schemeClr val="lt1"/>
                          </a:solidFill>
                          <a:effectLst/>
                          <a:latin typeface="+mn-lt"/>
                          <a:ea typeface="+mn-ea"/>
                          <a:cs typeface="+mn-cs"/>
                        </a:rPr>
                        <a:t>Timeline</a:t>
                      </a:r>
                    </a:p>
                  </a:txBody>
                  <a:tcPr marL="74295" marR="74295" marT="37148" marB="37148">
                    <a:solidFill>
                      <a:srgbClr val="FFC000"/>
                    </a:solidFill>
                  </a:tcPr>
                </a:tc>
                <a:extLst>
                  <a:ext uri="{0D108BD9-81ED-4DB2-BD59-A6C34878D82A}">
                    <a16:rowId xmlns:a16="http://schemas.microsoft.com/office/drawing/2014/main" val="10000"/>
                  </a:ext>
                </a:extLst>
              </a:tr>
              <a:tr h="19809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100" dirty="0"/>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27" name="Table 26">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4247223193"/>
              </p:ext>
            </p:extLst>
          </p:nvPr>
        </p:nvGraphicFramePr>
        <p:xfrm>
          <a:off x="98234" y="2923543"/>
          <a:ext cx="6556319" cy="1410001"/>
        </p:xfrm>
        <a:graphic>
          <a:graphicData uri="http://schemas.openxmlformats.org/drawingml/2006/table">
            <a:tbl>
              <a:tblPr firstRow="1" bandRow="1">
                <a:tableStyleId>{F5AB1C69-6EDB-4FF4-983F-18BD219EF322}</a:tableStyleId>
              </a:tblPr>
              <a:tblGrid>
                <a:gridCol w="6556319">
                  <a:extLst>
                    <a:ext uri="{9D8B030D-6E8A-4147-A177-3AD203B41FA5}">
                      <a16:colId xmlns:a16="http://schemas.microsoft.com/office/drawing/2014/main" val="771789285"/>
                    </a:ext>
                  </a:extLst>
                </a:gridCol>
              </a:tblGrid>
              <a:tr h="404161">
                <a:tc>
                  <a:txBody>
                    <a:bodyPr/>
                    <a:lstStyle/>
                    <a:p>
                      <a:pPr algn="ctr"/>
                      <a:r>
                        <a:rPr lang="en-US" sz="1600" dirty="0"/>
                        <a:t>What</a:t>
                      </a:r>
                      <a:r>
                        <a:rPr lang="en-US" sz="1600" baseline="0" dirty="0"/>
                        <a:t> I Need To Know</a:t>
                      </a:r>
                      <a:endParaRPr lang="en-US" sz="1600" dirty="0"/>
                    </a:p>
                  </a:txBody>
                  <a:tcPr marL="74295" marR="74295" marT="37148" marB="37148"/>
                </a:tc>
                <a:extLst>
                  <a:ext uri="{0D108BD9-81ED-4DB2-BD59-A6C34878D82A}">
                    <a16:rowId xmlns:a16="http://schemas.microsoft.com/office/drawing/2014/main" val="2106910169"/>
                  </a:ext>
                </a:extLst>
              </a:tr>
              <a:tr h="6633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Understand why WWII started</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Develop an understanding of who Churchill was and his significance as a leader</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Learn about the Home Front, evacuees and such terms as “Make do and mend”</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D-Day landings and Operation Dynamo</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dirty="0"/>
                    </a:p>
                  </a:txBody>
                  <a:tcPr marL="68580" marR="68580" marT="0" marB="0"/>
                </a:tc>
                <a:extLst>
                  <a:ext uri="{0D108BD9-81ED-4DB2-BD59-A6C34878D82A}">
                    <a16:rowId xmlns:a16="http://schemas.microsoft.com/office/drawing/2014/main" val="3401584818"/>
                  </a:ext>
                </a:extLst>
              </a:tr>
              <a:tr h="13266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100" dirty="0"/>
                    </a:p>
                  </a:txBody>
                  <a:tcPr marL="68580" marR="68580" marT="0" marB="0"/>
                </a:tc>
                <a:extLst>
                  <a:ext uri="{0D108BD9-81ED-4DB2-BD59-A6C34878D82A}">
                    <a16:rowId xmlns:a16="http://schemas.microsoft.com/office/drawing/2014/main" val="2075142700"/>
                  </a:ext>
                </a:extLst>
              </a:tr>
            </a:tbl>
          </a:graphicData>
        </a:graphic>
      </p:graphicFrame>
      <p:pic>
        <p:nvPicPr>
          <p:cNvPr id="3" name="Picture 4" descr="Source Analysis 1 - Battle of Britain">
            <a:extLst>
              <a:ext uri="{FF2B5EF4-FFF2-40B4-BE49-F238E27FC236}">
                <a16:creationId xmlns:a16="http://schemas.microsoft.com/office/drawing/2014/main" id="{07A92DF7-99E8-46F4-B82C-CEDD7F2774A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9848"/>
          <a:stretch/>
        </p:blipFill>
        <p:spPr bwMode="auto">
          <a:xfrm>
            <a:off x="127096" y="4676775"/>
            <a:ext cx="6633399" cy="202106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Detailed Map - Battle of Britain Tours">
            <a:extLst>
              <a:ext uri="{FF2B5EF4-FFF2-40B4-BE49-F238E27FC236}">
                <a16:creationId xmlns:a16="http://schemas.microsoft.com/office/drawing/2014/main" id="{8953FA73-EED3-4C6E-8550-72A1100112D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23306" y="2714640"/>
            <a:ext cx="2984460" cy="3823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029329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5434</TotalTime>
  <Words>672</Words>
  <Application>Microsoft Office PowerPoint</Application>
  <PresentationFormat>A4 Paper (210x297 mm)</PresentationFormat>
  <Paragraphs>64</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Sia Austin (Staff)</cp:lastModifiedBy>
  <cp:revision>126</cp:revision>
  <cp:lastPrinted>2017-10-30T10:21:12Z</cp:lastPrinted>
  <dcterms:created xsi:type="dcterms:W3CDTF">2017-10-15T20:56:30Z</dcterms:created>
  <dcterms:modified xsi:type="dcterms:W3CDTF">2024-11-29T10:31:51Z</dcterms:modified>
</cp:coreProperties>
</file>