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2279" autoAdjust="0"/>
    <p:restoredTop sz="94627"/>
  </p:normalViewPr>
  <p:slideViewPr>
    <p:cSldViewPr snapToGrid="0" snapToObjects="1">
      <p:cViewPr varScale="1">
        <p:scale>
          <a:sx n="114" d="100"/>
          <a:sy n="114" d="100"/>
        </p:scale>
        <p:origin x="1938" y="132"/>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8932"/>
          </a:xfrm>
          <a:prstGeom prst="rect">
            <a:avLst/>
          </a:prstGeom>
        </p:spPr>
        <p:txBody>
          <a:bodyPr vert="horz" lIns="91440" tIns="45720" rIns="91440" bIns="45720" numCol="1" rtlCol="0"/>
          <a:lstStyle>
            <a:lvl1pPr algn="l">
              <a:defRPr sz="1200"/>
            </a:lvl1pPr>
          </a:lstStyle>
          <a:p>
            <a:endParaRPr lang="en-US"/>
          </a:p>
        </p:txBody>
      </p:sp>
      <p:sp>
        <p:nvSpPr>
          <p:cNvPr id="3" name="Date Placeholder 2"/>
          <p:cNvSpPr>
            <a:spLocks noGrp="1"/>
          </p:cNvSpPr>
          <p:nvPr>
            <p:ph type="dt" idx="1"/>
          </p:nvPr>
        </p:nvSpPr>
        <p:spPr>
          <a:xfrm>
            <a:off x="3854939" y="0"/>
            <a:ext cx="2949099" cy="498932"/>
          </a:xfrm>
          <a:prstGeom prst="rect">
            <a:avLst/>
          </a:prstGeom>
        </p:spPr>
        <p:txBody>
          <a:bodyPr vert="horz" lIns="91440" tIns="45720" rIns="91440" bIns="45720" numCol="1" rtlCol="0"/>
          <a:lstStyle>
            <a:lvl1pPr algn="r">
              <a:defRPr sz="1200"/>
            </a:lvl1pPr>
          </a:lstStyle>
          <a:p>
            <a:fld id="{74DA69C8-F84C-2947-85D9-F4E475966ECC}" type="datetimeFigureOut">
              <a:rPr lang="en-US" smtClean="0"/>
              <a:t>6/16/2025</a:t>
            </a:fld>
            <a:endParaRPr lang="en-US"/>
          </a:p>
        </p:txBody>
      </p:sp>
      <p:sp>
        <p:nvSpPr>
          <p:cNvPr id="4" name="Slide Image Placeholder 3"/>
          <p:cNvSpPr>
            <a:spLocks noGrp="1" noRot="1" noChangeAspect="1"/>
          </p:cNvSpPr>
          <p:nvPr>
            <p:ph type="sldImg" idx="2"/>
          </p:nvPr>
        </p:nvSpPr>
        <p:spPr>
          <a:xfrm>
            <a:off x="979488" y="1243013"/>
            <a:ext cx="4846637" cy="3355975"/>
          </a:xfrm>
          <a:prstGeom prst="rect">
            <a:avLst/>
          </a:prstGeom>
          <a:noFill/>
          <a:ln w="12700">
            <a:solidFill>
              <a:prstClr val="black"/>
            </a:solidFill>
          </a:ln>
        </p:spPr>
        <p:txBody>
          <a:bodyPr vert="horz" lIns="91440" tIns="45720" rIns="91440" bIns="45720" numCol="1" rtlCol="0" anchor="ctr"/>
          <a:lstStyle/>
          <a:p>
            <a:endParaRPr lang="en-US"/>
          </a:p>
        </p:txBody>
      </p:sp>
      <p:sp>
        <p:nvSpPr>
          <p:cNvPr id="5" name="Notes Placeholder 4"/>
          <p:cNvSpPr>
            <a:spLocks noGrp="1"/>
          </p:cNvSpPr>
          <p:nvPr>
            <p:ph type="body" sz="quarter" idx="3"/>
          </p:nvPr>
        </p:nvSpPr>
        <p:spPr>
          <a:xfrm>
            <a:off x="680562" y="4785598"/>
            <a:ext cx="5444490" cy="3915489"/>
          </a:xfrm>
          <a:prstGeom prst="rect">
            <a:avLst/>
          </a:prstGeom>
        </p:spPr>
        <p:txBody>
          <a:bodyPr vert="horz" lIns="91440" tIns="45720" rIns="91440" bIns="45720"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45170"/>
            <a:ext cx="2949099" cy="498931"/>
          </a:xfrm>
          <a:prstGeom prst="rect">
            <a:avLst/>
          </a:prstGeom>
        </p:spPr>
        <p:txBody>
          <a:bodyPr vert="horz" lIns="91440" tIns="45720" rIns="91440" bIns="45720"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4939" y="9445170"/>
            <a:ext cx="2949099" cy="498931"/>
          </a:xfrm>
          <a:prstGeom prst="rect">
            <a:avLst/>
          </a:prstGeom>
        </p:spPr>
        <p:txBody>
          <a:bodyPr vert="horz" lIns="91440" tIns="45720" rIns="91440" bIns="45720"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6/16/2025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6/16/2025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6/16/2025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6/16/2025</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6/16/2025</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6/16/2025</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6/16/2025</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6/16/2025</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6/16/2025</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6/16/2025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6/16/2025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6/16/2025</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microsoft.com/office/2007/relationships/hdphoto" Target="../media/hdphoto1.wdp"/><Relationship Id="rId9" Type="http://schemas.microsoft.com/office/2007/relationships/hdphoto" Target="../media/hdphoto2.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924049133"/>
              </p:ext>
            </p:extLst>
          </p:nvPr>
        </p:nvGraphicFramePr>
        <p:xfrm>
          <a:off x="213586" y="533241"/>
          <a:ext cx="2658105" cy="4135520"/>
        </p:xfrm>
        <a:graphic>
          <a:graphicData uri="http://schemas.openxmlformats.org/drawingml/2006/table">
            <a:tbl>
              <a:tblPr firstRow="1" bandRow="1">
                <a:tableStyleId>{5C22544A-7EE6-4342-B048-85BDC9FD1C3A}</a:tableStyleId>
              </a:tblPr>
              <a:tblGrid>
                <a:gridCol w="853214">
                  <a:extLst>
                    <a:ext uri="{9D8B030D-6E8A-4147-A177-3AD203B41FA5}">
                      <a16:colId xmlns:a16="http://schemas.microsoft.com/office/drawing/2014/main" val="20002"/>
                    </a:ext>
                  </a:extLst>
                </a:gridCol>
                <a:gridCol w="1804891">
                  <a:extLst>
                    <a:ext uri="{9D8B030D-6E8A-4147-A177-3AD203B41FA5}">
                      <a16:colId xmlns:a16="http://schemas.microsoft.com/office/drawing/2014/main" val="20001"/>
                    </a:ext>
                  </a:extLst>
                </a:gridCol>
              </a:tblGrid>
              <a:tr h="309329">
                <a:tc gridSpan="2">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GB" sz="1600" b="1" kern="1200" dirty="0">
                          <a:solidFill>
                            <a:schemeClr val="lt1"/>
                          </a:solidFill>
                          <a:effectLst/>
                          <a:latin typeface="+mn-lt"/>
                          <a:ea typeface="+mn-ea"/>
                          <a:cs typeface="+mn-cs"/>
                        </a:rPr>
                        <a:t>Vocabulary</a:t>
                      </a:r>
                      <a:endParaRPr lang="en-US" sz="1200" dirty="0"/>
                    </a:p>
                  </a:txBody>
                  <a:tcPr marL="74295" marR="74295" marT="37148" marB="37148"/>
                </a:tc>
                <a:tc hMerge="1">
                  <a:txBody>
                    <a:bodyPr/>
                    <a:lstStyle/>
                    <a:p>
                      <a:endParaRPr lang="en-US" sz="1500" dirty="0"/>
                    </a:p>
                  </a:txBody>
                  <a:tcPr marL="74295" marR="74295" marT="37148" marB="37148"/>
                </a:tc>
                <a:extLst>
                  <a:ext uri="{0D108BD9-81ED-4DB2-BD59-A6C34878D82A}">
                    <a16:rowId xmlns:a16="http://schemas.microsoft.com/office/drawing/2014/main" val="10000"/>
                  </a:ext>
                </a:extLst>
              </a:tr>
              <a:tr h="40067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dk1"/>
                          </a:solidFill>
                          <a:effectLst/>
                          <a:latin typeface="+mn-lt"/>
                          <a:ea typeface="+mn-ea"/>
                          <a:cs typeface="+mn-cs"/>
                        </a:rPr>
                        <a:t>Adult</a:t>
                      </a:r>
                    </a:p>
                  </a:txBody>
                  <a:tcPr marL="74295" marR="74295" marT="37148" marB="37148"/>
                </a:tc>
                <a:tc>
                  <a:txBody>
                    <a:bodyPr/>
                    <a:lstStyle/>
                    <a:p>
                      <a:r>
                        <a:rPr lang="en-GB" sz="1100" kern="1200" dirty="0">
                          <a:solidFill>
                            <a:schemeClr val="dk1"/>
                          </a:solidFill>
                          <a:effectLst/>
                          <a:latin typeface="+mn-lt"/>
                          <a:ea typeface="+mn-ea"/>
                          <a:cs typeface="+mn-cs"/>
                        </a:rPr>
                        <a:t>A fully grown animal or plant.</a:t>
                      </a:r>
                      <a:endParaRPr lang="en-GB" sz="1100" dirty="0"/>
                    </a:p>
                  </a:txBody>
                  <a:tcPr marL="74295" marR="74295" marT="37148" marB="37148"/>
                </a:tc>
                <a:extLst>
                  <a:ext uri="{0D108BD9-81ED-4DB2-BD59-A6C34878D82A}">
                    <a16:rowId xmlns:a16="http://schemas.microsoft.com/office/drawing/2014/main" val="10001"/>
                  </a:ext>
                </a:extLst>
              </a:tr>
              <a:tr h="39823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dk1"/>
                          </a:solidFill>
                          <a:effectLst/>
                          <a:latin typeface="+mn-lt"/>
                          <a:ea typeface="+mn-ea"/>
                          <a:cs typeface="+mn-cs"/>
                        </a:rPr>
                        <a:t>Develop</a:t>
                      </a:r>
                    </a:p>
                    <a:p>
                      <a:endParaRPr lang="en-GB" sz="1100" dirty="0"/>
                    </a:p>
                  </a:txBody>
                  <a:tcPr marL="74295" marR="74295" marT="37148" marB="37148"/>
                </a:tc>
                <a:tc>
                  <a:txBody>
                    <a:bodyPr/>
                    <a:lstStyle/>
                    <a:p>
                      <a:r>
                        <a:rPr lang="en-GB" sz="1100" kern="1200" dirty="0">
                          <a:solidFill>
                            <a:schemeClr val="dk1"/>
                          </a:solidFill>
                          <a:effectLst/>
                          <a:latin typeface="+mn-lt"/>
                          <a:ea typeface="+mn-ea"/>
                          <a:cs typeface="+mn-cs"/>
                        </a:rPr>
                        <a:t>To grow and become stronger.</a:t>
                      </a:r>
                      <a:endParaRPr lang="en-GB" sz="1100" dirty="0"/>
                    </a:p>
                  </a:txBody>
                  <a:tcPr marL="74295" marR="74295" marT="37148" marB="37148"/>
                </a:tc>
                <a:extLst>
                  <a:ext uri="{0D108BD9-81ED-4DB2-BD59-A6C34878D82A}">
                    <a16:rowId xmlns:a16="http://schemas.microsoft.com/office/drawing/2014/main" val="10002"/>
                  </a:ext>
                </a:extLst>
              </a:tr>
              <a:tr h="51837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dk1"/>
                          </a:solidFill>
                          <a:effectLst/>
                          <a:latin typeface="+mn-lt"/>
                          <a:ea typeface="+mn-ea"/>
                          <a:cs typeface="+mn-cs"/>
                        </a:rPr>
                        <a:t>Life cycle</a:t>
                      </a:r>
                    </a:p>
                    <a:p>
                      <a:endParaRPr lang="en-GB" sz="1100" dirty="0"/>
                    </a:p>
                  </a:txBody>
                  <a:tcPr marL="74295" marR="74295" marT="37148" marB="37148"/>
                </a:tc>
                <a:tc>
                  <a:txBody>
                    <a:bodyPr/>
                    <a:lstStyle/>
                    <a:p>
                      <a:r>
                        <a:rPr lang="en-GB" sz="1100" kern="1200" dirty="0">
                          <a:solidFill>
                            <a:schemeClr val="dk1"/>
                          </a:solidFill>
                          <a:effectLst/>
                          <a:latin typeface="+mn-lt"/>
                          <a:ea typeface="+mn-ea"/>
                          <a:cs typeface="+mn-cs"/>
                        </a:rPr>
                        <a:t>The changes living things go through to become an adult.</a:t>
                      </a:r>
                      <a:endParaRPr lang="en-GB" sz="1100" dirty="0"/>
                    </a:p>
                  </a:txBody>
                  <a:tcPr marL="74295" marR="74295" marT="37148" marB="37148"/>
                </a:tc>
                <a:extLst>
                  <a:ext uri="{0D108BD9-81ED-4DB2-BD59-A6C34878D82A}">
                    <a16:rowId xmlns:a16="http://schemas.microsoft.com/office/drawing/2014/main" val="10003"/>
                  </a:ext>
                </a:extLst>
              </a:tr>
              <a:tr h="264339">
                <a:tc>
                  <a:txBody>
                    <a:bodyPr/>
                    <a:lstStyle/>
                    <a:p>
                      <a:r>
                        <a:rPr lang="en-GB" sz="1100" kern="1200" dirty="0">
                          <a:solidFill>
                            <a:schemeClr val="dk1"/>
                          </a:solidFill>
                          <a:effectLst/>
                          <a:latin typeface="+mn-lt"/>
                          <a:ea typeface="+mn-ea"/>
                          <a:cs typeface="+mn-cs"/>
                        </a:rPr>
                        <a:t>Offspring</a:t>
                      </a:r>
                      <a:endParaRPr lang="en-GB" sz="1100" dirty="0"/>
                    </a:p>
                  </a:txBody>
                  <a:tcPr marL="74295" marR="74295" marT="37148" marB="37148"/>
                </a:tc>
                <a:tc>
                  <a:txBody>
                    <a:bodyPr/>
                    <a:lstStyle/>
                    <a:p>
                      <a:r>
                        <a:rPr lang="en-GB" sz="1100" kern="1200" dirty="0">
                          <a:solidFill>
                            <a:schemeClr val="dk1"/>
                          </a:solidFill>
                          <a:effectLst/>
                          <a:latin typeface="+mn-lt"/>
                          <a:ea typeface="+mn-ea"/>
                          <a:cs typeface="+mn-cs"/>
                        </a:rPr>
                        <a:t>The child of an animal.</a:t>
                      </a:r>
                      <a:endParaRPr lang="en-GB" sz="1100" dirty="0"/>
                    </a:p>
                  </a:txBody>
                  <a:tcPr marL="74295" marR="74295" marT="37148" marB="37148"/>
                </a:tc>
                <a:extLst>
                  <a:ext uri="{0D108BD9-81ED-4DB2-BD59-A6C34878D82A}">
                    <a16:rowId xmlns:a16="http://schemas.microsoft.com/office/drawing/2014/main" val="10004"/>
                  </a:ext>
                </a:extLst>
              </a:tr>
              <a:tr h="56123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dk1"/>
                          </a:solidFill>
                          <a:effectLst/>
                          <a:latin typeface="+mn-lt"/>
                          <a:ea typeface="+mn-ea"/>
                          <a:cs typeface="+mn-cs"/>
                        </a:rPr>
                        <a:t>Reproduce</a:t>
                      </a:r>
                    </a:p>
                    <a:p>
                      <a:endParaRPr lang="en-GB" sz="1100" dirty="0"/>
                    </a:p>
                  </a:txBody>
                  <a:tcPr marL="74295" marR="74295" marT="37148" marB="37148"/>
                </a:tc>
                <a:tc>
                  <a:txBody>
                    <a:bodyPr/>
                    <a:lstStyle/>
                    <a:p>
                      <a:r>
                        <a:rPr lang="en-GB" sz="1100" kern="1200" dirty="0">
                          <a:solidFill>
                            <a:schemeClr val="dk1"/>
                          </a:solidFill>
                          <a:effectLst/>
                          <a:latin typeface="+mn-lt"/>
                          <a:ea typeface="+mn-ea"/>
                          <a:cs typeface="+mn-cs"/>
                        </a:rPr>
                        <a:t>When living things make a new living thing of the same kind.</a:t>
                      </a:r>
                      <a:endParaRPr lang="en-GB" sz="1100" dirty="0"/>
                    </a:p>
                  </a:txBody>
                  <a:tcPr marL="74295" marR="74295" marT="37148" marB="37148"/>
                </a:tc>
                <a:extLst>
                  <a:ext uri="{0D108BD9-81ED-4DB2-BD59-A6C34878D82A}">
                    <a16:rowId xmlns:a16="http://schemas.microsoft.com/office/drawing/2014/main" val="10005"/>
                  </a:ext>
                </a:extLst>
              </a:tr>
              <a:tr h="39823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dk1"/>
                          </a:solidFill>
                          <a:effectLst/>
                          <a:latin typeface="+mn-lt"/>
                          <a:ea typeface="+mn-ea"/>
                          <a:cs typeface="+mn-cs"/>
                        </a:rPr>
                        <a:t>Young</a:t>
                      </a:r>
                    </a:p>
                  </a:txBody>
                  <a:tcPr marL="74295" marR="74295" marT="37148" marB="37148"/>
                </a:tc>
                <a:tc>
                  <a:txBody>
                    <a:bodyPr/>
                    <a:lstStyle/>
                    <a:p>
                      <a:r>
                        <a:rPr lang="en-GB" sz="1100" kern="1200" dirty="0">
                          <a:solidFill>
                            <a:schemeClr val="dk1"/>
                          </a:solidFill>
                          <a:effectLst/>
                          <a:latin typeface="+mn-lt"/>
                          <a:ea typeface="+mn-ea"/>
                          <a:cs typeface="+mn-cs"/>
                        </a:rPr>
                        <a:t>Offspring that has not reached adulthood.</a:t>
                      </a:r>
                      <a:endParaRPr lang="en-GB" sz="1100" dirty="0"/>
                    </a:p>
                  </a:txBody>
                  <a:tcPr marL="74295" marR="74295" marT="37148" marB="37148"/>
                </a:tc>
                <a:extLst>
                  <a:ext uri="{0D108BD9-81ED-4DB2-BD59-A6C34878D82A}">
                    <a16:rowId xmlns:a16="http://schemas.microsoft.com/office/drawing/2014/main" val="2332263478"/>
                  </a:ext>
                </a:extLst>
              </a:tr>
              <a:tr h="39823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dk1"/>
                          </a:solidFill>
                          <a:effectLst/>
                          <a:latin typeface="+mn-lt"/>
                          <a:ea typeface="+mn-ea"/>
                          <a:cs typeface="+mn-cs"/>
                        </a:rPr>
                        <a:t>Live young</a:t>
                      </a:r>
                    </a:p>
                    <a:p>
                      <a:endParaRPr lang="en-GB" sz="1100" dirty="0"/>
                    </a:p>
                  </a:txBody>
                  <a:tcPr marL="74295" marR="74295" marT="37148" marB="37148"/>
                </a:tc>
                <a:tc>
                  <a:txBody>
                    <a:bodyPr/>
                    <a:lstStyle/>
                    <a:p>
                      <a:r>
                        <a:rPr lang="en-GB" sz="1100" kern="1200" dirty="0">
                          <a:solidFill>
                            <a:schemeClr val="dk1"/>
                          </a:solidFill>
                          <a:effectLst/>
                          <a:latin typeface="+mn-lt"/>
                          <a:ea typeface="+mn-ea"/>
                          <a:cs typeface="+mn-cs"/>
                        </a:rPr>
                        <a:t>Offspring that has not hatched from an egg.</a:t>
                      </a:r>
                      <a:endParaRPr lang="en-GB" sz="1100" dirty="0"/>
                    </a:p>
                  </a:txBody>
                  <a:tcPr marL="74295" marR="74295" marT="37148" marB="37148"/>
                </a:tc>
                <a:extLst>
                  <a:ext uri="{0D108BD9-81ED-4DB2-BD59-A6C34878D82A}">
                    <a16:rowId xmlns:a16="http://schemas.microsoft.com/office/drawing/2014/main" val="1068278743"/>
                  </a:ext>
                </a:extLst>
              </a:tr>
              <a:tr h="39823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dk1"/>
                          </a:solidFill>
                          <a:effectLst/>
                          <a:latin typeface="+mn-lt"/>
                          <a:ea typeface="+mn-ea"/>
                          <a:cs typeface="+mn-cs"/>
                        </a:rPr>
                        <a:t>Exercise</a:t>
                      </a:r>
                    </a:p>
                    <a:p>
                      <a:endParaRPr lang="en-GB" sz="1100" dirty="0"/>
                    </a:p>
                  </a:txBody>
                  <a:tcPr marL="74295" marR="74295" marT="37148" marB="37148"/>
                </a:tc>
                <a:tc>
                  <a:txBody>
                    <a:bodyPr/>
                    <a:lstStyle/>
                    <a:p>
                      <a:r>
                        <a:rPr lang="en-GB" sz="1100" kern="1200" dirty="0">
                          <a:solidFill>
                            <a:schemeClr val="dk1"/>
                          </a:solidFill>
                          <a:effectLst/>
                          <a:latin typeface="+mn-lt"/>
                          <a:ea typeface="+mn-ea"/>
                          <a:cs typeface="+mn-cs"/>
                        </a:rPr>
                        <a:t>A physical activity to keep your body fit.</a:t>
                      </a:r>
                      <a:endParaRPr lang="en-GB" sz="1100" dirty="0"/>
                    </a:p>
                  </a:txBody>
                  <a:tcPr marL="74295" marR="74295" marT="37148" marB="37148"/>
                </a:tc>
                <a:extLst>
                  <a:ext uri="{0D108BD9-81ED-4DB2-BD59-A6C34878D82A}">
                    <a16:rowId xmlns:a16="http://schemas.microsoft.com/office/drawing/2014/main" val="1649023274"/>
                  </a:ext>
                </a:extLst>
              </a:tr>
              <a:tr h="38901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dk1"/>
                          </a:solidFill>
                          <a:effectLst/>
                          <a:latin typeface="+mn-lt"/>
                          <a:ea typeface="+mn-ea"/>
                          <a:cs typeface="+mn-cs"/>
                        </a:rPr>
                        <a:t>Heart rate</a:t>
                      </a:r>
                    </a:p>
                    <a:p>
                      <a:endParaRPr lang="en-GB" sz="1100" dirty="0"/>
                    </a:p>
                  </a:txBody>
                  <a:tcPr marL="74295" marR="74295" marT="37148" marB="37148"/>
                </a:tc>
                <a:tc>
                  <a:txBody>
                    <a:bodyPr/>
                    <a:lstStyle/>
                    <a:p>
                      <a:r>
                        <a:rPr lang="en-GB" sz="1100" kern="1200" dirty="0">
                          <a:solidFill>
                            <a:schemeClr val="dk1"/>
                          </a:solidFill>
                          <a:effectLst/>
                          <a:latin typeface="+mn-lt"/>
                          <a:ea typeface="+mn-ea"/>
                          <a:cs typeface="+mn-cs"/>
                        </a:rPr>
                        <a:t>The number of times a heart beats in one minute.</a:t>
                      </a:r>
                      <a:endParaRPr lang="en-GB" sz="1100" dirty="0"/>
                    </a:p>
                  </a:txBody>
                  <a:tcPr marL="74295" marR="74295" marT="37148" marB="37148"/>
                </a:tc>
                <a:extLst>
                  <a:ext uri="{0D108BD9-81ED-4DB2-BD59-A6C34878D82A}">
                    <a16:rowId xmlns:a16="http://schemas.microsoft.com/office/drawing/2014/main" val="1046617851"/>
                  </a:ext>
                </a:extLst>
              </a:tr>
            </a:tbl>
          </a:graphicData>
        </a:graphic>
      </p:graphicFrame>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extLst>
              <p:ext uri="{D42A27DB-BD31-4B8C-83A1-F6EECF244321}">
                <p14:modId xmlns:p14="http://schemas.microsoft.com/office/powerpoint/2010/main" val="3239118134"/>
              </p:ext>
            </p:extLst>
          </p:nvPr>
        </p:nvGraphicFramePr>
        <p:xfrm>
          <a:off x="2914686" y="531752"/>
          <a:ext cx="3131616" cy="933052"/>
        </p:xfrm>
        <a:graphic>
          <a:graphicData uri="http://schemas.openxmlformats.org/drawingml/2006/table">
            <a:tbl>
              <a:tblPr firstRow="1" bandRow="1">
                <a:tableStyleId>{93296810-A885-4BE3-A3E7-6D5BEEA58F35}</a:tableStyleId>
              </a:tblPr>
              <a:tblGrid>
                <a:gridCol w="3131616">
                  <a:extLst>
                    <a:ext uri="{9D8B030D-6E8A-4147-A177-3AD203B41FA5}">
                      <a16:colId xmlns:a16="http://schemas.microsoft.com/office/drawing/2014/main" val="20000"/>
                    </a:ext>
                  </a:extLst>
                </a:gridCol>
              </a:tblGrid>
              <a:tr h="305823">
                <a:tc>
                  <a:txBody>
                    <a:bodyPr/>
                    <a:lstStyle/>
                    <a:p>
                      <a:pPr algn="ctr"/>
                      <a:r>
                        <a:rPr lang="en-GB" sz="1800" b="1" kern="1200" dirty="0">
                          <a:solidFill>
                            <a:schemeClr val="lt1"/>
                          </a:solidFill>
                          <a:effectLst/>
                          <a:latin typeface="+mn-lt"/>
                          <a:ea typeface="+mn-ea"/>
                          <a:cs typeface="+mn-cs"/>
                        </a:rPr>
                        <a:t>What should I already know?</a:t>
                      </a:r>
                      <a:endParaRPr lang="en-GB" altLang="en-GB" dirty="0"/>
                    </a:p>
                  </a:txBody>
                  <a:tcPr marL="74295" marR="74295" marT="37148" marB="37148"/>
                </a:tc>
                <a:extLst>
                  <a:ext uri="{0D108BD9-81ED-4DB2-BD59-A6C34878D82A}">
                    <a16:rowId xmlns:a16="http://schemas.microsoft.com/office/drawing/2014/main" val="10000"/>
                  </a:ext>
                </a:extLst>
              </a:tr>
              <a:tr h="234717">
                <a:tc>
                  <a:txBody>
                    <a:bodyPr/>
                    <a:lstStyle/>
                    <a:p>
                      <a:pPr lvl="0"/>
                      <a:r>
                        <a:rPr lang="en-GB" sz="1200" kern="1200" dirty="0">
                          <a:solidFill>
                            <a:schemeClr val="dk1"/>
                          </a:solidFill>
                          <a:effectLst/>
                          <a:latin typeface="+mn-lt"/>
                          <a:ea typeface="+mn-ea"/>
                          <a:cs typeface="+mn-cs"/>
                        </a:rPr>
                        <a:t>Animals, including humans have babies. </a:t>
                      </a:r>
                    </a:p>
                  </a:txBody>
                  <a:tcPr marL="74295" marR="74295" marT="37148" marB="37148"/>
                </a:tc>
                <a:extLst>
                  <a:ext uri="{0D108BD9-81ED-4DB2-BD59-A6C34878D82A}">
                    <a16:rowId xmlns:a16="http://schemas.microsoft.com/office/drawing/2014/main" val="10001"/>
                  </a:ext>
                </a:extLst>
              </a:tr>
              <a:tr h="3272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dk1"/>
                          </a:solidFill>
                          <a:effectLst/>
                          <a:latin typeface="+mn-lt"/>
                          <a:ea typeface="+mn-ea"/>
                          <a:cs typeface="+mn-cs"/>
                        </a:rPr>
                        <a:t>Babies grow into adults. </a:t>
                      </a:r>
                    </a:p>
                  </a:txBody>
                  <a:tcPr marL="74295" marR="74295" marT="37148" marB="37148"/>
                </a:tc>
                <a:extLst>
                  <a:ext uri="{0D108BD9-81ED-4DB2-BD59-A6C34878D82A}">
                    <a16:rowId xmlns:a16="http://schemas.microsoft.com/office/drawing/2014/main" val="10002"/>
                  </a:ext>
                </a:extLst>
              </a:tr>
            </a:tbl>
          </a:graphicData>
        </a:graphic>
      </p:graphicFrame>
      <p:graphicFrame>
        <p:nvGraphicFramePr>
          <p:cNvPr id="8" name="Table 7">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4063410053"/>
              </p:ext>
            </p:extLst>
          </p:nvPr>
        </p:nvGraphicFramePr>
        <p:xfrm>
          <a:off x="6117578" y="531750"/>
          <a:ext cx="3525593" cy="3375232"/>
        </p:xfrm>
        <a:graphic>
          <a:graphicData uri="http://schemas.openxmlformats.org/drawingml/2006/table">
            <a:tbl>
              <a:tblPr firstRow="1" bandRow="1">
                <a:tableStyleId>{F5AB1C69-6EDB-4FF4-983F-18BD219EF322}</a:tableStyleId>
              </a:tblPr>
              <a:tblGrid>
                <a:gridCol w="259705">
                  <a:extLst>
                    <a:ext uri="{9D8B030D-6E8A-4147-A177-3AD203B41FA5}">
                      <a16:colId xmlns:a16="http://schemas.microsoft.com/office/drawing/2014/main" val="3034729171"/>
                    </a:ext>
                  </a:extLst>
                </a:gridCol>
                <a:gridCol w="3265888">
                  <a:extLst>
                    <a:ext uri="{9D8B030D-6E8A-4147-A177-3AD203B41FA5}">
                      <a16:colId xmlns:a16="http://schemas.microsoft.com/office/drawing/2014/main" val="771789285"/>
                    </a:ext>
                  </a:extLst>
                </a:gridCol>
              </a:tblGrid>
              <a:tr h="382650">
                <a:tc gridSpan="2">
                  <a:txBody>
                    <a:bodyPr/>
                    <a:lstStyle/>
                    <a:p>
                      <a:pPr algn="ctr"/>
                      <a:r>
                        <a:rPr lang="en-GB" sz="1800" b="1" kern="1200" dirty="0">
                          <a:solidFill>
                            <a:schemeClr val="lt1"/>
                          </a:solidFill>
                          <a:effectLst/>
                          <a:latin typeface="+mn-lt"/>
                          <a:ea typeface="+mn-ea"/>
                          <a:cs typeface="+mn-cs"/>
                        </a:rPr>
                        <a:t>Key</a:t>
                      </a:r>
                      <a:r>
                        <a:rPr lang="en-GB" sz="1800" b="1" kern="1200" baseline="0" dirty="0">
                          <a:solidFill>
                            <a:schemeClr val="lt1"/>
                          </a:solidFill>
                          <a:effectLst/>
                          <a:latin typeface="+mn-lt"/>
                          <a:ea typeface="+mn-ea"/>
                          <a:cs typeface="+mn-cs"/>
                        </a:rPr>
                        <a:t> Facts </a:t>
                      </a:r>
                      <a:endParaRPr lang="en-US" sz="1800" dirty="0"/>
                    </a:p>
                  </a:txBody>
                  <a:tcPr marL="74295" marR="74295" marT="37148" marB="37148"/>
                </a:tc>
                <a:tc hMerge="1">
                  <a:txBody>
                    <a:bodyPr/>
                    <a:lstStyle/>
                    <a:p>
                      <a:endParaRPr lang="en-US"/>
                    </a:p>
                  </a:txBody>
                  <a:tcPr/>
                </a:tc>
                <a:extLst>
                  <a:ext uri="{0D108BD9-81ED-4DB2-BD59-A6C34878D82A}">
                    <a16:rowId xmlns:a16="http://schemas.microsoft.com/office/drawing/2014/main" val="2106910169"/>
                  </a:ext>
                </a:extLst>
              </a:tr>
              <a:tr h="391886">
                <a:tc>
                  <a:txBody>
                    <a:bodyPr/>
                    <a:lstStyle/>
                    <a:p>
                      <a:r>
                        <a:rPr lang="en-US" sz="900" b="0" dirty="0"/>
                        <a:t>1</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Animals, including humans, have offspring which grow into adults. </a:t>
                      </a:r>
                      <a:endParaRPr lang="en-GB" sz="1100"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3401584818"/>
                  </a:ext>
                </a:extLst>
              </a:tr>
              <a:tr h="535557">
                <a:tc>
                  <a:txBody>
                    <a:bodyPr/>
                    <a:lstStyle/>
                    <a:p>
                      <a:r>
                        <a:rPr lang="en-US" sz="900" b="0" dirty="0"/>
                        <a:t>2</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In humans and some animals, these offspring will be young, such as babies or kittens, that grow into adults. In other animals, such as chickens or insects, there may be eggs laid that hatch to young or other stages which then grow to adults. </a:t>
                      </a:r>
                      <a:endParaRPr lang="en-GB" sz="1100"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2075142700"/>
                  </a:ext>
                </a:extLst>
              </a:tr>
              <a:tr h="397823">
                <a:tc>
                  <a:txBody>
                    <a:bodyPr/>
                    <a:lstStyle/>
                    <a:p>
                      <a:r>
                        <a:rPr lang="en-US" sz="900" b="0" dirty="0"/>
                        <a:t>3</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The young of some animals do not look like their parents e.g. tadpoles</a:t>
                      </a:r>
                      <a:endParaRPr lang="en-GB" sz="1100"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3734594781"/>
                  </a:ext>
                </a:extLst>
              </a:tr>
              <a:tr h="535557">
                <a:tc>
                  <a:txBody>
                    <a:bodyPr/>
                    <a:lstStyle/>
                    <a:p>
                      <a:r>
                        <a:rPr lang="en-US" sz="900" b="0" dirty="0"/>
                        <a:t>4</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All animals, including humans, have the basic needs of feeding, drinking and breathing that must be satisfied in order to survive</a:t>
                      </a:r>
                      <a:endParaRPr lang="en-GB" sz="1100"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1398772385"/>
                  </a:ext>
                </a:extLst>
              </a:tr>
              <a:tr h="435885">
                <a:tc>
                  <a:txBody>
                    <a:bodyPr/>
                    <a:lstStyle/>
                    <a:p>
                      <a:r>
                        <a:rPr lang="en-US" sz="900" b="0" dirty="0"/>
                        <a:t>5</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To grow into healthy adults, they also need the right amounts and types of food and exercise. </a:t>
                      </a:r>
                      <a:endParaRPr lang="en-GB" sz="1100"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432408064"/>
                  </a:ext>
                </a:extLst>
              </a:tr>
              <a:tr h="393231">
                <a:tc>
                  <a:txBody>
                    <a:bodyPr/>
                    <a:lstStyle/>
                    <a:p>
                      <a:r>
                        <a:rPr lang="en-US" sz="900" b="0" dirty="0"/>
                        <a:t>6</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t>Good hygiene is also important in preventing infections and illnesses. </a:t>
                      </a:r>
                      <a:endParaRPr lang="en-GB" sz="1100"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10006"/>
                  </a:ext>
                </a:extLst>
              </a:tr>
            </a:tbl>
          </a:graphicData>
        </a:graphic>
      </p:graphicFrame>
      <p:sp>
        <p:nvSpPr>
          <p:cNvPr id="10" name="Rectangle 1"/>
          <p:cNvSpPr>
            <a:spLocks noChangeArrowheads="1"/>
          </p:cNvSpPr>
          <p:nvPr/>
        </p:nvSpPr>
        <p:spPr bwMode="auto">
          <a:xfrm>
            <a:off x="430255" y="46580"/>
            <a:ext cx="8742320" cy="6771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a:r>
              <a:rPr lang="en-GB" sz="1400" b="1" dirty="0">
                <a:latin typeface="Arial" panose="020B0604020202020204" pitchFamily="34" charset="0"/>
                <a:cs typeface="Arial" panose="020B0604020202020204" pitchFamily="34" charset="0"/>
              </a:rPr>
              <a:t>Science: Growing Up – </a:t>
            </a:r>
            <a:r>
              <a:rPr lang="en-GB" sz="1400" b="1">
                <a:latin typeface="Arial" panose="020B0604020202020204" pitchFamily="34" charset="0"/>
                <a:cs typeface="Arial" panose="020B0604020202020204" pitchFamily="34" charset="0"/>
              </a:rPr>
              <a:t>Animal Life Cycles  </a:t>
            </a:r>
            <a:r>
              <a:rPr lang="en-GB" sz="1400" b="1" dirty="0">
                <a:latin typeface="Arial" panose="020B0604020202020204" pitchFamily="34" charset="0"/>
                <a:cs typeface="Arial" panose="020B0604020202020204" pitchFamily="34" charset="0"/>
              </a:rPr>
              <a:t>(Summer 2 ) YEAR:  2</a:t>
            </a:r>
          </a:p>
          <a:p>
            <a:pPr fontAlgn="base">
              <a:spcBef>
                <a:spcPct val="0"/>
              </a:spcBef>
              <a:spcAft>
                <a:spcPct val="0"/>
              </a:spcAft>
            </a:pPr>
            <a:endParaRPr lang="en-GB" sz="1200" dirty="0">
              <a:solidFill>
                <a:srgbClr val="000000"/>
              </a:solidFill>
              <a:latin typeface="Arial" panose="020B0604020202020204" pitchFamily="34" charset="0"/>
              <a:ea typeface="Calibri"/>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cap="none" normalizeH="0" baseline="0" dirty="0">
                <a:ln>
                  <a:noFill/>
                </a:ln>
                <a:solidFill>
                  <a:srgbClr val="000000"/>
                </a:solidFill>
                <a:effectLst/>
                <a:latin typeface="Arial" pitchFamily="34" charset="0"/>
                <a:ea typeface="Calibri" pitchFamily="34" charset="0"/>
                <a:cs typeface="Arial" panose="020B0604020202020204" pitchFamily="34" charset="0"/>
              </a:rPr>
              <a:t> </a:t>
            </a:r>
            <a:endParaRPr kumimoji="0" lang="en-GB" altLang="en-US" sz="1200" b="0" i="0" u="none" strike="noStrike" cap="none" normalizeH="0" baseline="0" dirty="0">
              <a:ln>
                <a:noFill/>
              </a:ln>
              <a:solidFill>
                <a:schemeClr val="tx1"/>
              </a:solidFill>
              <a:effectLst/>
              <a:latin typeface="Arial" pitchFamily="34" charset="0"/>
              <a:cs typeface="Arial" pitchFamily="34" charset="0"/>
            </a:endParaRPr>
          </a:p>
        </p:txBody>
      </p:sp>
      <p:pic>
        <p:nvPicPr>
          <p:cNvPr id="14" name="Picture 13"/>
          <p:cNvPicPr/>
          <p:nvPr/>
        </p:nvPicPr>
        <p:blipFill>
          <a:blip r:embed="rId3">
            <a:extLst>
              <a:ext uri="{BEBA8EAE-BF5A-486C-A8C5-ECC9F3942E4B}">
                <a14:imgProps xmlns:a14="http://schemas.microsoft.com/office/drawing/2010/main">
                  <a14:imgLayer r:embed="rId4">
                    <a14:imgEffect>
                      <a14:backgroundRemoval t="0" b="98582" l="1961" r="96732"/>
                    </a14:imgEffect>
                  </a14:imgLayer>
                </a14:imgProps>
              </a:ext>
            </a:extLst>
          </a:blip>
          <a:stretch>
            <a:fillRect/>
          </a:stretch>
        </p:blipFill>
        <p:spPr>
          <a:xfrm>
            <a:off x="300625" y="20866"/>
            <a:ext cx="518198" cy="510883"/>
          </a:xfrm>
          <a:prstGeom prst="rect">
            <a:avLst/>
          </a:prstGeom>
        </p:spPr>
      </p:pic>
      <p:pic>
        <p:nvPicPr>
          <p:cNvPr id="15" name="Picture 14"/>
          <p:cNvPicPr/>
          <p:nvPr/>
        </p:nvPicPr>
        <p:blipFill>
          <a:blip r:embed="rId3">
            <a:extLst>
              <a:ext uri="{BEBA8EAE-BF5A-486C-A8C5-ECC9F3942E4B}">
                <a14:imgProps xmlns:a14="http://schemas.microsoft.com/office/drawing/2010/main">
                  <a14:imgLayer r:embed="rId4">
                    <a14:imgEffect>
                      <a14:backgroundRemoval t="0" b="98582" l="1961" r="96732"/>
                    </a14:imgEffect>
                  </a14:imgLayer>
                </a14:imgProps>
              </a:ext>
            </a:extLst>
          </a:blip>
          <a:stretch>
            <a:fillRect/>
          </a:stretch>
        </p:blipFill>
        <p:spPr>
          <a:xfrm>
            <a:off x="8867318" y="10985"/>
            <a:ext cx="518198" cy="510883"/>
          </a:xfrm>
          <a:prstGeom prst="rect">
            <a:avLst/>
          </a:prstGeom>
        </p:spPr>
      </p:pic>
      <p:graphicFrame>
        <p:nvGraphicFramePr>
          <p:cNvPr id="16" name="Table 15"/>
          <p:cNvGraphicFramePr>
            <a:graphicFrameLocks noGrp="1"/>
          </p:cNvGraphicFramePr>
          <p:nvPr>
            <p:extLst>
              <p:ext uri="{D42A27DB-BD31-4B8C-83A1-F6EECF244321}">
                <p14:modId xmlns:p14="http://schemas.microsoft.com/office/powerpoint/2010/main" val="3861904732"/>
              </p:ext>
            </p:extLst>
          </p:nvPr>
        </p:nvGraphicFramePr>
        <p:xfrm>
          <a:off x="2914686" y="1486863"/>
          <a:ext cx="3167254" cy="2638432"/>
        </p:xfrm>
        <a:graphic>
          <a:graphicData uri="http://schemas.openxmlformats.org/drawingml/2006/table">
            <a:tbl>
              <a:tblPr firstRow="1" bandRow="1">
                <a:tableStyleId>{5C22544A-7EE6-4342-B048-85BDC9FD1C3A}</a:tableStyleId>
              </a:tblPr>
              <a:tblGrid>
                <a:gridCol w="3167254">
                  <a:extLst>
                    <a:ext uri="{9D8B030D-6E8A-4147-A177-3AD203B41FA5}">
                      <a16:colId xmlns:a16="http://schemas.microsoft.com/office/drawing/2014/main" val="20002"/>
                    </a:ext>
                  </a:extLst>
                </a:gridCol>
              </a:tblGrid>
              <a:tr h="30152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kern="1200" dirty="0">
                          <a:solidFill>
                            <a:schemeClr val="lt1"/>
                          </a:solidFill>
                          <a:effectLst/>
                          <a:latin typeface="+mn-lt"/>
                          <a:ea typeface="+mn-ea"/>
                          <a:cs typeface="+mn-cs"/>
                        </a:rPr>
                        <a:t>Scientific enquiry &amp; skills</a:t>
                      </a:r>
                    </a:p>
                  </a:txBody>
                  <a:tcPr marL="74295" marR="74295" marT="37148" marB="37148">
                    <a:solidFill>
                      <a:srgbClr val="FFC000"/>
                    </a:solidFill>
                  </a:tcPr>
                </a:tc>
                <a:extLst>
                  <a:ext uri="{0D108BD9-81ED-4DB2-BD59-A6C34878D82A}">
                    <a16:rowId xmlns:a16="http://schemas.microsoft.com/office/drawing/2014/main" val="10000"/>
                  </a:ext>
                </a:extLst>
              </a:tr>
              <a:tr h="35424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t>Ask people questions and use secondary sources to find out about the life cycles of some animals. </a:t>
                      </a:r>
                      <a:endParaRPr lang="en-US" sz="1100" dirty="0"/>
                    </a:p>
                  </a:txBody>
                  <a:tcPr marL="74295" marR="74295" marT="37148" marB="37148"/>
                </a:tc>
                <a:extLst>
                  <a:ext uri="{0D108BD9-81ED-4DB2-BD59-A6C34878D82A}">
                    <a16:rowId xmlns:a16="http://schemas.microsoft.com/office/drawing/2014/main" val="10001"/>
                  </a:ext>
                </a:extLst>
              </a:tr>
              <a:tr h="35424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t>Observe animals growing over a period of time e.g. chicks, caterpillars, a baby</a:t>
                      </a:r>
                    </a:p>
                  </a:txBody>
                  <a:tcPr marL="74295" marR="74295" marT="37148" marB="37148"/>
                </a:tc>
                <a:extLst>
                  <a:ext uri="{0D108BD9-81ED-4DB2-BD59-A6C34878D82A}">
                    <a16:rowId xmlns:a16="http://schemas.microsoft.com/office/drawing/2014/main" val="10002"/>
                  </a:ext>
                </a:extLst>
              </a:tr>
              <a:tr h="35424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t>Ask questions of a parent about how they look after their baby. </a:t>
                      </a:r>
                    </a:p>
                  </a:txBody>
                  <a:tcPr marL="74295" marR="74295" marT="37148" marB="37148"/>
                </a:tc>
                <a:extLst>
                  <a:ext uri="{0D108BD9-81ED-4DB2-BD59-A6C34878D82A}">
                    <a16:rowId xmlns:a16="http://schemas.microsoft.com/office/drawing/2014/main" val="10003"/>
                  </a:ext>
                </a:extLst>
              </a:tr>
              <a:tr h="35424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t>Ask pet owners questions about how they look after their pet</a:t>
                      </a:r>
                    </a:p>
                  </a:txBody>
                  <a:tcPr marL="74295" marR="74295" marT="37148" marB="37148"/>
                </a:tc>
                <a:extLst>
                  <a:ext uri="{0D108BD9-81ED-4DB2-BD59-A6C34878D82A}">
                    <a16:rowId xmlns:a16="http://schemas.microsoft.com/office/drawing/2014/main" val="10004"/>
                  </a:ext>
                </a:extLst>
              </a:tr>
              <a:tr h="20925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t>Explore the effect of exercise on their bodies</a:t>
                      </a:r>
                      <a:endParaRPr lang="en-GB" sz="1100" kern="1200" dirty="0">
                        <a:solidFill>
                          <a:schemeClr val="dk1"/>
                        </a:solidFill>
                        <a:effectLst/>
                        <a:latin typeface="+mn-lt"/>
                        <a:ea typeface="+mn-ea"/>
                        <a:cs typeface="+mn-cs"/>
                      </a:endParaRPr>
                    </a:p>
                  </a:txBody>
                  <a:tcPr marL="74295" marR="74295" marT="37148" marB="37148"/>
                </a:tc>
                <a:extLst>
                  <a:ext uri="{0D108BD9-81ED-4DB2-BD59-A6C34878D82A}">
                    <a16:rowId xmlns:a16="http://schemas.microsoft.com/office/drawing/2014/main" val="10005"/>
                  </a:ext>
                </a:extLst>
              </a:tr>
              <a:tr h="35424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a:t>Classify food in a range of ways, including using the Eatwell Guide. </a:t>
                      </a:r>
                      <a:endParaRPr lang="en-GB" sz="1100" kern="1200" dirty="0">
                        <a:solidFill>
                          <a:schemeClr val="dk1"/>
                        </a:solidFill>
                        <a:effectLst/>
                        <a:latin typeface="+mn-lt"/>
                        <a:ea typeface="+mn-ea"/>
                        <a:cs typeface="+mn-cs"/>
                      </a:endParaRPr>
                    </a:p>
                  </a:txBody>
                  <a:tcPr marL="74295" marR="74295" marT="37148" marB="37148"/>
                </a:tc>
                <a:extLst>
                  <a:ext uri="{0D108BD9-81ED-4DB2-BD59-A6C34878D82A}">
                    <a16:rowId xmlns:a16="http://schemas.microsoft.com/office/drawing/2014/main" val="3981109230"/>
                  </a:ext>
                </a:extLst>
              </a:tr>
            </a:tbl>
          </a:graphicData>
        </a:graphic>
      </p:graphicFrame>
      <p:pic>
        <p:nvPicPr>
          <p:cNvPr id="17" name="Picture 16"/>
          <p:cNvPicPr/>
          <p:nvPr/>
        </p:nvPicPr>
        <p:blipFill>
          <a:blip r:embed="rId5">
            <a:extLst>
              <a:ext uri="{28A0092B-C50C-407E-A947-70E740481C1C}">
                <a14:useLocalDpi xmlns:a14="http://schemas.microsoft.com/office/drawing/2010/main" val="0"/>
              </a:ext>
            </a:extLst>
          </a:blip>
          <a:stretch>
            <a:fillRect/>
          </a:stretch>
        </p:blipFill>
        <p:spPr>
          <a:xfrm>
            <a:off x="6117578" y="4253869"/>
            <a:ext cx="3525593" cy="1590824"/>
          </a:xfrm>
          <a:prstGeom prst="rect">
            <a:avLst/>
          </a:prstGeom>
        </p:spPr>
      </p:pic>
      <p:pic>
        <p:nvPicPr>
          <p:cNvPr id="18" name="Picture 17"/>
          <p:cNvPicPr/>
          <p:nvPr/>
        </p:nvPicPr>
        <p:blipFill>
          <a:blip r:embed="rId6">
            <a:extLst>
              <a:ext uri="{28A0092B-C50C-407E-A947-70E740481C1C}">
                <a14:useLocalDpi xmlns:a14="http://schemas.microsoft.com/office/drawing/2010/main" val="0"/>
              </a:ext>
            </a:extLst>
          </a:blip>
          <a:stretch>
            <a:fillRect/>
          </a:stretch>
        </p:blipFill>
        <p:spPr>
          <a:xfrm>
            <a:off x="6248749" y="3906982"/>
            <a:ext cx="1173325" cy="1006267"/>
          </a:xfrm>
          <a:prstGeom prst="rect">
            <a:avLst/>
          </a:prstGeom>
        </p:spPr>
      </p:pic>
      <p:pic>
        <p:nvPicPr>
          <p:cNvPr id="19" name="Picture 18"/>
          <p:cNvPicPr/>
          <p:nvPr/>
        </p:nvPicPr>
        <p:blipFill>
          <a:blip r:embed="rId7">
            <a:extLst>
              <a:ext uri="{28A0092B-C50C-407E-A947-70E740481C1C}">
                <a14:useLocalDpi xmlns:a14="http://schemas.microsoft.com/office/drawing/2010/main" val="0"/>
              </a:ext>
            </a:extLst>
          </a:blip>
          <a:stretch>
            <a:fillRect/>
          </a:stretch>
        </p:blipFill>
        <p:spPr>
          <a:xfrm>
            <a:off x="430255" y="4668761"/>
            <a:ext cx="2353260" cy="1025457"/>
          </a:xfrm>
          <a:prstGeom prst="rect">
            <a:avLst/>
          </a:prstGeom>
        </p:spPr>
      </p:pic>
      <p:graphicFrame>
        <p:nvGraphicFramePr>
          <p:cNvPr id="7" name="Table 8">
            <a:extLst>
              <a:ext uri="{FF2B5EF4-FFF2-40B4-BE49-F238E27FC236}">
                <a16:creationId xmlns:a16="http://schemas.microsoft.com/office/drawing/2014/main" id="{26172086-414D-4841-9A1B-B6F94D63940D}"/>
              </a:ext>
            </a:extLst>
          </p:cNvPr>
          <p:cNvGraphicFramePr>
            <a:graphicFrameLocks noGrp="1"/>
          </p:cNvGraphicFramePr>
          <p:nvPr>
            <p:extLst>
              <p:ext uri="{D42A27DB-BD31-4B8C-83A1-F6EECF244321}">
                <p14:modId xmlns:p14="http://schemas.microsoft.com/office/powerpoint/2010/main" val="85200030"/>
              </p:ext>
            </p:extLst>
          </p:nvPr>
        </p:nvGraphicFramePr>
        <p:xfrm>
          <a:off x="2932505" y="4187593"/>
          <a:ext cx="3167254" cy="965200"/>
        </p:xfrm>
        <a:graphic>
          <a:graphicData uri="http://schemas.openxmlformats.org/drawingml/2006/table">
            <a:tbl>
              <a:tblPr firstRow="1" bandRow="1">
                <a:tableStyleId>{21E4AEA4-8DFA-4A89-87EB-49C32662AFE0}</a:tableStyleId>
              </a:tblPr>
              <a:tblGrid>
                <a:gridCol w="3167254">
                  <a:extLst>
                    <a:ext uri="{9D8B030D-6E8A-4147-A177-3AD203B41FA5}">
                      <a16:colId xmlns:a16="http://schemas.microsoft.com/office/drawing/2014/main" val="3470460830"/>
                    </a:ext>
                  </a:extLst>
                </a:gridCol>
              </a:tblGrid>
              <a:tr h="370840">
                <a:tc>
                  <a:txBody>
                    <a:bodyPr/>
                    <a:lstStyle/>
                    <a:p>
                      <a:r>
                        <a:rPr lang="en-GB" dirty="0"/>
                        <a:t>Famous Scientist: Louis Pasteur</a:t>
                      </a:r>
                    </a:p>
                  </a:txBody>
                  <a:tcPr/>
                </a:tc>
                <a:extLst>
                  <a:ext uri="{0D108BD9-81ED-4DB2-BD59-A6C34878D82A}">
                    <a16:rowId xmlns:a16="http://schemas.microsoft.com/office/drawing/2014/main" val="83763399"/>
                  </a:ext>
                </a:extLst>
              </a:tr>
              <a:tr h="370840">
                <a:tc>
                  <a:txBody>
                    <a:bodyPr/>
                    <a:lstStyle/>
                    <a:p>
                      <a:r>
                        <a:rPr lang="en-GB" sz="1100" b="0" i="0" kern="1200" dirty="0">
                          <a:solidFill>
                            <a:schemeClr val="dk1"/>
                          </a:solidFill>
                          <a:effectLst/>
                          <a:latin typeface="+mn-lt"/>
                          <a:ea typeface="+mn-ea"/>
                          <a:cs typeface="+mn-cs"/>
                        </a:rPr>
                        <a:t>Pasteur proved that germs can cause milk to sour or juice to become wine. He proved that germs can make people sick too.</a:t>
                      </a:r>
                      <a:endParaRPr lang="en-GB" sz="1100" dirty="0"/>
                    </a:p>
                  </a:txBody>
                  <a:tcPr/>
                </a:tc>
                <a:extLst>
                  <a:ext uri="{0D108BD9-81ED-4DB2-BD59-A6C34878D82A}">
                    <a16:rowId xmlns:a16="http://schemas.microsoft.com/office/drawing/2014/main" val="2380146900"/>
                  </a:ext>
                </a:extLst>
              </a:tr>
            </a:tbl>
          </a:graphicData>
        </a:graphic>
      </p:graphicFrame>
      <p:pic>
        <p:nvPicPr>
          <p:cNvPr id="6" name="Picture 5">
            <a:extLst>
              <a:ext uri="{FF2B5EF4-FFF2-40B4-BE49-F238E27FC236}">
                <a16:creationId xmlns:a16="http://schemas.microsoft.com/office/drawing/2014/main" id="{C85D7405-4E14-4F2E-916A-B6D5EF943DE4}"/>
              </a:ext>
            </a:extLst>
          </p:cNvPr>
          <p:cNvPicPr>
            <a:picLocks noChangeAspect="1"/>
          </p:cNvPicPr>
          <p:nvPr/>
        </p:nvPicPr>
        <p:blipFill>
          <a:blip r:embed="rId8">
            <a:extLst>
              <a:ext uri="{BEBA8EAE-BF5A-486C-A8C5-ECC9F3942E4B}">
                <a14:imgProps xmlns:a14="http://schemas.microsoft.com/office/drawing/2010/main">
                  <a14:imgLayer r:embed="rId9">
                    <a14:imgEffect>
                      <a14:backgroundRemoval t="0" b="96951" l="0" r="98876"/>
                    </a14:imgEffect>
                  </a14:imgLayer>
                </a14:imgProps>
              </a:ext>
            </a:extLst>
          </a:blip>
          <a:stretch>
            <a:fillRect/>
          </a:stretch>
        </p:blipFill>
        <p:spPr>
          <a:xfrm>
            <a:off x="4547415" y="4968667"/>
            <a:ext cx="1048616" cy="966141"/>
          </a:xfrm>
          <a:prstGeom prst="rect">
            <a:avLst/>
          </a:prstGeom>
        </p:spPr>
      </p:pic>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5165</TotalTime>
  <Words>384</Words>
  <Application>Microsoft Office PowerPoint</Application>
  <PresentationFormat>A4 Paper (210x297 mm)</PresentationFormat>
  <Paragraphs>48</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Aatka Hussain (Staff)</cp:lastModifiedBy>
  <cp:revision>79</cp:revision>
  <cp:lastPrinted>2017-10-30T10:21:12Z</cp:lastPrinted>
  <dcterms:created xsi:type="dcterms:W3CDTF">2017-10-15T20:56:30Z</dcterms:created>
  <dcterms:modified xsi:type="dcterms:W3CDTF">2025-06-16T15:06:02Z</dcterms:modified>
</cp:coreProperties>
</file>