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32279" autoAdjust="0"/>
    <p:restoredTop sz="94627"/>
  </p:normalViewPr>
  <p:slideViewPr>
    <p:cSldViewPr snapToGrid="0" snapToObjects="1">
      <p:cViewPr varScale="1">
        <p:scale>
          <a:sx n="110" d="100"/>
          <a:sy n="110" d="100"/>
        </p:scale>
        <p:origin x="1350" y="13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11/29/2024</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11/29/2024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14081321"/>
              </p:ext>
            </p:extLst>
          </p:nvPr>
        </p:nvGraphicFramePr>
        <p:xfrm>
          <a:off x="240749" y="445474"/>
          <a:ext cx="3556094" cy="5799411"/>
        </p:xfrm>
        <a:graphic>
          <a:graphicData uri="http://schemas.openxmlformats.org/drawingml/2006/table">
            <a:tbl>
              <a:tblPr firstRow="1" bandRow="1">
                <a:tableStyleId>{5C22544A-7EE6-4342-B048-85BDC9FD1C3A}</a:tableStyleId>
              </a:tblPr>
              <a:tblGrid>
                <a:gridCol w="201472">
                  <a:extLst>
                    <a:ext uri="{9D8B030D-6E8A-4147-A177-3AD203B41FA5}">
                      <a16:colId xmlns:a16="http://schemas.microsoft.com/office/drawing/2014/main" val="20002"/>
                    </a:ext>
                  </a:extLst>
                </a:gridCol>
                <a:gridCol w="776991">
                  <a:extLst>
                    <a:ext uri="{9D8B030D-6E8A-4147-A177-3AD203B41FA5}">
                      <a16:colId xmlns:a16="http://schemas.microsoft.com/office/drawing/2014/main" val="20000"/>
                    </a:ext>
                  </a:extLst>
                </a:gridCol>
                <a:gridCol w="2577631">
                  <a:extLst>
                    <a:ext uri="{9D8B030D-6E8A-4147-A177-3AD203B41FA5}">
                      <a16:colId xmlns:a16="http://schemas.microsoft.com/office/drawing/2014/main" val="20001"/>
                    </a:ext>
                  </a:extLst>
                </a:gridCol>
              </a:tblGrid>
              <a:tr h="278991">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100" b="1" kern="1200" dirty="0">
                          <a:solidFill>
                            <a:schemeClr val="lt1"/>
                          </a:solidFill>
                          <a:effectLst/>
                          <a:latin typeface="+mn-lt"/>
                          <a:ea typeface="+mn-ea"/>
                          <a:cs typeface="+mn-cs"/>
                        </a:rPr>
                        <a:t>Vocabulary</a:t>
                      </a:r>
                      <a:endParaRPr lang="en-US" sz="11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446914">
                <a:tc>
                  <a:txBody>
                    <a:bodyPr/>
                    <a:lstStyle/>
                    <a:p>
                      <a:r>
                        <a:rPr lang="en-US" sz="110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empire</a:t>
                      </a:r>
                    </a:p>
                  </a:txBody>
                  <a:tcPr marL="74295" marR="74295" marT="37148" marB="37148"/>
                </a:tc>
                <a:tc>
                  <a:txBody>
                    <a:bodyPr/>
                    <a:lstStyle/>
                    <a:p>
                      <a:r>
                        <a:rPr lang="en-GB" sz="1000" b="0" i="0" kern="1200" dirty="0">
                          <a:solidFill>
                            <a:schemeClr val="dk1"/>
                          </a:solidFill>
                          <a:effectLst/>
                          <a:latin typeface="+mn-lt"/>
                          <a:ea typeface="+mn-ea"/>
                          <a:cs typeface="+mn-cs"/>
                        </a:rPr>
                        <a:t>An empire is a "political unit" made up of several territories and peoples, "usually created by conquest, and divided between a dominant centre and subordinate peripheries</a:t>
                      </a:r>
                    </a:p>
                  </a:txBody>
                  <a:tcPr marL="74295" marR="74295" marT="37148" marB="37148"/>
                </a:tc>
                <a:extLst>
                  <a:ext uri="{0D108BD9-81ED-4DB2-BD59-A6C34878D82A}">
                    <a16:rowId xmlns:a16="http://schemas.microsoft.com/office/drawing/2014/main" val="10001"/>
                  </a:ext>
                </a:extLst>
              </a:tr>
              <a:tr h="737511">
                <a:tc>
                  <a:txBody>
                    <a:bodyPr/>
                    <a:lstStyle/>
                    <a:p>
                      <a:r>
                        <a:rPr lang="en-US" sz="1100" dirty="0"/>
                        <a:t>2</a:t>
                      </a:r>
                    </a:p>
                  </a:txBody>
                  <a:tcPr marL="74295" marR="74295" marT="37148" marB="37148"/>
                </a:tc>
                <a:tc>
                  <a:txBody>
                    <a:bodyPr/>
                    <a:lstStyle/>
                    <a:p>
                      <a:r>
                        <a:rPr lang="en-GB" sz="1100" dirty="0"/>
                        <a:t>democracy</a:t>
                      </a:r>
                    </a:p>
                  </a:txBody>
                  <a:tcPr marL="74295" marR="74295" marT="37148" marB="37148"/>
                </a:tc>
                <a:tc>
                  <a:txBody>
                    <a:bodyPr/>
                    <a:lstStyle/>
                    <a:p>
                      <a:r>
                        <a:rPr lang="en-GB" sz="1100" b="0" i="0" kern="1200" dirty="0">
                          <a:solidFill>
                            <a:schemeClr val="dk1"/>
                          </a:solidFill>
                          <a:effectLst/>
                          <a:latin typeface="+mn-lt"/>
                          <a:ea typeface="+mn-ea"/>
                          <a:cs typeface="+mn-cs"/>
                        </a:rPr>
                        <a:t>the idea that the citizens of a country should take an active role in the government of their country and manage it directly or through elected representatives.</a:t>
                      </a:r>
                      <a:endParaRPr lang="en-GB" sz="1100" b="0" dirty="0"/>
                    </a:p>
                  </a:txBody>
                  <a:tcPr marL="74295" marR="74295" marT="37148" marB="37148"/>
                </a:tc>
                <a:extLst>
                  <a:ext uri="{0D108BD9-81ED-4DB2-BD59-A6C34878D82A}">
                    <a16:rowId xmlns:a16="http://schemas.microsoft.com/office/drawing/2014/main" val="10002"/>
                  </a:ext>
                </a:extLst>
              </a:tr>
              <a:tr h="434064">
                <a:tc>
                  <a:txBody>
                    <a:bodyPr/>
                    <a:lstStyle/>
                    <a:p>
                      <a:r>
                        <a:rPr lang="en-US" sz="1100" dirty="0"/>
                        <a:t>3</a:t>
                      </a:r>
                    </a:p>
                  </a:txBody>
                  <a:tcPr marL="74295" marR="74295" marT="37148" marB="37148"/>
                </a:tc>
                <a:tc>
                  <a:txBody>
                    <a:bodyPr/>
                    <a:lstStyle/>
                    <a:p>
                      <a:r>
                        <a:rPr lang="en-GB" sz="1100" b="0" dirty="0"/>
                        <a:t>Olympic</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relating to ancient Olympia or the Olympic Games</a:t>
                      </a:r>
                      <a:endParaRPr lang="en-GB" sz="1100" b="0" dirty="0"/>
                    </a:p>
                  </a:txBody>
                  <a:tcPr marL="74295" marR="74295" marT="37148" marB="37148"/>
                </a:tc>
                <a:extLst>
                  <a:ext uri="{0D108BD9-81ED-4DB2-BD59-A6C34878D82A}">
                    <a16:rowId xmlns:a16="http://schemas.microsoft.com/office/drawing/2014/main" val="10003"/>
                  </a:ext>
                </a:extLst>
              </a:tr>
              <a:tr h="388563">
                <a:tc>
                  <a:txBody>
                    <a:bodyPr/>
                    <a:lstStyle/>
                    <a:p>
                      <a:r>
                        <a:rPr lang="en-US" sz="1100" dirty="0"/>
                        <a:t>4</a:t>
                      </a:r>
                    </a:p>
                  </a:txBody>
                  <a:tcPr marL="74295" marR="74295" marT="37148" marB="37148"/>
                </a:tc>
                <a:tc>
                  <a:txBody>
                    <a:bodyPr/>
                    <a:lstStyle/>
                    <a:p>
                      <a:r>
                        <a:rPr lang="en-GB" sz="1100" dirty="0"/>
                        <a:t>marathon</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The word marathon is the Greek word for fennel, which seems to have grown in the area and gave the battlefield its name.</a:t>
                      </a:r>
                      <a:endParaRPr lang="en-GB" sz="1100" b="0" dirty="0"/>
                    </a:p>
                  </a:txBody>
                  <a:tcPr marL="74295" marR="74295" marT="37148" marB="37148"/>
                </a:tc>
                <a:extLst>
                  <a:ext uri="{0D108BD9-81ED-4DB2-BD59-A6C34878D82A}">
                    <a16:rowId xmlns:a16="http://schemas.microsoft.com/office/drawing/2014/main" val="10004"/>
                  </a:ext>
                </a:extLst>
              </a:tr>
              <a:tr h="436244">
                <a:tc>
                  <a:txBody>
                    <a:bodyPr/>
                    <a:lstStyle/>
                    <a:p>
                      <a:r>
                        <a:rPr lang="en-US" sz="1100" dirty="0"/>
                        <a:t>5</a:t>
                      </a:r>
                    </a:p>
                  </a:txBody>
                  <a:tcPr marL="74295" marR="74295" marT="37148" marB="37148"/>
                </a:tc>
                <a:tc>
                  <a:txBody>
                    <a:bodyPr/>
                    <a:lstStyle/>
                    <a:p>
                      <a:r>
                        <a:rPr lang="en-GB" sz="1100" dirty="0"/>
                        <a:t>myth</a:t>
                      </a:r>
                    </a:p>
                  </a:txBody>
                  <a:tcPr marL="74295" marR="74295" marT="37148" marB="37148"/>
                </a:tc>
                <a:tc>
                  <a:txBody>
                    <a:bodyPr/>
                    <a:lstStyle/>
                    <a:p>
                      <a:r>
                        <a:rPr lang="en-GB" sz="1100" b="0" i="0" kern="1200" dirty="0">
                          <a:solidFill>
                            <a:schemeClr val="dk1"/>
                          </a:solidFill>
                          <a:effectLst/>
                          <a:latin typeface="+mn-lt"/>
                          <a:ea typeface="+mn-ea"/>
                          <a:cs typeface="+mn-cs"/>
                        </a:rPr>
                        <a:t>stories created to teach people about something important and meaningful.</a:t>
                      </a:r>
                    </a:p>
                  </a:txBody>
                  <a:tcPr marL="74295" marR="74295" marT="37148" marB="37148"/>
                </a:tc>
                <a:extLst>
                  <a:ext uri="{0D108BD9-81ED-4DB2-BD59-A6C34878D82A}">
                    <a16:rowId xmlns:a16="http://schemas.microsoft.com/office/drawing/2014/main" val="10005"/>
                  </a:ext>
                </a:extLst>
              </a:tr>
              <a:tr h="309471">
                <a:tc>
                  <a:txBody>
                    <a:bodyPr/>
                    <a:lstStyle/>
                    <a:p>
                      <a:r>
                        <a:rPr lang="en-US" sz="1100" dirty="0"/>
                        <a:t>6</a:t>
                      </a:r>
                    </a:p>
                  </a:txBody>
                  <a:tcPr marL="74295" marR="74295" marT="37148" marB="37148"/>
                </a:tc>
                <a:tc>
                  <a:txBody>
                    <a:bodyPr/>
                    <a:lstStyle/>
                    <a:p>
                      <a:r>
                        <a:rPr lang="en-GB" sz="1100" dirty="0"/>
                        <a:t>legacy</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Greek legacies are their governmental systems, culture and arts, and science and technology</a:t>
                      </a:r>
                      <a:endParaRPr lang="en-GB" sz="1100" b="0" dirty="0"/>
                    </a:p>
                  </a:txBody>
                  <a:tcPr marL="74295" marR="74295" marT="37148" marB="37148"/>
                </a:tc>
                <a:extLst>
                  <a:ext uri="{0D108BD9-81ED-4DB2-BD59-A6C34878D82A}">
                    <a16:rowId xmlns:a16="http://schemas.microsoft.com/office/drawing/2014/main" val="2332263478"/>
                  </a:ext>
                </a:extLst>
              </a:tr>
              <a:tr h="552717">
                <a:tc>
                  <a:txBody>
                    <a:bodyPr/>
                    <a:lstStyle/>
                    <a:p>
                      <a:r>
                        <a:rPr lang="en-US" sz="1100" dirty="0"/>
                        <a:t>7</a:t>
                      </a:r>
                    </a:p>
                  </a:txBody>
                  <a:tcPr marL="74295" marR="74295" marT="37148" marB="37148"/>
                </a:tc>
                <a:tc>
                  <a:txBody>
                    <a:bodyPr/>
                    <a:lstStyle/>
                    <a:p>
                      <a:r>
                        <a:rPr lang="en-GB" sz="1100" dirty="0"/>
                        <a:t>Hoplite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Hoplite infantrymen were the military ideal of ancient Greece and were recruited from the wealthy middling ranks of society, particularly the farmers</a:t>
                      </a:r>
                      <a:endParaRPr lang="en-GB" sz="1100" b="0" dirty="0"/>
                    </a:p>
                  </a:txBody>
                  <a:tcPr marL="74295" marR="74295" marT="37148" marB="37148"/>
                </a:tc>
                <a:extLst>
                  <a:ext uri="{0D108BD9-81ED-4DB2-BD59-A6C34878D82A}">
                    <a16:rowId xmlns:a16="http://schemas.microsoft.com/office/drawing/2014/main" val="1068278743"/>
                  </a:ext>
                </a:extLst>
              </a:tr>
              <a:tr h="391288">
                <a:tc>
                  <a:txBody>
                    <a:bodyPr/>
                    <a:lstStyle/>
                    <a:p>
                      <a:r>
                        <a:rPr lang="en-US" sz="1100" dirty="0"/>
                        <a:t>8</a:t>
                      </a:r>
                    </a:p>
                  </a:txBody>
                  <a:tcPr marL="74295" marR="74295" marT="37148" marB="37148"/>
                </a:tc>
                <a:tc>
                  <a:txBody>
                    <a:bodyPr/>
                    <a:lstStyle/>
                    <a:p>
                      <a:r>
                        <a:rPr lang="en-GB" sz="1100" dirty="0"/>
                        <a:t>phalanx</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tactical formation consisting of a block of heavily armed infantry standing shoulder to shoulder in files several ranks deep.</a:t>
                      </a:r>
                      <a:endParaRPr lang="en-GB" sz="1100" b="0" dirty="0"/>
                    </a:p>
                  </a:txBody>
                  <a:tcPr marL="74295" marR="74295" marT="37148" marB="37148"/>
                </a:tc>
                <a:extLst>
                  <a:ext uri="{0D108BD9-81ED-4DB2-BD59-A6C34878D82A}">
                    <a16:rowId xmlns:a16="http://schemas.microsoft.com/office/drawing/2014/main" val="1649023274"/>
                  </a:ext>
                </a:extLst>
              </a:tr>
              <a:tr h="391288">
                <a:tc>
                  <a:txBody>
                    <a:bodyPr/>
                    <a:lstStyle/>
                    <a:p>
                      <a:r>
                        <a:rPr lang="en-US" sz="1100" dirty="0"/>
                        <a:t>9</a:t>
                      </a:r>
                    </a:p>
                  </a:txBody>
                  <a:tcPr marL="74295" marR="74295" marT="37148" marB="37148"/>
                </a:tc>
                <a:tc>
                  <a:txBody>
                    <a:bodyPr/>
                    <a:lstStyle/>
                    <a:p>
                      <a:r>
                        <a:rPr lang="en-GB" sz="1100" dirty="0"/>
                        <a:t>trireme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a galley, developed by the ancient Greeks as a warship, with three banks of oars on each side.</a:t>
                      </a:r>
                      <a:endParaRPr lang="en-GB" sz="1100" b="0" dirty="0"/>
                    </a:p>
                  </a:txBody>
                  <a:tcPr marL="74295" marR="74295" marT="37148" marB="37148"/>
                </a:tc>
                <a:extLst>
                  <a:ext uri="{0D108BD9-81ED-4DB2-BD59-A6C34878D82A}">
                    <a16:rowId xmlns:a16="http://schemas.microsoft.com/office/drawing/2014/main" val="8046301"/>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129943331"/>
              </p:ext>
            </p:extLst>
          </p:nvPr>
        </p:nvGraphicFramePr>
        <p:xfrm>
          <a:off x="3946219" y="3045679"/>
          <a:ext cx="5848216" cy="1750908"/>
        </p:xfrm>
        <a:graphic>
          <a:graphicData uri="http://schemas.openxmlformats.org/drawingml/2006/table">
            <a:tbl>
              <a:tblPr firstRow="1" bandRow="1">
                <a:tableStyleId>{93296810-A885-4BE3-A3E7-6D5BEEA58F35}</a:tableStyleId>
              </a:tblPr>
              <a:tblGrid>
                <a:gridCol w="5848216">
                  <a:extLst>
                    <a:ext uri="{9D8B030D-6E8A-4147-A177-3AD203B41FA5}">
                      <a16:colId xmlns:a16="http://schemas.microsoft.com/office/drawing/2014/main" val="20001"/>
                    </a:ext>
                  </a:extLst>
                </a:gridCol>
              </a:tblGrid>
              <a:tr h="360130">
                <a:tc>
                  <a:txBody>
                    <a:bodyPr/>
                    <a:lstStyle/>
                    <a:p>
                      <a:pPr algn="ctr"/>
                      <a:r>
                        <a:rPr lang="en-GB" sz="1800" b="1" kern="1200" dirty="0">
                          <a:solidFill>
                            <a:schemeClr val="lt1"/>
                          </a:solidFill>
                          <a:effectLst/>
                          <a:latin typeface="+mn-lt"/>
                          <a:ea typeface="+mn-ea"/>
                          <a:cs typeface="+mn-cs"/>
                        </a:rPr>
                        <a:t>What should I already know?</a:t>
                      </a:r>
                      <a:endParaRPr lang="en-GB" altLang="en-GB" dirty="0"/>
                    </a:p>
                  </a:txBody>
                  <a:tcPr marL="74295" marR="74295" marT="37148" marB="37148"/>
                </a:tc>
                <a:extLst>
                  <a:ext uri="{0D108BD9-81ED-4DB2-BD59-A6C34878D82A}">
                    <a16:rowId xmlns:a16="http://schemas.microsoft.com/office/drawing/2014/main" val="10000"/>
                  </a:ext>
                </a:extLst>
              </a:tr>
              <a:tr h="14936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Understanding of the word and meaning - ancient  - </a:t>
                      </a:r>
                      <a:r>
                        <a:rPr lang="en-GB" sz="1000" b="0" i="0" kern="1200" dirty="0">
                          <a:solidFill>
                            <a:schemeClr val="dk1"/>
                          </a:solidFill>
                          <a:effectLst/>
                          <a:latin typeface="+mn-lt"/>
                          <a:ea typeface="+mn-ea"/>
                          <a:cs typeface="+mn-cs"/>
                        </a:rPr>
                        <a:t>belonging to the very distant past and no longer in existence</a:t>
                      </a:r>
                      <a:endParaRPr lang="en-GB" sz="10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0001"/>
                  </a:ext>
                </a:extLst>
              </a:tr>
              <a:tr h="2750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That there was a Ancient Greek Civilisation and they started the Olympic Games.</a:t>
                      </a:r>
                    </a:p>
                  </a:txBody>
                  <a:tcPr marL="68580" marR="68580" marT="0" marB="0"/>
                </a:tc>
                <a:extLst>
                  <a:ext uri="{0D108BD9-81ED-4DB2-BD59-A6C34878D82A}">
                    <a16:rowId xmlns:a16="http://schemas.microsoft.com/office/drawing/2014/main" val="10002"/>
                  </a:ext>
                </a:extLst>
              </a:tr>
              <a:tr h="2703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The nature of empires, building on knowledge from Year 4 Unit 2: Roman Britain</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047112423"/>
                  </a:ext>
                </a:extLst>
              </a:tr>
              <a:tr h="5406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The Ancient Greeks were pioneers in the fields of mathematics, philosophy, art, drama, science and architecture. They believed in many gods, who had human form and human traits but were immortal.</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47533718"/>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827311930"/>
              </p:ext>
            </p:extLst>
          </p:nvPr>
        </p:nvGraphicFramePr>
        <p:xfrm>
          <a:off x="3939429" y="426621"/>
          <a:ext cx="5861796" cy="2614675"/>
        </p:xfrm>
        <a:graphic>
          <a:graphicData uri="http://schemas.openxmlformats.org/drawingml/2006/table">
            <a:tbl>
              <a:tblPr firstRow="1" bandRow="1">
                <a:tableStyleId>{F5AB1C69-6EDB-4FF4-983F-18BD219EF322}</a:tableStyleId>
              </a:tblPr>
              <a:tblGrid>
                <a:gridCol w="395166">
                  <a:extLst>
                    <a:ext uri="{9D8B030D-6E8A-4147-A177-3AD203B41FA5}">
                      <a16:colId xmlns:a16="http://schemas.microsoft.com/office/drawing/2014/main" val="3034729171"/>
                    </a:ext>
                  </a:extLst>
                </a:gridCol>
                <a:gridCol w="5466630">
                  <a:extLst>
                    <a:ext uri="{9D8B030D-6E8A-4147-A177-3AD203B41FA5}">
                      <a16:colId xmlns:a16="http://schemas.microsoft.com/office/drawing/2014/main" val="771789285"/>
                    </a:ext>
                  </a:extLst>
                </a:gridCol>
              </a:tblGrid>
              <a:tr h="310347">
                <a:tc gridSpan="2">
                  <a:txBody>
                    <a:bodyPr/>
                    <a:lstStyle/>
                    <a:p>
                      <a:pPr algn="ctr"/>
                      <a:r>
                        <a:rPr lang="en-GB" sz="1800" b="1" kern="1200" dirty="0">
                          <a:solidFill>
                            <a:schemeClr val="lt1"/>
                          </a:solidFill>
                          <a:effectLst/>
                          <a:latin typeface="+mn-lt"/>
                          <a:ea typeface="+mn-ea"/>
                          <a:cs typeface="+mn-cs"/>
                        </a:rPr>
                        <a:t>Key</a:t>
                      </a:r>
                      <a:r>
                        <a:rPr lang="en-GB" sz="1800" b="1" kern="1200" baseline="0" dirty="0">
                          <a:solidFill>
                            <a:schemeClr val="lt1"/>
                          </a:solidFill>
                          <a:effectLst/>
                          <a:latin typeface="+mn-lt"/>
                          <a:ea typeface="+mn-ea"/>
                          <a:cs typeface="+mn-cs"/>
                        </a:rPr>
                        <a:t> Knowledge </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298475">
                <a:tc>
                  <a:txBody>
                    <a:bodyPr/>
                    <a:lstStyle/>
                    <a:p>
                      <a:r>
                        <a:rPr lang="en-US" sz="1100" b="0" dirty="0"/>
                        <a:t>1</a:t>
                      </a:r>
                    </a:p>
                  </a:txBody>
                  <a:tcPr marL="74295" marR="74295" marT="37148" marB="37148"/>
                </a:tc>
                <a:tc>
                  <a:txBody>
                    <a:bodyPr/>
                    <a:lstStyle/>
                    <a:p>
                      <a:pPr lvl="0"/>
                      <a:r>
                        <a:rPr lang="en-GB" sz="1100" kern="1200" dirty="0">
                          <a:solidFill>
                            <a:schemeClr val="dk1"/>
                          </a:solidFill>
                          <a:effectLst/>
                          <a:latin typeface="+mn-lt"/>
                          <a:ea typeface="+mn-ea"/>
                          <a:cs typeface="+mn-cs"/>
                        </a:rPr>
                        <a:t>I can put Ancient Greece on a timeline, and compare that period with other civilisations studied.</a:t>
                      </a:r>
                    </a:p>
                  </a:txBody>
                  <a:tcPr marL="68580" marR="68580" marT="0" marB="0"/>
                </a:tc>
                <a:extLst>
                  <a:ext uri="{0D108BD9-81ED-4DB2-BD59-A6C34878D82A}">
                    <a16:rowId xmlns:a16="http://schemas.microsoft.com/office/drawing/2014/main" val="3401584818"/>
                  </a:ext>
                </a:extLst>
              </a:tr>
              <a:tr h="215378">
                <a:tc>
                  <a:txBody>
                    <a:bodyPr/>
                    <a:lstStyle/>
                    <a:p>
                      <a:r>
                        <a:rPr lang="en-US" sz="1100" b="0" dirty="0"/>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I can give some reasons why Ancient Greece became so powerful.</a:t>
                      </a:r>
                    </a:p>
                  </a:txBody>
                  <a:tcPr marL="68580" marR="68580" marT="0" marB="0"/>
                </a:tc>
                <a:extLst>
                  <a:ext uri="{0D108BD9-81ED-4DB2-BD59-A6C34878D82A}">
                    <a16:rowId xmlns:a16="http://schemas.microsoft.com/office/drawing/2014/main" val="2075142700"/>
                  </a:ext>
                </a:extLst>
              </a:tr>
              <a:tr h="298475">
                <a:tc>
                  <a:txBody>
                    <a:bodyPr/>
                    <a:lstStyle/>
                    <a:p>
                      <a:r>
                        <a:rPr lang="en-US" sz="1100" b="0" dirty="0"/>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dk1"/>
                          </a:solidFill>
                          <a:effectLst/>
                          <a:latin typeface="+mn-lt"/>
                          <a:ea typeface="+mn-ea"/>
                          <a:cs typeface="+mn-cs"/>
                        </a:rPr>
                        <a:t>I can identify what Greece is like now, and identify some links between the modern world and Ancient Greece.</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734594781"/>
                  </a:ext>
                </a:extLst>
              </a:tr>
              <a:tr h="298475">
                <a:tc>
                  <a:txBody>
                    <a:bodyPr/>
                    <a:lstStyle/>
                    <a:p>
                      <a:r>
                        <a:rPr lang="en-US" sz="1100" b="0" dirty="0"/>
                        <a:t>4</a:t>
                      </a:r>
                    </a:p>
                  </a:txBody>
                  <a:tcPr marL="74295" marR="74295" marT="37148" marB="37148"/>
                </a:tc>
                <a:tc>
                  <a:txBody>
                    <a:bodyPr/>
                    <a:lstStyle/>
                    <a:p>
                      <a:pPr lvl="0"/>
                      <a:r>
                        <a:rPr lang="en-GB" sz="1100" kern="1200" dirty="0">
                          <a:solidFill>
                            <a:schemeClr val="dk1"/>
                          </a:solidFill>
                          <a:effectLst/>
                          <a:latin typeface="+mn-lt"/>
                          <a:ea typeface="+mn-ea"/>
                          <a:cs typeface="+mn-cs"/>
                        </a:rPr>
                        <a:t>I can acquire knowledge related to the study of the Spartans and Athenians using a variety of sources of evidence and compare them to the Athenians.</a:t>
                      </a:r>
                    </a:p>
                  </a:txBody>
                  <a:tcPr marL="68580" marR="68580" marT="0" marB="0"/>
                </a:tc>
                <a:extLst>
                  <a:ext uri="{0D108BD9-81ED-4DB2-BD59-A6C34878D82A}">
                    <a16:rowId xmlns:a16="http://schemas.microsoft.com/office/drawing/2014/main" val="1398772385"/>
                  </a:ext>
                </a:extLst>
              </a:tr>
              <a:tr h="364615">
                <a:tc>
                  <a:txBody>
                    <a:bodyPr/>
                    <a:lstStyle/>
                    <a:p>
                      <a:r>
                        <a:rPr lang="en-US" sz="1100" b="0" dirty="0"/>
                        <a:t>5</a:t>
                      </a:r>
                    </a:p>
                    <a:p>
                      <a:endParaRPr lang="en-US" sz="1100" b="0" dirty="0"/>
                    </a:p>
                  </a:txBody>
                  <a:tcPr marL="74295" marR="74295" marT="37148" marB="37148"/>
                </a:tc>
                <a:tc>
                  <a:txBody>
                    <a:bodyPr/>
                    <a:lstStyle/>
                    <a:p>
                      <a:pPr lvl="0"/>
                      <a:r>
                        <a:rPr lang="en-GB" sz="1100" kern="1200" dirty="0">
                          <a:solidFill>
                            <a:schemeClr val="dk1"/>
                          </a:solidFill>
                          <a:effectLst/>
                          <a:latin typeface="+mn-lt"/>
                          <a:ea typeface="+mn-ea"/>
                          <a:cs typeface="+mn-cs"/>
                        </a:rPr>
                        <a:t>I can provide valid reasons why the Ancient Olympic Games were important and make comparisons between Ancient and Modern Olympic Games.</a:t>
                      </a:r>
                    </a:p>
                  </a:txBody>
                  <a:tcPr marL="68580" marR="68580" marT="0" marB="0"/>
                </a:tc>
                <a:extLst>
                  <a:ext uri="{0D108BD9-81ED-4DB2-BD59-A6C34878D82A}">
                    <a16:rowId xmlns:a16="http://schemas.microsoft.com/office/drawing/2014/main" val="3056502280"/>
                  </a:ext>
                </a:extLst>
              </a:tr>
              <a:tr h="305013">
                <a:tc>
                  <a:txBody>
                    <a:bodyPr/>
                    <a:lstStyle/>
                    <a:p>
                      <a:r>
                        <a:rPr lang="en-US" sz="1100" b="0" dirty="0"/>
                        <a:t>6</a:t>
                      </a:r>
                    </a:p>
                  </a:txBody>
                  <a:tcPr marL="74295" marR="74295" marT="37148" marB="37148"/>
                </a:tc>
                <a:tc>
                  <a:txBody>
                    <a:bodyPr/>
                    <a:lstStyle/>
                    <a:p>
                      <a:pPr lvl="0"/>
                      <a:r>
                        <a:rPr lang="en-GB" sz="1100" kern="1200" dirty="0">
                          <a:solidFill>
                            <a:schemeClr val="dk1"/>
                          </a:solidFill>
                          <a:effectLst/>
                          <a:latin typeface="+mn-lt"/>
                          <a:ea typeface="+mn-ea"/>
                          <a:cs typeface="+mn-cs"/>
                        </a:rPr>
                        <a:t>I can reach valid conclusions about people in Ancient Greece from studying their myths and why we have different interpretations from the past. </a:t>
                      </a:r>
                    </a:p>
                  </a:txBody>
                  <a:tcPr marL="68580" marR="68580" marT="0" marB="0"/>
                </a:tc>
                <a:extLst>
                  <a:ext uri="{0D108BD9-81ED-4DB2-BD59-A6C34878D82A}">
                    <a16:rowId xmlns:a16="http://schemas.microsoft.com/office/drawing/2014/main" val="3341110495"/>
                  </a:ext>
                </a:extLst>
              </a:tr>
              <a:tr h="273427">
                <a:tc>
                  <a:txBody>
                    <a:bodyPr/>
                    <a:lstStyle/>
                    <a:p>
                      <a:r>
                        <a:rPr lang="en-US" sz="1100" b="0" dirty="0"/>
                        <a:t>7</a:t>
                      </a:r>
                    </a:p>
                  </a:txBody>
                  <a:tcPr marL="74295" marR="74295" marT="37148" marB="37148"/>
                </a:tc>
                <a:tc>
                  <a:txBody>
                    <a:bodyPr/>
                    <a:lstStyle/>
                    <a:p>
                      <a:pPr lvl="0"/>
                      <a:r>
                        <a:rPr lang="en-GB" sz="1100" kern="1200" dirty="0">
                          <a:solidFill>
                            <a:schemeClr val="dk1"/>
                          </a:solidFill>
                          <a:effectLst/>
                          <a:latin typeface="+mn-lt"/>
                          <a:ea typeface="+mn-ea"/>
                          <a:cs typeface="+mn-cs"/>
                        </a:rPr>
                        <a:t>I can explain why the Ancient Greeks fought so many wars, and why they were successful.</a:t>
                      </a:r>
                    </a:p>
                  </a:txBody>
                  <a:tcPr marL="68580" marR="68580" marT="0" marB="0"/>
                </a:tc>
                <a:extLst>
                  <a:ext uri="{0D108BD9-81ED-4DB2-BD59-A6C34878D82A}">
                    <a16:rowId xmlns:a16="http://schemas.microsoft.com/office/drawing/2014/main" val="174193559"/>
                  </a:ext>
                </a:extLst>
              </a:tr>
            </a:tbl>
          </a:graphicData>
        </a:graphic>
      </p:graphicFrame>
      <p:sp>
        <p:nvSpPr>
          <p:cNvPr id="10" name="Rectangle 1"/>
          <p:cNvSpPr>
            <a:spLocks noChangeArrowheads="1"/>
          </p:cNvSpPr>
          <p:nvPr/>
        </p:nvSpPr>
        <p:spPr bwMode="auto">
          <a:xfrm>
            <a:off x="549005" y="62715"/>
            <a:ext cx="8742320"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altLang="en-US" sz="1400" b="1" dirty="0">
                <a:solidFill>
                  <a:srgbClr val="000000"/>
                </a:solidFill>
                <a:latin typeface="Arial" pitchFamily="34" charset="0"/>
                <a:ea typeface="Calibri" pitchFamily="34" charset="0"/>
                <a:cs typeface="Arial" panose="020B0604020202020204" pitchFamily="34" charset="0"/>
              </a:rPr>
              <a:t>History: The Ancient Greeks </a:t>
            </a:r>
            <a:r>
              <a:rPr lang="en-GB" sz="1400" b="1">
                <a:latin typeface="Arial" panose="020B0604020202020204" pitchFamily="34" charset="0"/>
                <a:cs typeface="Arial" panose="020B0604020202020204" pitchFamily="34" charset="0"/>
              </a:rPr>
              <a:t>(Spring)      </a:t>
            </a:r>
            <a:r>
              <a:rPr lang="en-GB" sz="1400" b="1" dirty="0">
                <a:latin typeface="Arial" panose="020B0604020202020204" pitchFamily="34" charset="0"/>
                <a:cs typeface="Arial" panose="020B0604020202020204" pitchFamily="34" charset="0"/>
              </a:rPr>
              <a:t>YEAR:  6</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 </a:t>
            </a:r>
            <a:endParaRPr kumimoji="0" lang="en-GB" altLang="en-US" sz="1200" b="0" i="0" u="none" strike="noStrike" cap="none" normalizeH="0" baseline="0" dirty="0">
              <a:ln>
                <a:noFill/>
              </a:ln>
              <a:solidFill>
                <a:schemeClr val="tx1"/>
              </a:solidFill>
              <a:effectLst/>
              <a:latin typeface="Arial" pitchFamily="34" charset="0"/>
              <a:cs typeface="Arial" pitchFamily="34" charset="0"/>
            </a:endParaRPr>
          </a:p>
        </p:txBody>
      </p:sp>
      <p:pic>
        <p:nvPicPr>
          <p:cNvPr id="14" name="Picture 13"/>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300625" y="20866"/>
            <a:ext cx="518198" cy="510883"/>
          </a:xfrm>
          <a:prstGeom prst="rect">
            <a:avLst/>
          </a:prstGeom>
        </p:spPr>
      </p:pic>
      <p:pic>
        <p:nvPicPr>
          <p:cNvPr id="15" name="Picture 14"/>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140443" y="10985"/>
            <a:ext cx="518198" cy="510883"/>
          </a:xfrm>
          <a:prstGeom prst="rect">
            <a:avLst/>
          </a:prstGeom>
        </p:spPr>
      </p:pic>
      <p:pic>
        <p:nvPicPr>
          <p:cNvPr id="1026" name="Picture 2" descr="Pin on teacher made examples">
            <a:extLst>
              <a:ext uri="{FF2B5EF4-FFF2-40B4-BE49-F238E27FC236}">
                <a16:creationId xmlns:a16="http://schemas.microsoft.com/office/drawing/2014/main" id="{6A24CADA-2E1C-4FD8-8BEA-BFFE8B18B05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9120" r="17610"/>
          <a:stretch/>
        </p:blipFill>
        <p:spPr bwMode="auto">
          <a:xfrm>
            <a:off x="3698860" y="4796588"/>
            <a:ext cx="3762801" cy="192093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D066D5E-8190-4F51-86FA-AB0F732CF450}"/>
              </a:ext>
            </a:extLst>
          </p:cNvPr>
          <p:cNvSpPr txBox="1"/>
          <p:nvPr/>
        </p:nvSpPr>
        <p:spPr>
          <a:xfrm>
            <a:off x="7461662" y="4778529"/>
            <a:ext cx="2277053" cy="1938992"/>
          </a:xfrm>
          <a:prstGeom prst="rect">
            <a:avLst/>
          </a:prstGeom>
          <a:noFill/>
        </p:spPr>
        <p:txBody>
          <a:bodyPr wrap="square" rtlCol="0">
            <a:spAutoFit/>
          </a:bodyPr>
          <a:lstStyle/>
          <a:p>
            <a:r>
              <a:rPr lang="en-GB" sz="1000" b="1" dirty="0"/>
              <a:t>Top 10 Facts About Ancient Greece</a:t>
            </a:r>
            <a:endParaRPr lang="en-GB" sz="1000" dirty="0"/>
          </a:p>
          <a:p>
            <a:r>
              <a:rPr lang="en-GB" sz="1000" dirty="0"/>
              <a:t>Ancient Greece had lots of city-states. ...</a:t>
            </a:r>
          </a:p>
          <a:p>
            <a:r>
              <a:rPr lang="en-GB" sz="1000" dirty="0"/>
              <a:t>Marathons came from Ancient Greek times! ...</a:t>
            </a:r>
          </a:p>
          <a:p>
            <a:r>
              <a:rPr lang="en-GB" sz="1000" dirty="0"/>
              <a:t>About one third of the Ancient Greeks were slaves. ...</a:t>
            </a:r>
          </a:p>
          <a:p>
            <a:r>
              <a:rPr lang="en-GB" sz="1000" dirty="0"/>
              <a:t>The juries were huge! ...</a:t>
            </a:r>
          </a:p>
          <a:p>
            <a:r>
              <a:rPr lang="en-GB" sz="1000" dirty="0"/>
              <a:t>They worshipped many Gods and Goddesses. ...</a:t>
            </a:r>
          </a:p>
          <a:p>
            <a:r>
              <a:rPr lang="en-GB" sz="1000" dirty="0"/>
              <a:t>12 of the Gods and Goddesses lived on Mount Olympus. ...</a:t>
            </a:r>
          </a:p>
          <a:p>
            <a:r>
              <a:rPr lang="en-GB" sz="1000" dirty="0"/>
              <a:t>Greeks called themselves 'Hellenes'</a:t>
            </a:r>
          </a:p>
        </p:txBody>
      </p:sp>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5281</TotalTime>
  <Words>526</Words>
  <Application>Microsoft Office PowerPoint</Application>
  <PresentationFormat>A4 Paper (210x297 mm)</PresentationFormat>
  <Paragraphs>59</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Sia Austin (Staff)</cp:lastModifiedBy>
  <cp:revision>96</cp:revision>
  <cp:lastPrinted>2017-10-30T10:21:12Z</cp:lastPrinted>
  <dcterms:created xsi:type="dcterms:W3CDTF">2017-10-15T20:56:30Z</dcterms:created>
  <dcterms:modified xsi:type="dcterms:W3CDTF">2024-11-29T10:31:27Z</dcterms:modified>
</cp:coreProperties>
</file>