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4"/>
  </p:notesMasterIdLst>
  <p:sldIdLst>
    <p:sldId id="256" r:id="rId2"/>
    <p:sldId id="257" r:id="rId3"/>
  </p:sldIdLst>
  <p:sldSz cx="9906000" cy="6858000" type="A4"/>
  <p:notesSz cx="6889750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090" autoAdjust="0"/>
    <p:restoredTop sz="94627"/>
  </p:normalViewPr>
  <p:slideViewPr>
    <p:cSldViewPr snapToGrid="0" snapToObjects="1">
      <p:cViewPr varScale="1">
        <p:scale>
          <a:sx n="108" d="100"/>
          <a:sy n="108" d="100"/>
        </p:scale>
        <p:origin x="199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85558" cy="502755"/>
          </a:xfrm>
          <a:prstGeom prst="rect">
            <a:avLst/>
          </a:prstGeom>
        </p:spPr>
        <p:txBody>
          <a:bodyPr vert="horz" lIns="92307" tIns="46154" rIns="92307" bIns="46154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8" y="0"/>
            <a:ext cx="2985558" cy="502755"/>
          </a:xfrm>
          <a:prstGeom prst="rect">
            <a:avLst/>
          </a:prstGeom>
        </p:spPr>
        <p:txBody>
          <a:bodyPr vert="horz" lIns="92307" tIns="46154" rIns="92307" bIns="46154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03300" y="1252538"/>
            <a:ext cx="4883150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307" tIns="46154" rIns="92307" bIns="46154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6" y="4822271"/>
            <a:ext cx="5511800" cy="3945492"/>
          </a:xfrm>
          <a:prstGeom prst="rect">
            <a:avLst/>
          </a:prstGeom>
        </p:spPr>
        <p:txBody>
          <a:bodyPr vert="horz" lIns="92307" tIns="46154" rIns="92307" bIns="46154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517548"/>
            <a:ext cx="2985558" cy="502754"/>
          </a:xfrm>
          <a:prstGeom prst="rect">
            <a:avLst/>
          </a:prstGeom>
        </p:spPr>
        <p:txBody>
          <a:bodyPr vert="horz" lIns="92307" tIns="46154" rIns="92307" bIns="46154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8" y="9517548"/>
            <a:ext cx="2985558" cy="502754"/>
          </a:xfrm>
          <a:prstGeom prst="rect">
            <a:avLst/>
          </a:prstGeom>
        </p:spPr>
        <p:txBody>
          <a:bodyPr vert="horz" lIns="92307" tIns="46154" rIns="92307" bIns="46154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397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9545" y="529378"/>
            <a:ext cx="7429500" cy="273090"/>
          </a:xfrm>
        </p:spPr>
        <p:txBody>
          <a:bodyPr numCol="1">
            <a:noAutofit/>
          </a:bodyPr>
          <a:lstStyle/>
          <a:p>
            <a:r>
              <a:rPr lang="en-US" sz="1800" b="1" dirty="0"/>
              <a:t>Year 3 - Science Knowledge Organiser - Animals Including Humans – Autumn 1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9393598"/>
              </p:ext>
            </p:extLst>
          </p:nvPr>
        </p:nvGraphicFramePr>
        <p:xfrm>
          <a:off x="305739" y="1933884"/>
          <a:ext cx="4414142" cy="2617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141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4267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Key Le</a:t>
                      </a:r>
                      <a:r>
                        <a:rPr lang="en-US" sz="1800" b="1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arni</a:t>
                      </a:r>
                      <a:r>
                        <a:rPr lang="en-US" sz="1800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ng - Nutrition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103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To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grow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be strong 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and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stay healthy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, humans need to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exercise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, eat a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healthy diet 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and be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hygienic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Animals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, unlike plants which can make their own food,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need to eat 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in order to get the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nutrients.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Food contains a range of different nutrients that the body needs –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carbohydrates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 (including sugars),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protein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vitamins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minerals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fats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sugars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water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 – and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fibre.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Humans, and some other animals, have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skeletons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 and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muscles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 which help them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move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 and provide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protection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 and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support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6119333"/>
              </p:ext>
            </p:extLst>
          </p:nvPr>
        </p:nvGraphicFramePr>
        <p:xfrm>
          <a:off x="305739" y="4538228"/>
          <a:ext cx="4414142" cy="218295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45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69070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72598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b="1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64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healthy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in a good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physical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 and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mental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condition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423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nutrients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substances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 that living things need to stay alive and healthy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47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energy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strength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 needed to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move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 and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grow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490186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saturated fats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type of fat considered to be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less healthy 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– should be eaten in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small amounts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352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unsaturated fats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fats that give you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energy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vitamins </a:t>
                      </a:r>
                      <a:r>
                        <a:rPr lang="en-GB" sz="1200" b="0" dirty="0">
                          <a:latin typeface="Comic Sans MS" panose="030F0702030302020204" pitchFamily="66" charset="0"/>
                        </a:rPr>
                        <a:t>and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 minerals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4" name="Picture 13" descr="Diagram&#10;&#10;Description automatically generated with low confidence">
            <a:extLst>
              <a:ext uri="{FF2B5EF4-FFF2-40B4-BE49-F238E27FC236}">
                <a16:creationId xmlns:a16="http://schemas.microsoft.com/office/drawing/2014/main" id="{12F9144C-5C7D-40B2-B800-4B4A9E1316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392" y="2247749"/>
            <a:ext cx="4810301" cy="447825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2AFB672-1469-49AE-A954-D138C22C5716}"/>
              </a:ext>
            </a:extLst>
          </p:cNvPr>
          <p:cNvSpPr txBox="1"/>
          <p:nvPr/>
        </p:nvSpPr>
        <p:spPr>
          <a:xfrm>
            <a:off x="6008642" y="1933885"/>
            <a:ext cx="2221803" cy="36929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kern="1200" dirty="0">
                <a:solidFill>
                  <a:schemeClr val="bg1"/>
                </a:solidFill>
                <a:latin typeface="Comic Sans MS" panose="030F0702030302020204" pitchFamily="66" charset="0"/>
                <a:ea typeface="+mn-ea"/>
                <a:cs typeface="+mn-cs"/>
              </a:rPr>
              <a:t>Key Nutrients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B2BE3CF2-2B23-426E-A6D5-73D8ABEB1B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1972606"/>
              </p:ext>
            </p:extLst>
          </p:nvPr>
        </p:nvGraphicFramePr>
        <p:xfrm>
          <a:off x="305739" y="786630"/>
          <a:ext cx="9377112" cy="112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7112">
                  <a:extLst>
                    <a:ext uri="{9D8B030D-6E8A-4147-A177-3AD203B41FA5}">
                      <a16:colId xmlns:a16="http://schemas.microsoft.com/office/drawing/2014/main" val="2375488609"/>
                    </a:ext>
                  </a:extLst>
                </a:gridCol>
              </a:tblGrid>
              <a:tr h="31127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What should I already know?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9108592"/>
                  </a:ext>
                </a:extLst>
              </a:tr>
              <a:tr h="648493">
                <a:tc>
                  <a:txBody>
                    <a:bodyPr/>
                    <a:lstStyle/>
                    <a:p>
                      <a:r>
                        <a:rPr lang="en-GB" sz="1100" dirty="0"/>
                        <a:t>Identify and name a variety of common animals including fish, amphibians, reptiles, birds and mammals. (Y1)  </a:t>
                      </a:r>
                      <a:r>
                        <a:rPr lang="en-GB" sz="1100" b="1" dirty="0"/>
                        <a:t>Identify and name a variety of common animals that are carnivores, herbivores and omnivores. (Y1)</a:t>
                      </a:r>
                      <a:r>
                        <a:rPr lang="en-GB" sz="1100" dirty="0"/>
                        <a:t> • Describe and compare the structure of a variety of common animals (fish, amphibians, reptiles, birds and mammals, including pets). (Y1) </a:t>
                      </a:r>
                      <a:r>
                        <a:rPr lang="en-GB" sz="1100" b="1" dirty="0"/>
                        <a:t>• Find out about and describe the basic needs of animals, including humans, for survival (water, food and air). (Y2)</a:t>
                      </a:r>
                      <a:r>
                        <a:rPr lang="en-GB" sz="1100" dirty="0"/>
                        <a:t> • Describe the importance for humans of exercise, eating the right amounts of different types of food, and hygiene. (Y2) 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128037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888" y="274522"/>
            <a:ext cx="518205" cy="5121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6450" y="255027"/>
            <a:ext cx="518205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0900654"/>
              </p:ext>
            </p:extLst>
          </p:nvPr>
        </p:nvGraphicFramePr>
        <p:xfrm>
          <a:off x="382137" y="408213"/>
          <a:ext cx="3316560" cy="14862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6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4859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Key Le</a:t>
                      </a:r>
                      <a:r>
                        <a:rPr lang="en-US" sz="1800" b="1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arni</a:t>
                      </a:r>
                      <a:r>
                        <a:rPr lang="en-US" sz="1800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ng - Skeletons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13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Skeletons do three important jobs: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protect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 organs inside the body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allow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movement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support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 the body and stop it from falling to the floor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-77955" y="365316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0894470"/>
              </p:ext>
            </p:extLst>
          </p:nvPr>
        </p:nvGraphicFramePr>
        <p:xfrm>
          <a:off x="382137" y="1902107"/>
          <a:ext cx="3316560" cy="262094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3542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2269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05574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b="1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4966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vertebrate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 panose="030F0702030302020204" pitchFamily="66" charset="0"/>
                        </a:rPr>
                        <a:t>animals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with</a:t>
                      </a:r>
                      <a:r>
                        <a:rPr lang="en-GB" sz="1200" b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backbones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60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invertebrate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Comic Sans MS" panose="030F0702030302020204" pitchFamily="66" charset="0"/>
                        </a:rPr>
                        <a:t>animals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without backbones</a:t>
                      </a:r>
                    </a:p>
                    <a:p>
                      <a:endParaRPr lang="en-GB" sz="1200" b="0" dirty="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493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muscles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soft tissues </a:t>
                      </a:r>
                      <a:r>
                        <a:rPr lang="en-GB" sz="1200" b="0" dirty="0">
                          <a:latin typeface="Comic Sans MS" panose="030F0702030302020204" pitchFamily="66" charset="0"/>
                        </a:rPr>
                        <a:t>in the body that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contract</a:t>
                      </a:r>
                      <a:r>
                        <a:rPr lang="en-GB" sz="1200" b="0" dirty="0">
                          <a:latin typeface="Comic Sans MS" panose="030F0702030302020204" pitchFamily="66" charset="0"/>
                        </a:rPr>
                        <a:t> and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relax</a:t>
                      </a:r>
                      <a:r>
                        <a:rPr lang="en-GB" sz="1200" b="0" dirty="0">
                          <a:latin typeface="Comic Sans MS" panose="030F0702030302020204" pitchFamily="66" charset="0"/>
                        </a:rPr>
                        <a:t> to cause movement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6923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tendons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cords</a:t>
                      </a:r>
                      <a:r>
                        <a:rPr lang="en-GB" sz="1200" b="0" dirty="0">
                          <a:latin typeface="Comic Sans MS" panose="030F0702030302020204" pitchFamily="66" charset="0"/>
                        </a:rPr>
                        <a:t> that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join muscles to bones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178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joints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 panose="030F0702030302020204" pitchFamily="66" charset="0"/>
                        </a:rPr>
                        <a:t>areas where </a:t>
                      </a: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two or more bones </a:t>
                      </a:r>
                      <a:r>
                        <a:rPr lang="en-GB" sz="1200" b="0" dirty="0">
                          <a:latin typeface="Comic Sans MS" panose="030F0702030302020204" pitchFamily="66" charset="0"/>
                        </a:rPr>
                        <a:t>are fitted together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12AFB672-1469-49AE-A954-D138C22C5716}"/>
              </a:ext>
            </a:extLst>
          </p:cNvPr>
          <p:cNvSpPr txBox="1"/>
          <p:nvPr/>
        </p:nvSpPr>
        <p:spPr>
          <a:xfrm>
            <a:off x="6457496" y="378630"/>
            <a:ext cx="2221803" cy="36929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kern="1200" dirty="0">
                <a:solidFill>
                  <a:schemeClr val="bg1"/>
                </a:solidFill>
                <a:latin typeface="Comic Sans MS" panose="030F0702030302020204" pitchFamily="66" charset="0"/>
                <a:ea typeface="+mn-ea"/>
                <a:cs typeface="+mn-cs"/>
              </a:rPr>
              <a:t>Key Diagrams</a:t>
            </a:r>
          </a:p>
        </p:txBody>
      </p:sp>
      <p:pic>
        <p:nvPicPr>
          <p:cNvPr id="11" name="Picture 10" descr="Diagram&#10;&#10;Description automatically generated">
            <a:extLst>
              <a:ext uri="{FF2B5EF4-FFF2-40B4-BE49-F238E27FC236}">
                <a16:creationId xmlns:a16="http://schemas.microsoft.com/office/drawing/2014/main" id="{6E766ACB-0620-4AA1-9889-C51C5F6C6C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7381" y="733801"/>
            <a:ext cx="2960644" cy="5896936"/>
          </a:xfrm>
          <a:prstGeom prst="rect">
            <a:avLst/>
          </a:prstGeom>
        </p:spPr>
      </p:pic>
      <p:pic>
        <p:nvPicPr>
          <p:cNvPr id="13" name="Picture 12" descr="A picture containing diagram&#10;&#10;Description automatically generated">
            <a:extLst>
              <a:ext uri="{FF2B5EF4-FFF2-40B4-BE49-F238E27FC236}">
                <a16:creationId xmlns:a16="http://schemas.microsoft.com/office/drawing/2014/main" id="{95C7356E-2F47-4E57-B280-85006663AF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3817" y="3400837"/>
            <a:ext cx="2592964" cy="2122811"/>
          </a:xfrm>
          <a:prstGeom prst="rect">
            <a:avLst/>
          </a:prstGeom>
        </p:spPr>
      </p:pic>
      <p:pic>
        <p:nvPicPr>
          <p:cNvPr id="17" name="Picture 16" descr="A picture containing text, scorpion, insect&#10;&#10;Description automatically generated">
            <a:extLst>
              <a:ext uri="{FF2B5EF4-FFF2-40B4-BE49-F238E27FC236}">
                <a16:creationId xmlns:a16="http://schemas.microsoft.com/office/drawing/2014/main" id="{B8F2A2F5-87BE-49A0-8DE9-D90C1CC794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7856" y="1020278"/>
            <a:ext cx="1990872" cy="1270597"/>
          </a:xfrm>
          <a:prstGeom prst="rect">
            <a:avLst/>
          </a:prstGeom>
        </p:spPr>
      </p:pic>
      <p:pic>
        <p:nvPicPr>
          <p:cNvPr id="19" name="Picture 18" descr="A picture containing text, invertebrate, coelenterate, hydrozoan&#10;&#10;Description automatically generated">
            <a:extLst>
              <a:ext uri="{FF2B5EF4-FFF2-40B4-BE49-F238E27FC236}">
                <a16:creationId xmlns:a16="http://schemas.microsoft.com/office/drawing/2014/main" id="{A0492529-4FDA-4A9D-B6EF-6669153B89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4145" y="2301332"/>
            <a:ext cx="1918293" cy="108194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29B50E86-DC98-4F0E-B138-FC435149FE67}"/>
              </a:ext>
            </a:extLst>
          </p:cNvPr>
          <p:cNvSpPr txBox="1"/>
          <p:nvPr/>
        </p:nvSpPr>
        <p:spPr>
          <a:xfrm>
            <a:off x="3892086" y="1110077"/>
            <a:ext cx="5879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I</a:t>
            </a:r>
          </a:p>
          <a:p>
            <a:r>
              <a:rPr lang="en-GB" sz="1200" dirty="0"/>
              <a:t>N</a:t>
            </a:r>
          </a:p>
          <a:p>
            <a:r>
              <a:rPr lang="en-GB" sz="1200" dirty="0"/>
              <a:t>V</a:t>
            </a:r>
          </a:p>
          <a:p>
            <a:r>
              <a:rPr lang="en-GB" sz="1200" dirty="0"/>
              <a:t>E</a:t>
            </a:r>
          </a:p>
          <a:p>
            <a:r>
              <a:rPr lang="en-GB" sz="1200" dirty="0"/>
              <a:t>T</a:t>
            </a:r>
          </a:p>
          <a:p>
            <a:r>
              <a:rPr lang="en-GB" sz="1200" dirty="0"/>
              <a:t>E</a:t>
            </a:r>
          </a:p>
          <a:p>
            <a:r>
              <a:rPr lang="en-GB" sz="1200" dirty="0"/>
              <a:t>B</a:t>
            </a:r>
          </a:p>
          <a:p>
            <a:r>
              <a:rPr lang="en-GB" sz="1200" dirty="0"/>
              <a:t>R</a:t>
            </a:r>
          </a:p>
          <a:p>
            <a:r>
              <a:rPr lang="en-GB" sz="1200" dirty="0"/>
              <a:t>A</a:t>
            </a:r>
          </a:p>
          <a:p>
            <a:r>
              <a:rPr lang="en-GB" sz="1200" dirty="0"/>
              <a:t>T</a:t>
            </a:r>
          </a:p>
          <a:p>
            <a:r>
              <a:rPr lang="en-GB" sz="1200" dirty="0"/>
              <a:t>E</a:t>
            </a:r>
          </a:p>
          <a:p>
            <a:r>
              <a:rPr lang="en-GB" sz="1200" dirty="0"/>
              <a:t>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93603E7-EA91-436C-A4CB-8EEE65651D7C}"/>
              </a:ext>
            </a:extLst>
          </p:cNvPr>
          <p:cNvSpPr txBox="1"/>
          <p:nvPr/>
        </p:nvSpPr>
        <p:spPr>
          <a:xfrm>
            <a:off x="3733038" y="332354"/>
            <a:ext cx="288547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>
                <a:latin typeface="Comic Sans MS" panose="030F0702030302020204" pitchFamily="66" charset="0"/>
              </a:rPr>
              <a:t>Humans</a:t>
            </a:r>
            <a:r>
              <a:rPr lang="en-GB" sz="1200" dirty="0">
                <a:latin typeface="Comic Sans MS" panose="030F0702030302020204" pitchFamily="66" charset="0"/>
              </a:rPr>
              <a:t> are </a:t>
            </a:r>
            <a:r>
              <a:rPr lang="en-GB" sz="1200" b="1" dirty="0">
                <a:latin typeface="Comic Sans MS" panose="030F0702030302020204" pitchFamily="66" charset="0"/>
              </a:rPr>
              <a:t>vertebrates </a:t>
            </a:r>
            <a:r>
              <a:rPr lang="en-GB" sz="1200" dirty="0">
                <a:latin typeface="Comic Sans MS" panose="030F0702030302020204" pitchFamily="66" charset="0"/>
              </a:rPr>
              <a:t>with a </a:t>
            </a:r>
            <a:r>
              <a:rPr lang="en-GB" sz="1200" b="1" dirty="0">
                <a:latin typeface="Comic Sans MS" panose="030F0702030302020204" pitchFamily="66" charset="0"/>
              </a:rPr>
              <a:t>endoskeleton</a:t>
            </a:r>
            <a:r>
              <a:rPr lang="en-GB" sz="1200" dirty="0">
                <a:latin typeface="Comic Sans MS" panose="030F0702030302020204" pitchFamily="66" charset="0"/>
              </a:rPr>
              <a:t>. This is a skeleton on the inside of the body that supports and protects it.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5DAF951A-0B2C-408F-9B3C-8C56A4F9A1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4398767"/>
              </p:ext>
            </p:extLst>
          </p:nvPr>
        </p:nvGraphicFramePr>
        <p:xfrm>
          <a:off x="382137" y="4497137"/>
          <a:ext cx="3350901" cy="213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0901">
                  <a:extLst>
                    <a:ext uri="{9D8B030D-6E8A-4147-A177-3AD203B41FA5}">
                      <a16:colId xmlns:a16="http://schemas.microsoft.com/office/drawing/2014/main" val="3035657080"/>
                    </a:ext>
                  </a:extLst>
                </a:gridCol>
              </a:tblGrid>
              <a:tr h="33766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800" b="1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Scientific Enquiry and Skills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6738290"/>
                  </a:ext>
                </a:extLst>
              </a:tr>
              <a:tr h="1351850">
                <a:tc>
                  <a:txBody>
                    <a:bodyPr/>
                    <a:lstStyle/>
                    <a:p>
                      <a:r>
                        <a:rPr lang="en-GB" sz="1400" b="0" dirty="0"/>
                        <a:t>- </a:t>
                      </a:r>
                      <a:r>
                        <a:rPr lang="en-GB" sz="1200" b="0" dirty="0"/>
                        <a:t>Classify food in a range of ways. </a:t>
                      </a:r>
                    </a:p>
                    <a:p>
                      <a:r>
                        <a:rPr lang="en-GB" sz="1200" b="0" dirty="0"/>
                        <a:t>- Collect data and look for patterns in diet </a:t>
                      </a:r>
                    </a:p>
                    <a:p>
                      <a:r>
                        <a:rPr lang="en-GB" sz="1200" b="0" dirty="0"/>
                        <a:t>- Use secondary sources to research the parts and functions of the skeleton.</a:t>
                      </a:r>
                    </a:p>
                    <a:p>
                      <a:r>
                        <a:rPr lang="en-GB" sz="1200" b="0" dirty="0"/>
                        <a:t>-Investigate patterns asking questions such as: ▪ Can people with longer legs run faster? ▪ Can people with bigger hands catch a ball better? </a:t>
                      </a:r>
                    </a:p>
                    <a:p>
                      <a:r>
                        <a:rPr lang="en-GB" sz="1200" b="0" dirty="0"/>
                        <a:t>- Compare, contrast and classify skeletons of different animals.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1170187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66781" y="5483471"/>
            <a:ext cx="845650" cy="1147266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8223108"/>
              </p:ext>
            </p:extLst>
          </p:nvPr>
        </p:nvGraphicFramePr>
        <p:xfrm>
          <a:off x="3704175" y="5586483"/>
          <a:ext cx="2753321" cy="9753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753321">
                  <a:extLst>
                    <a:ext uri="{9D8B030D-6E8A-4147-A177-3AD203B41FA5}">
                      <a16:colId xmlns:a16="http://schemas.microsoft.com/office/drawing/2014/main" val="3260413799"/>
                    </a:ext>
                  </a:extLst>
                </a:gridCol>
              </a:tblGrid>
              <a:tr h="28074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Scientist:</a:t>
                      </a:r>
                      <a:r>
                        <a:rPr lang="en-GB" sz="160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Andreas</a:t>
                      </a:r>
                      <a:r>
                        <a:rPr lang="en-GB" sz="1600" baseline="0" dirty="0">
                          <a:solidFill>
                            <a:schemeClr val="tx1"/>
                          </a:solidFill>
                        </a:rPr>
                        <a:t> Vesalius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4065866"/>
                  </a:ext>
                </a:extLst>
              </a:tr>
              <a:tr h="587003"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young Flemish anatomist.</a:t>
                      </a:r>
                      <a:r>
                        <a:rPr lang="en-GB" sz="1200" b="0" i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He was 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one of the most important figures in the history of  medicine.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06308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24238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5149</TotalTime>
  <Words>504</Words>
  <Application>Microsoft Office PowerPoint</Application>
  <PresentationFormat>A4 Paper (210x297 mm)</PresentationFormat>
  <Paragraphs>62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Year 3 - Science Knowledge Organiser - Animals Including Humans – Autumn 1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Aatka Hussain (Staff)</cp:lastModifiedBy>
  <cp:revision>76</cp:revision>
  <cp:lastPrinted>2022-08-29T16:19:48Z</cp:lastPrinted>
  <dcterms:created xsi:type="dcterms:W3CDTF">2017-10-15T20:56:30Z</dcterms:created>
  <dcterms:modified xsi:type="dcterms:W3CDTF">2024-12-18T17:55:58Z</dcterms:modified>
</cp:coreProperties>
</file>