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4"/>
  </p:notesMasterIdLst>
  <p:sldIdLst>
    <p:sldId id="256" r:id="rId2"/>
    <p:sldId id="257" r:id="rId3"/>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090" autoAdjust="0"/>
    <p:restoredTop sz="94627"/>
  </p:normalViewPr>
  <p:slideViewPr>
    <p:cSldViewPr snapToGrid="0" snapToObjects="1">
      <p:cViewPr varScale="1">
        <p:scale>
          <a:sx n="108" d="100"/>
          <a:sy n="108" d="100"/>
        </p:scale>
        <p:origin x="199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11/25/2024</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2</a:t>
            </a:fld>
            <a:endParaRPr lang="en-US"/>
          </a:p>
        </p:txBody>
      </p:sp>
    </p:spTree>
    <p:extLst>
      <p:ext uri="{BB962C8B-B14F-4D97-AF65-F5344CB8AC3E}">
        <p14:creationId xmlns:p14="http://schemas.microsoft.com/office/powerpoint/2010/main" val="25865937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11/25/2024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11/25/2024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11/25/2024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11/25/2024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11/25/2024</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11/25/2024</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11/25/2024</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11/25/2024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11/25/2024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11/25/2024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11/25/2024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11/25/2024</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hyperlink" Target="https://kids.britannica.com/kids/article/chemistry/352943" TargetMode="External"/><Relationship Id="rId7" Type="http://schemas.openxmlformats.org/officeDocument/2006/relationships/hyperlink" Target="https://kids.britannica.com/kids/article/Nobel-Prize/353538"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kids.britannica.com/kids/article/vitamins/390099" TargetMode="External"/><Relationship Id="rId5" Type="http://schemas.openxmlformats.org/officeDocument/2006/relationships/hyperlink" Target="https://kids.britannica.com/kids/article/crystal/399416" TargetMode="External"/><Relationship Id="rId10" Type="http://schemas.microsoft.com/office/2007/relationships/hdphoto" Target="../media/hdphoto1.wdp"/><Relationship Id="rId4" Type="http://schemas.openxmlformats.org/officeDocument/2006/relationships/hyperlink" Target="https://kids.britannica.com/kids/article/atom/352802" TargetMode="External"/><Relationship Id="rId9"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950121288"/>
              </p:ext>
            </p:extLst>
          </p:nvPr>
        </p:nvGraphicFramePr>
        <p:xfrm>
          <a:off x="244012" y="858946"/>
          <a:ext cx="2751291" cy="4801173"/>
        </p:xfrm>
        <a:graphic>
          <a:graphicData uri="http://schemas.openxmlformats.org/drawingml/2006/table">
            <a:tbl>
              <a:tblPr firstRow="1" bandRow="1">
                <a:tableStyleId>{5C22544A-7EE6-4342-B048-85BDC9FD1C3A}</a:tableStyleId>
              </a:tblPr>
              <a:tblGrid>
                <a:gridCol w="341261">
                  <a:extLst>
                    <a:ext uri="{9D8B030D-6E8A-4147-A177-3AD203B41FA5}">
                      <a16:colId xmlns:a16="http://schemas.microsoft.com/office/drawing/2014/main" val="20002"/>
                    </a:ext>
                  </a:extLst>
                </a:gridCol>
                <a:gridCol w="2410030">
                  <a:extLst>
                    <a:ext uri="{9D8B030D-6E8A-4147-A177-3AD203B41FA5}">
                      <a16:colId xmlns:a16="http://schemas.microsoft.com/office/drawing/2014/main" val="20000"/>
                    </a:ext>
                  </a:extLst>
                </a:gridCol>
              </a:tblGrid>
              <a:tr h="317358">
                <a:tc gridSpan="2">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500" dirty="0"/>
                        <a:t>Definitions</a:t>
                      </a:r>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484856">
                <a:tc>
                  <a:txBody>
                    <a:bodyPr/>
                    <a:lstStyle/>
                    <a:p>
                      <a:pPr algn="ctr"/>
                      <a:r>
                        <a:rPr lang="en-US" sz="1400" dirty="0"/>
                        <a:t>Solid</a:t>
                      </a:r>
                    </a:p>
                  </a:txBody>
                  <a:tcPr marL="74295" marR="74295" marT="37148" marB="37148" vert="vert270"/>
                </a:tc>
                <a:tc>
                  <a:txBody>
                    <a:bodyPr/>
                    <a:lstStyle/>
                    <a:p>
                      <a:r>
                        <a:rPr lang="en-GB" sz="1200" dirty="0"/>
                        <a:t>A solid keeps its shape and has a fixed volume.</a:t>
                      </a:r>
                    </a:p>
                  </a:txBody>
                  <a:tcPr marL="74295" marR="74295" marT="37148" marB="37148"/>
                </a:tc>
                <a:extLst>
                  <a:ext uri="{0D108BD9-81ED-4DB2-BD59-A6C34878D82A}">
                    <a16:rowId xmlns:a16="http://schemas.microsoft.com/office/drawing/2014/main" val="10001"/>
                  </a:ext>
                </a:extLst>
              </a:tr>
              <a:tr h="951508">
                <a:tc>
                  <a:txBody>
                    <a:bodyPr/>
                    <a:lstStyle/>
                    <a:p>
                      <a:pPr algn="ctr"/>
                      <a:r>
                        <a:rPr lang="en-US" sz="1400" dirty="0"/>
                        <a:t>Liquid</a:t>
                      </a:r>
                    </a:p>
                  </a:txBody>
                  <a:tcPr marL="74295" marR="74295" marT="37148" marB="37148" vert="vert270"/>
                </a:tc>
                <a:tc>
                  <a:txBody>
                    <a:bodyPr/>
                    <a:lstStyle/>
                    <a:p>
                      <a:r>
                        <a:rPr lang="en-GB" sz="1200" dirty="0"/>
                        <a:t>A liquid has a fixed volume but changes in shape to fit the container. A liquid can be poured and keeps a level, horizontal surface.</a:t>
                      </a:r>
                    </a:p>
                  </a:txBody>
                  <a:tcPr marL="74295" marR="74295" marT="37148" marB="37148"/>
                </a:tc>
                <a:extLst>
                  <a:ext uri="{0D108BD9-81ED-4DB2-BD59-A6C34878D82A}">
                    <a16:rowId xmlns:a16="http://schemas.microsoft.com/office/drawing/2014/main" val="10002"/>
                  </a:ext>
                </a:extLst>
              </a:tr>
              <a:tr h="487680">
                <a:tc>
                  <a:txBody>
                    <a:bodyPr/>
                    <a:lstStyle/>
                    <a:p>
                      <a:pPr algn="ctr"/>
                      <a:r>
                        <a:rPr lang="en-US" sz="1400" dirty="0"/>
                        <a:t>Gas</a:t>
                      </a:r>
                    </a:p>
                  </a:txBody>
                  <a:tcPr marL="74295" marR="74295" marT="37148" marB="37148" vert="vert270"/>
                </a:tc>
                <a:tc>
                  <a:txBody>
                    <a:bodyPr/>
                    <a:lstStyle/>
                    <a:p>
                      <a:r>
                        <a:rPr lang="en-GB" sz="1200" dirty="0"/>
                        <a:t>A gas fills all available space; it has no fixed shape or volume. </a:t>
                      </a:r>
                    </a:p>
                  </a:txBody>
                  <a:tcPr marL="74295" marR="74295" marT="37148" marB="37148"/>
                </a:tc>
                <a:extLst>
                  <a:ext uri="{0D108BD9-81ED-4DB2-BD59-A6C34878D82A}">
                    <a16:rowId xmlns:a16="http://schemas.microsoft.com/office/drawing/2014/main" val="10003"/>
                  </a:ext>
                </a:extLst>
              </a:tr>
              <a:tr h="2522583">
                <a:tc gridSpan="2">
                  <a:txBody>
                    <a:bodyPr/>
                    <a:lstStyle/>
                    <a:p>
                      <a:endParaRPr lang="en-US" sz="1200" dirty="0"/>
                    </a:p>
                  </a:txBody>
                  <a:tcPr marL="74295" marR="74295" marT="37148" marB="37148"/>
                </a:tc>
                <a:tc hMerge="1">
                  <a:txBody>
                    <a:bodyPr/>
                    <a:lstStyle/>
                    <a:p>
                      <a:endParaRPr lang="en-GB"/>
                    </a:p>
                  </a:txBody>
                  <a:tcPr marL="74295" marR="74295" marT="37148" marB="37148"/>
                </a:tc>
                <a:extLst>
                  <a:ext uri="{0D108BD9-81ED-4DB2-BD59-A6C34878D82A}">
                    <a16:rowId xmlns:a16="http://schemas.microsoft.com/office/drawing/2014/main" val="10004"/>
                  </a:ext>
                </a:extLst>
              </a:tr>
            </a:tbl>
          </a:graphicData>
        </a:graphic>
      </p:graphicFrame>
      <p:cxnSp>
        <p:nvCxnSpPr>
          <p:cNvPr id="5" name="Straight Connector 4"/>
          <p:cNvCxnSpPr/>
          <p:nvPr/>
        </p:nvCxnSpPr>
        <p:spPr>
          <a:xfrm>
            <a:off x="101318" y="767755"/>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1743696482"/>
              </p:ext>
            </p:extLst>
          </p:nvPr>
        </p:nvGraphicFramePr>
        <p:xfrm>
          <a:off x="3014535" y="841578"/>
          <a:ext cx="3205852" cy="5599398"/>
        </p:xfrm>
        <a:graphic>
          <a:graphicData uri="http://schemas.openxmlformats.org/drawingml/2006/table">
            <a:tbl>
              <a:tblPr firstRow="1" bandRow="1">
                <a:tableStyleId>{93296810-A885-4BE3-A3E7-6D5BEEA58F35}</a:tableStyleId>
              </a:tblPr>
              <a:tblGrid>
                <a:gridCol w="3205852">
                  <a:extLst>
                    <a:ext uri="{9D8B030D-6E8A-4147-A177-3AD203B41FA5}">
                      <a16:colId xmlns:a16="http://schemas.microsoft.com/office/drawing/2014/main" val="20000"/>
                    </a:ext>
                  </a:extLst>
                </a:gridCol>
              </a:tblGrid>
              <a:tr h="340859">
                <a:tc>
                  <a:txBody>
                    <a:bodyPr/>
                    <a:lstStyle/>
                    <a:p>
                      <a:pPr algn="ctr"/>
                      <a:r>
                        <a:rPr lang="en-GB" altLang="en-GB" sz="1500" dirty="0"/>
                        <a:t>Key Facts</a:t>
                      </a:r>
                    </a:p>
                  </a:txBody>
                  <a:tcPr marL="74295" marR="74295" marT="37148" marB="37148"/>
                </a:tc>
                <a:extLst>
                  <a:ext uri="{0D108BD9-81ED-4DB2-BD59-A6C34878D82A}">
                    <a16:rowId xmlns:a16="http://schemas.microsoft.com/office/drawing/2014/main" val="10000"/>
                  </a:ext>
                </a:extLst>
              </a:tr>
              <a:tr h="892192">
                <a:tc>
                  <a:txBody>
                    <a:bodyPr/>
                    <a:lstStyle/>
                    <a:p>
                      <a:r>
                        <a:rPr lang="en-GB" sz="1100" dirty="0"/>
                        <a:t>Granular and powdery solids like sand can be confused with liquids because they can be poured, but when poured they form a heap and they do not keep a level surface when tipped. Each individual grain demonstrates the properties of a solid. </a:t>
                      </a:r>
                    </a:p>
                  </a:txBody>
                  <a:tcPr marL="74295" marR="74295" marT="37148" marB="37148"/>
                </a:tc>
                <a:extLst>
                  <a:ext uri="{0D108BD9-81ED-4DB2-BD59-A6C34878D82A}">
                    <a16:rowId xmlns:a16="http://schemas.microsoft.com/office/drawing/2014/main" val="10001"/>
                  </a:ext>
                </a:extLst>
              </a:tr>
              <a:tr h="228634">
                <a:tc>
                  <a:txBody>
                    <a:bodyPr/>
                    <a:lstStyle/>
                    <a:p>
                      <a:r>
                        <a:rPr lang="en-GB" altLang="en-GB" sz="1000" b="1" dirty="0"/>
                        <a:t>Melting</a:t>
                      </a:r>
                      <a:r>
                        <a:rPr lang="en-GB" altLang="en-GB" sz="1000" b="0" dirty="0"/>
                        <a:t> is a state change from solid to liquid.</a:t>
                      </a:r>
                    </a:p>
                  </a:txBody>
                  <a:tcPr marL="74295" marR="74295" marT="37148" marB="37148"/>
                </a:tc>
                <a:extLst>
                  <a:ext uri="{0D108BD9-81ED-4DB2-BD59-A6C34878D82A}">
                    <a16:rowId xmlns:a16="http://schemas.microsoft.com/office/drawing/2014/main" val="10002"/>
                  </a:ext>
                </a:extLst>
              </a:tr>
              <a:tr h="221652">
                <a:tc>
                  <a:txBody>
                    <a:bodyPr/>
                    <a:lstStyle/>
                    <a:p>
                      <a:r>
                        <a:rPr lang="en-GB" altLang="en-GB" sz="1000" b="0" dirty="0"/>
                        <a:t> </a:t>
                      </a:r>
                      <a:r>
                        <a:rPr lang="en-GB" altLang="en-GB" sz="1000" b="1" dirty="0"/>
                        <a:t>Freezing</a:t>
                      </a:r>
                      <a:r>
                        <a:rPr lang="en-GB" altLang="en-GB" sz="1000" b="0" dirty="0"/>
                        <a:t> is a state change from liquid to solid.</a:t>
                      </a:r>
                    </a:p>
                  </a:txBody>
                  <a:tcPr marL="74295" marR="74295" marT="37148" marB="37148"/>
                </a:tc>
                <a:extLst>
                  <a:ext uri="{0D108BD9-81ED-4DB2-BD59-A6C34878D82A}">
                    <a16:rowId xmlns:a16="http://schemas.microsoft.com/office/drawing/2014/main" val="2407509847"/>
                  </a:ext>
                </a:extLst>
              </a:tr>
              <a:tr h="228634">
                <a:tc>
                  <a:txBody>
                    <a:bodyPr/>
                    <a:lstStyle/>
                    <a:p>
                      <a:r>
                        <a:rPr lang="en-GB" altLang="en-GB" sz="1000" b="0" dirty="0"/>
                        <a:t> The freezing point of water is 0oC. </a:t>
                      </a:r>
                    </a:p>
                  </a:txBody>
                  <a:tcPr marL="74295" marR="74295" marT="37148" marB="37148"/>
                </a:tc>
                <a:extLst>
                  <a:ext uri="{0D108BD9-81ED-4DB2-BD59-A6C34878D82A}">
                    <a16:rowId xmlns:a16="http://schemas.microsoft.com/office/drawing/2014/main" val="10003"/>
                  </a:ext>
                </a:extLst>
              </a:tr>
              <a:tr h="668679">
                <a:tc>
                  <a:txBody>
                    <a:bodyPr/>
                    <a:lstStyle/>
                    <a:p>
                      <a:r>
                        <a:rPr lang="en-GB" altLang="en-GB" sz="1000" b="0" dirty="0"/>
                        <a:t> </a:t>
                      </a:r>
                      <a:r>
                        <a:rPr lang="en-GB" altLang="en-GB" sz="1000" b="1" dirty="0"/>
                        <a:t>Boiling</a:t>
                      </a:r>
                      <a:r>
                        <a:rPr lang="en-GB" altLang="en-GB" sz="1000" b="0" dirty="0"/>
                        <a:t> is a change of state from liquid to gas that happens when a liquid is heated to a specific temperature and bubbles of the gas can be seen in the liquid.</a:t>
                      </a:r>
                    </a:p>
                  </a:txBody>
                  <a:tcPr marL="74295" marR="74295" marT="37148" marB="37148"/>
                </a:tc>
                <a:extLst>
                  <a:ext uri="{0D108BD9-81ED-4DB2-BD59-A6C34878D82A}">
                    <a16:rowId xmlns:a16="http://schemas.microsoft.com/office/drawing/2014/main" val="10004"/>
                  </a:ext>
                </a:extLst>
              </a:tr>
              <a:tr h="228634">
                <a:tc>
                  <a:txBody>
                    <a:bodyPr/>
                    <a:lstStyle/>
                    <a:p>
                      <a:r>
                        <a:rPr lang="en-GB" altLang="en-GB" sz="1000" b="0" dirty="0"/>
                        <a:t> </a:t>
                      </a:r>
                      <a:r>
                        <a:rPr lang="en-GB" altLang="en-GB" sz="1000" b="1" dirty="0"/>
                        <a:t>Water boils </a:t>
                      </a:r>
                      <a:r>
                        <a:rPr lang="en-GB" altLang="en-GB" sz="1000" b="0" dirty="0"/>
                        <a:t>when it is heated to 100oC.</a:t>
                      </a:r>
                    </a:p>
                  </a:txBody>
                  <a:tcPr marL="74295" marR="74295" marT="37148" marB="37148"/>
                </a:tc>
                <a:extLst>
                  <a:ext uri="{0D108BD9-81ED-4DB2-BD59-A6C34878D82A}">
                    <a16:rowId xmlns:a16="http://schemas.microsoft.com/office/drawing/2014/main" val="10005"/>
                  </a:ext>
                </a:extLst>
              </a:tr>
              <a:tr h="817688">
                <a:tc>
                  <a:txBody>
                    <a:bodyPr/>
                    <a:lstStyle/>
                    <a:p>
                      <a:r>
                        <a:rPr lang="en-GB" altLang="en-GB" sz="1000" b="0" dirty="0"/>
                        <a:t> </a:t>
                      </a:r>
                      <a:r>
                        <a:rPr lang="en-GB" altLang="en-GB" sz="1000" b="1" dirty="0"/>
                        <a:t>Evaporation</a:t>
                      </a:r>
                      <a:r>
                        <a:rPr lang="en-GB" altLang="en-GB" sz="1000" b="0" dirty="0"/>
                        <a:t> is the same state change as boiling (liquid to gas), but it happens slowly at lower temperatures and only at the surface of the liquid. Evaporation happens more quickly if the temperature is higher, the liquid is spread out or it is windy</a:t>
                      </a:r>
                    </a:p>
                  </a:txBody>
                  <a:tcPr marL="74295" marR="74295" marT="37148" marB="37148"/>
                </a:tc>
                <a:extLst>
                  <a:ext uri="{0D108BD9-81ED-4DB2-BD59-A6C34878D82A}">
                    <a16:rowId xmlns:a16="http://schemas.microsoft.com/office/drawing/2014/main" val="10006"/>
                  </a:ext>
                </a:extLst>
              </a:tr>
              <a:tr h="370661">
                <a:tc>
                  <a:txBody>
                    <a:bodyPr/>
                    <a:lstStyle/>
                    <a:p>
                      <a:r>
                        <a:rPr lang="en-GB" altLang="en-GB" sz="1000" b="1" dirty="0"/>
                        <a:t>Condensation</a:t>
                      </a:r>
                      <a:r>
                        <a:rPr lang="en-GB" altLang="en-GB" sz="1000" b="0" dirty="0"/>
                        <a:t> is the change back from a gas to a liquid caused by cooling. </a:t>
                      </a:r>
                    </a:p>
                  </a:txBody>
                  <a:tcPr marL="74295" marR="74295" marT="37148" marB="37148"/>
                </a:tc>
                <a:extLst>
                  <a:ext uri="{0D108BD9-81ED-4DB2-BD59-A6C34878D82A}">
                    <a16:rowId xmlns:a16="http://schemas.microsoft.com/office/drawing/2014/main" val="10007"/>
                  </a:ext>
                </a:extLst>
              </a:tr>
              <a:tr h="1549374">
                <a:tc>
                  <a:txBody>
                    <a:bodyPr/>
                    <a:lstStyle/>
                    <a:p>
                      <a:r>
                        <a:rPr lang="en-GB" altLang="en-GB" sz="1000" b="0" dirty="0"/>
                        <a:t>Water at the surface of seas, rivers etc. </a:t>
                      </a:r>
                      <a:r>
                        <a:rPr lang="en-GB" altLang="en-GB" sz="1000" b="1" dirty="0"/>
                        <a:t>evaporates</a:t>
                      </a:r>
                      <a:r>
                        <a:rPr lang="en-GB" altLang="en-GB" sz="1000" b="0" dirty="0"/>
                        <a:t> into </a:t>
                      </a:r>
                      <a:r>
                        <a:rPr lang="en-GB" altLang="en-GB" sz="1000" b="1" dirty="0"/>
                        <a:t>water vapour</a:t>
                      </a:r>
                      <a:r>
                        <a:rPr lang="en-GB" altLang="en-GB" sz="1000" b="0" dirty="0"/>
                        <a:t> (a gas). </a:t>
                      </a:r>
                    </a:p>
                    <a:p>
                      <a:r>
                        <a:rPr lang="en-GB" altLang="en-GB" sz="1000" b="0" dirty="0"/>
                        <a:t>This rises, cools and </a:t>
                      </a:r>
                      <a:r>
                        <a:rPr lang="en-GB" altLang="en-GB" sz="1000" b="1" dirty="0"/>
                        <a:t>condenses</a:t>
                      </a:r>
                      <a:r>
                        <a:rPr lang="en-GB" altLang="en-GB" sz="1000" b="0" dirty="0"/>
                        <a:t> back into a liquid, forming clouds. </a:t>
                      </a:r>
                    </a:p>
                    <a:p>
                      <a:r>
                        <a:rPr lang="en-GB" altLang="en-GB" sz="1000" b="0" dirty="0"/>
                        <a:t>When too much water has condensed, the water droplets in the cloud get too heavy and fall back down as rain, snow, sleet etc. and drain back into rivers etc. This is known as </a:t>
                      </a:r>
                      <a:r>
                        <a:rPr lang="en-GB" altLang="en-GB" sz="1000" b="1" dirty="0"/>
                        <a:t>precipitation</a:t>
                      </a:r>
                      <a:r>
                        <a:rPr lang="en-GB" altLang="en-GB" sz="1000" b="0" dirty="0"/>
                        <a:t>. This is the water cycle. </a:t>
                      </a:r>
                    </a:p>
                    <a:p>
                      <a:endParaRPr lang="en-GB" altLang="en-GB" sz="1000" b="0" dirty="0"/>
                    </a:p>
                  </a:txBody>
                  <a:tcPr marL="74295" marR="74295" marT="37148" marB="37148"/>
                </a:tc>
                <a:extLst>
                  <a:ext uri="{0D108BD9-81ED-4DB2-BD59-A6C34878D82A}">
                    <a16:rowId xmlns:a16="http://schemas.microsoft.com/office/drawing/2014/main" val="1084688212"/>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3780087107"/>
              </p:ext>
            </p:extLst>
          </p:nvPr>
        </p:nvGraphicFramePr>
        <p:xfrm>
          <a:off x="6230003" y="799483"/>
          <a:ext cx="3431985" cy="5630868"/>
        </p:xfrm>
        <a:graphic>
          <a:graphicData uri="http://schemas.openxmlformats.org/drawingml/2006/table">
            <a:tbl>
              <a:tblPr firstRow="1" bandRow="1">
                <a:tableStyleId>{F5AB1C69-6EDB-4FF4-983F-18BD219EF322}</a:tableStyleId>
              </a:tblPr>
              <a:tblGrid>
                <a:gridCol w="215076">
                  <a:extLst>
                    <a:ext uri="{9D8B030D-6E8A-4147-A177-3AD203B41FA5}">
                      <a16:colId xmlns:a16="http://schemas.microsoft.com/office/drawing/2014/main" val="3034729171"/>
                    </a:ext>
                  </a:extLst>
                </a:gridCol>
                <a:gridCol w="1052571">
                  <a:extLst>
                    <a:ext uri="{9D8B030D-6E8A-4147-A177-3AD203B41FA5}">
                      <a16:colId xmlns:a16="http://schemas.microsoft.com/office/drawing/2014/main" val="771789285"/>
                    </a:ext>
                  </a:extLst>
                </a:gridCol>
                <a:gridCol w="647103">
                  <a:extLst>
                    <a:ext uri="{9D8B030D-6E8A-4147-A177-3AD203B41FA5}">
                      <a16:colId xmlns:a16="http://schemas.microsoft.com/office/drawing/2014/main" val="3453223677"/>
                    </a:ext>
                  </a:extLst>
                </a:gridCol>
                <a:gridCol w="1517235">
                  <a:extLst>
                    <a:ext uri="{9D8B030D-6E8A-4147-A177-3AD203B41FA5}">
                      <a16:colId xmlns:a16="http://schemas.microsoft.com/office/drawing/2014/main" val="1444632793"/>
                    </a:ext>
                  </a:extLst>
                </a:gridCol>
              </a:tblGrid>
              <a:tr h="1038942">
                <a:tc gridSpan="4">
                  <a:txBody>
                    <a:bodyPr/>
                    <a:lstStyle/>
                    <a:p>
                      <a:pPr algn="l"/>
                      <a:endParaRPr lang="en-GB" sz="1400" dirty="0">
                        <a:solidFill>
                          <a:schemeClr val="tx1"/>
                        </a:solidFill>
                      </a:endParaRPr>
                    </a:p>
                  </a:txBody>
                  <a:tcPr marL="74295" marR="74295" marT="37148" marB="37148">
                    <a:solidFill>
                      <a:schemeClr val="bg2"/>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106910169"/>
                  </a:ext>
                </a:extLst>
              </a:tr>
              <a:tr h="599754">
                <a:tc>
                  <a:txBody>
                    <a:bodyPr/>
                    <a:lstStyle/>
                    <a:p>
                      <a:r>
                        <a:rPr lang="en-US" sz="1200" b="0" dirty="0"/>
                        <a:t>1</a:t>
                      </a:r>
                    </a:p>
                  </a:txBody>
                  <a:tcPr marL="74295" marR="74295" marT="37148" marB="37148"/>
                </a:tc>
                <a:tc>
                  <a:txBody>
                    <a:bodyPr/>
                    <a:lstStyle/>
                    <a:p>
                      <a:endParaRPr lang="en-GB" dirty="0"/>
                    </a:p>
                  </a:txBody>
                  <a:tcPr marL="68580" marR="68580" marT="0" marB="0"/>
                </a:tc>
                <a:tc>
                  <a:txBody>
                    <a:bodyPr/>
                    <a:lstStyle/>
                    <a:p>
                      <a:endParaRPr lang="en-GB"/>
                    </a:p>
                  </a:txBody>
                  <a:tcPr marL="68580" marR="68580" marT="0" marB="0"/>
                </a:tc>
                <a:tc>
                  <a:txBody>
                    <a:bodyPr/>
                    <a:lstStyle/>
                    <a:p>
                      <a:endParaRPr lang="en-GB" dirty="0"/>
                    </a:p>
                  </a:txBody>
                  <a:tcPr marL="68580" marR="68580" marT="0" marB="0"/>
                </a:tc>
                <a:extLst>
                  <a:ext uri="{0D108BD9-81ED-4DB2-BD59-A6C34878D82A}">
                    <a16:rowId xmlns:a16="http://schemas.microsoft.com/office/drawing/2014/main" val="3401584818"/>
                  </a:ext>
                </a:extLst>
              </a:tr>
              <a:tr h="599754">
                <a:tc>
                  <a:txBody>
                    <a:bodyPr/>
                    <a:lstStyle/>
                    <a:p>
                      <a:r>
                        <a:rPr lang="en-US" sz="1200" b="0" dirty="0"/>
                        <a:t>2</a:t>
                      </a:r>
                    </a:p>
                  </a:txBody>
                  <a:tcPr marL="74295" marR="74295" marT="37148" marB="37148"/>
                </a:tc>
                <a:tc>
                  <a:txBody>
                    <a:bodyPr/>
                    <a:lstStyle/>
                    <a:p>
                      <a:endParaRPr lang="en-GB" dirty="0"/>
                    </a:p>
                  </a:txBody>
                  <a:tcPr marL="68580" marR="68580" marT="0" marB="0"/>
                </a:tc>
                <a:tc>
                  <a:txBody>
                    <a:bodyPr/>
                    <a:lstStyle/>
                    <a:p>
                      <a:endParaRPr lang="en-GB"/>
                    </a:p>
                  </a:txBody>
                  <a:tcPr marL="68580" marR="68580" marT="0" marB="0"/>
                </a:tc>
                <a:tc>
                  <a:txBody>
                    <a:bodyPr/>
                    <a:lstStyle/>
                    <a:p>
                      <a:endParaRPr lang="en-GB"/>
                    </a:p>
                  </a:txBody>
                  <a:tcPr marL="68580" marR="68580" marT="0" marB="0"/>
                </a:tc>
                <a:extLst>
                  <a:ext uri="{0D108BD9-81ED-4DB2-BD59-A6C34878D82A}">
                    <a16:rowId xmlns:a16="http://schemas.microsoft.com/office/drawing/2014/main" val="2075142700"/>
                  </a:ext>
                </a:extLst>
              </a:tr>
              <a:tr h="1809362">
                <a:tc gridSpan="4">
                  <a:txBody>
                    <a:bodyPr/>
                    <a:lstStyle/>
                    <a:p>
                      <a:endParaRPr lang="en-US" sz="1200" b="0" dirty="0"/>
                    </a:p>
                  </a:txBody>
                  <a:tcPr marL="74295" marR="74295" marT="37148" marB="37148"/>
                </a:tc>
                <a:tc hMerge="1">
                  <a:txBody>
                    <a:bodyPr/>
                    <a:lstStyle/>
                    <a:p>
                      <a:endParaRPr lang="en-GB" dirty="0"/>
                    </a:p>
                  </a:txBody>
                  <a:tcPr marL="68580" marR="68580" marT="0" marB="0"/>
                </a:tc>
                <a:tc hMerge="1">
                  <a:txBody>
                    <a:bodyPr/>
                    <a:lstStyle/>
                    <a:p>
                      <a:endParaRPr lang="en-GB" dirty="0"/>
                    </a:p>
                  </a:txBody>
                  <a:tcPr marL="68580" marR="68580" marT="0" marB="0"/>
                </a:tc>
                <a:tc hMerge="1">
                  <a:txBody>
                    <a:bodyPr/>
                    <a:lstStyle/>
                    <a:p>
                      <a:endParaRPr lang="en-GB" dirty="0"/>
                    </a:p>
                  </a:txBody>
                  <a:tcPr marL="68580" marR="68580" marT="0" marB="0"/>
                </a:tc>
                <a:extLst>
                  <a:ext uri="{0D108BD9-81ED-4DB2-BD59-A6C34878D82A}">
                    <a16:rowId xmlns:a16="http://schemas.microsoft.com/office/drawing/2014/main" val="3734594781"/>
                  </a:ext>
                </a:extLst>
              </a:tr>
              <a:tr h="1559342">
                <a:tc gridSpan="4">
                  <a:txBody>
                    <a:bodyPr/>
                    <a:lstStyle/>
                    <a:p>
                      <a:pPr marL="0" indent="0">
                        <a:buNone/>
                      </a:pPr>
                      <a:endParaRPr lang="en-GB" sz="1100" dirty="0"/>
                    </a:p>
                    <a:p>
                      <a:pPr marL="0" indent="0">
                        <a:buNone/>
                      </a:pPr>
                      <a:endParaRPr lang="en-GB" sz="1100" dirty="0"/>
                    </a:p>
                    <a:p>
                      <a:pPr marL="228600" indent="-228600">
                        <a:buAutoNum type="arabicPeriod"/>
                      </a:pPr>
                      <a:r>
                        <a:rPr lang="en-GB" sz="1100" dirty="0"/>
                        <a:t>Water from lakes, puddles, rivers and seas is evaporated by the sun’s heat, turning it into water vapour. </a:t>
                      </a:r>
                    </a:p>
                    <a:p>
                      <a:pPr marL="228600" indent="-228600">
                        <a:buAutoNum type="arabicPeriod"/>
                      </a:pPr>
                      <a:r>
                        <a:rPr lang="en-GB" sz="1100" dirty="0"/>
                        <a:t>This water vapour rises, then cools down to form water droplets in clouds (condensation).</a:t>
                      </a:r>
                    </a:p>
                    <a:p>
                      <a:pPr marL="228600" indent="-228600">
                        <a:buAutoNum type="arabicPeriod"/>
                      </a:pPr>
                      <a:r>
                        <a:rPr lang="en-GB" sz="1100" dirty="0"/>
                        <a:t>When the droplets get too heavy, they fall back to the earth as rain, sleet, hail or snow (precipitation).</a:t>
                      </a:r>
                      <a:endParaRPr lang="en-US" sz="1100" b="0" dirty="0"/>
                    </a:p>
                  </a:txBody>
                  <a:tcPr marL="74295" marR="74295" marT="37148" marB="37148"/>
                </a:tc>
                <a:tc hMerge="1">
                  <a:txBody>
                    <a:bodyPr/>
                    <a:lstStyle/>
                    <a:p>
                      <a:endParaRPr lang="en-GB" dirty="0"/>
                    </a:p>
                  </a:txBody>
                  <a:tcPr marL="68580" marR="68580" marT="0" marB="0"/>
                </a:tc>
                <a:tc hMerge="1">
                  <a:txBody>
                    <a:bodyPr/>
                    <a:lstStyle/>
                    <a:p>
                      <a:endParaRPr lang="en-GB" dirty="0"/>
                    </a:p>
                  </a:txBody>
                  <a:tcPr marL="68580" marR="68580" marT="0" marB="0"/>
                </a:tc>
                <a:tc hMerge="1">
                  <a:txBody>
                    <a:bodyPr/>
                    <a:lstStyle/>
                    <a:p>
                      <a:endParaRPr lang="en-GB" dirty="0"/>
                    </a:p>
                  </a:txBody>
                  <a:tcPr marL="68580" marR="68580" marT="0" marB="0"/>
                </a:tc>
                <a:extLst>
                  <a:ext uri="{0D108BD9-81ED-4DB2-BD59-A6C34878D82A}">
                    <a16:rowId xmlns:a16="http://schemas.microsoft.com/office/drawing/2014/main" val="3576520154"/>
                  </a:ext>
                </a:extLst>
              </a:tr>
            </a:tbl>
          </a:graphicData>
        </a:graphic>
      </p:graphicFrame>
      <p:sp>
        <p:nvSpPr>
          <p:cNvPr id="10" name="TextBox 9"/>
          <p:cNvSpPr txBox="1"/>
          <p:nvPr/>
        </p:nvSpPr>
        <p:spPr>
          <a:xfrm>
            <a:off x="0" y="430150"/>
            <a:ext cx="9906000" cy="369332"/>
          </a:xfrm>
          <a:prstGeom prst="rect">
            <a:avLst/>
          </a:prstGeom>
          <a:noFill/>
        </p:spPr>
        <p:txBody>
          <a:bodyPr wrap="square" rtlCol="0">
            <a:spAutoFit/>
          </a:bodyPr>
          <a:lstStyle/>
          <a:p>
            <a:pPr algn="ctr"/>
            <a:r>
              <a:rPr lang="en-GB" b="1" dirty="0"/>
              <a:t>Year 4 Science Knowledge Organiser - States of Matter – Autumn 2</a:t>
            </a:r>
          </a:p>
        </p:txBody>
      </p:sp>
      <p:pic>
        <p:nvPicPr>
          <p:cNvPr id="11" name="Picture 10"/>
          <p:cNvPicPr>
            <a:picLocks noChangeAspect="1"/>
          </p:cNvPicPr>
          <p:nvPr/>
        </p:nvPicPr>
        <p:blipFill>
          <a:blip r:embed="rId3"/>
          <a:stretch>
            <a:fillRect/>
          </a:stretch>
        </p:blipFill>
        <p:spPr>
          <a:xfrm>
            <a:off x="6251068" y="1932261"/>
            <a:ext cx="3389852" cy="1410466"/>
          </a:xfrm>
          <a:prstGeom prst="rect">
            <a:avLst/>
          </a:prstGeom>
        </p:spPr>
      </p:pic>
      <p:pic>
        <p:nvPicPr>
          <p:cNvPr id="12" name="Picture 11"/>
          <p:cNvPicPr>
            <a:picLocks noChangeAspect="1"/>
          </p:cNvPicPr>
          <p:nvPr/>
        </p:nvPicPr>
        <p:blipFill>
          <a:blip r:embed="rId4"/>
          <a:stretch>
            <a:fillRect/>
          </a:stretch>
        </p:blipFill>
        <p:spPr>
          <a:xfrm>
            <a:off x="295761" y="3259532"/>
            <a:ext cx="1269333" cy="1337333"/>
          </a:xfrm>
          <a:prstGeom prst="rect">
            <a:avLst/>
          </a:prstGeom>
        </p:spPr>
      </p:pic>
      <p:pic>
        <p:nvPicPr>
          <p:cNvPr id="13" name="Picture 12"/>
          <p:cNvPicPr>
            <a:picLocks noChangeAspect="1"/>
          </p:cNvPicPr>
          <p:nvPr/>
        </p:nvPicPr>
        <p:blipFill>
          <a:blip r:embed="rId5"/>
          <a:stretch>
            <a:fillRect/>
          </a:stretch>
        </p:blipFill>
        <p:spPr>
          <a:xfrm>
            <a:off x="1627243" y="3247145"/>
            <a:ext cx="1263292" cy="1337333"/>
          </a:xfrm>
          <a:prstGeom prst="rect">
            <a:avLst/>
          </a:prstGeom>
        </p:spPr>
      </p:pic>
      <p:sp>
        <p:nvSpPr>
          <p:cNvPr id="15" name="TextBox 14"/>
          <p:cNvSpPr txBox="1"/>
          <p:nvPr/>
        </p:nvSpPr>
        <p:spPr>
          <a:xfrm>
            <a:off x="303981" y="4581466"/>
            <a:ext cx="2646523" cy="1015663"/>
          </a:xfrm>
          <a:prstGeom prst="rect">
            <a:avLst/>
          </a:prstGeom>
          <a:noFill/>
        </p:spPr>
        <p:txBody>
          <a:bodyPr wrap="square" rtlCol="0">
            <a:spAutoFit/>
          </a:bodyPr>
          <a:lstStyle/>
          <a:p>
            <a:r>
              <a:rPr lang="en-GB" sz="1200" dirty="0"/>
              <a:t>When water and other liquids reach a certain temperature, they change state into a solid or a gas. The temperatures that these changes happen at are called the boiling, melting or freezing point.</a:t>
            </a:r>
          </a:p>
        </p:txBody>
      </p:sp>
      <p:pic>
        <p:nvPicPr>
          <p:cNvPr id="16" name="Picture 15"/>
          <p:cNvPicPr>
            <a:picLocks noChangeAspect="1"/>
          </p:cNvPicPr>
          <p:nvPr/>
        </p:nvPicPr>
        <p:blipFill>
          <a:blip r:embed="rId6"/>
          <a:stretch>
            <a:fillRect/>
          </a:stretch>
        </p:blipFill>
        <p:spPr>
          <a:xfrm>
            <a:off x="6847792" y="3342727"/>
            <a:ext cx="2196404" cy="1797599"/>
          </a:xfrm>
          <a:prstGeom prst="rect">
            <a:avLst/>
          </a:prstGeom>
        </p:spPr>
      </p:pic>
      <p:graphicFrame>
        <p:nvGraphicFramePr>
          <p:cNvPr id="2" name="Table 5">
            <a:extLst>
              <a:ext uri="{FF2B5EF4-FFF2-40B4-BE49-F238E27FC236}">
                <a16:creationId xmlns:a16="http://schemas.microsoft.com/office/drawing/2014/main" id="{37332691-4F8E-4444-B28E-3A271E0DBD57}"/>
              </a:ext>
            </a:extLst>
          </p:cNvPr>
          <p:cNvGraphicFramePr>
            <a:graphicFrameLocks noGrp="1"/>
          </p:cNvGraphicFramePr>
          <p:nvPr>
            <p:extLst>
              <p:ext uri="{D42A27DB-BD31-4B8C-83A1-F6EECF244321}">
                <p14:modId xmlns:p14="http://schemas.microsoft.com/office/powerpoint/2010/main" val="451977693"/>
              </p:ext>
            </p:extLst>
          </p:nvPr>
        </p:nvGraphicFramePr>
        <p:xfrm>
          <a:off x="6260685" y="817966"/>
          <a:ext cx="3370619" cy="369332"/>
        </p:xfrm>
        <a:graphic>
          <a:graphicData uri="http://schemas.openxmlformats.org/drawingml/2006/table">
            <a:tbl>
              <a:tblPr firstRow="1" bandRow="1">
                <a:tableStyleId>{21E4AEA4-8DFA-4A89-87EB-49C32662AFE0}</a:tableStyleId>
              </a:tblPr>
              <a:tblGrid>
                <a:gridCol w="3370619">
                  <a:extLst>
                    <a:ext uri="{9D8B030D-6E8A-4147-A177-3AD203B41FA5}">
                      <a16:colId xmlns:a16="http://schemas.microsoft.com/office/drawing/2014/main" val="3850604343"/>
                    </a:ext>
                  </a:extLst>
                </a:gridCol>
              </a:tblGrid>
              <a:tr h="369332">
                <a:tc>
                  <a:txBody>
                    <a:bodyPr/>
                    <a:lstStyle/>
                    <a:p>
                      <a:pPr algn="ctr"/>
                      <a:r>
                        <a:rPr lang="en-GB" dirty="0"/>
                        <a:t>Key Vocabulary</a:t>
                      </a:r>
                    </a:p>
                  </a:txBody>
                  <a:tcPr/>
                </a:tc>
                <a:extLst>
                  <a:ext uri="{0D108BD9-81ED-4DB2-BD59-A6C34878D82A}">
                    <a16:rowId xmlns:a16="http://schemas.microsoft.com/office/drawing/2014/main" val="720343115"/>
                  </a:ext>
                </a:extLst>
              </a:tr>
            </a:tbl>
          </a:graphicData>
        </a:graphic>
      </p:graphicFrame>
      <p:graphicFrame>
        <p:nvGraphicFramePr>
          <p:cNvPr id="6" name="Table 6">
            <a:extLst>
              <a:ext uri="{FF2B5EF4-FFF2-40B4-BE49-F238E27FC236}">
                <a16:creationId xmlns:a16="http://schemas.microsoft.com/office/drawing/2014/main" id="{E153E1F4-88F4-4A42-9B1E-1308DA097429}"/>
              </a:ext>
            </a:extLst>
          </p:cNvPr>
          <p:cNvGraphicFramePr>
            <a:graphicFrameLocks noGrp="1"/>
          </p:cNvGraphicFramePr>
          <p:nvPr>
            <p:extLst>
              <p:ext uri="{D42A27DB-BD31-4B8C-83A1-F6EECF244321}">
                <p14:modId xmlns:p14="http://schemas.microsoft.com/office/powerpoint/2010/main" val="913710984"/>
              </p:ext>
            </p:extLst>
          </p:nvPr>
        </p:nvGraphicFramePr>
        <p:xfrm>
          <a:off x="6260685" y="1157297"/>
          <a:ext cx="3370620" cy="740776"/>
        </p:xfrm>
        <a:graphic>
          <a:graphicData uri="http://schemas.openxmlformats.org/drawingml/2006/table">
            <a:tbl>
              <a:tblPr firstRow="1" bandRow="1">
                <a:tableStyleId>{21E4AEA4-8DFA-4A89-87EB-49C32662AFE0}</a:tableStyleId>
              </a:tblPr>
              <a:tblGrid>
                <a:gridCol w="3370620">
                  <a:extLst>
                    <a:ext uri="{9D8B030D-6E8A-4147-A177-3AD203B41FA5}">
                      <a16:colId xmlns:a16="http://schemas.microsoft.com/office/drawing/2014/main" val="4086305060"/>
                    </a:ext>
                  </a:extLst>
                </a:gridCol>
              </a:tblGrid>
              <a:tr h="7407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rPr>
                        <a:t>Solid, liquid, gas, state change, melting, freezing, melting point, boiling point, evaporation, temperature, water cycle</a:t>
                      </a:r>
                      <a:endParaRPr lang="en-US" sz="1400" dirty="0">
                        <a:solidFill>
                          <a:schemeClr val="tx1"/>
                        </a:solidFill>
                      </a:endParaRPr>
                    </a:p>
                  </a:txBody>
                  <a:tcPr/>
                </a:tc>
                <a:extLst>
                  <a:ext uri="{0D108BD9-81ED-4DB2-BD59-A6C34878D82A}">
                    <a16:rowId xmlns:a16="http://schemas.microsoft.com/office/drawing/2014/main" val="2830490003"/>
                  </a:ext>
                </a:extLst>
              </a:tr>
            </a:tbl>
          </a:graphicData>
        </a:graphic>
      </p:graphicFrame>
      <p:pic>
        <p:nvPicPr>
          <p:cNvPr id="18" name="Picture 17">
            <a:extLst>
              <a:ext uri="{FF2B5EF4-FFF2-40B4-BE49-F238E27FC236}">
                <a16:creationId xmlns:a16="http://schemas.microsoft.com/office/drawing/2014/main" id="{E2C33A9D-56CE-40F3-829B-041DF3C313FE}"/>
              </a:ext>
            </a:extLst>
          </p:cNvPr>
          <p:cNvPicPr/>
          <p:nvPr/>
        </p:nvPicPr>
        <p:blipFill>
          <a:blip r:embed="rId7">
            <a:extLst>
              <a:ext uri="{BEBA8EAE-BF5A-486C-A8C5-ECC9F3942E4B}">
                <a14:imgProps xmlns:a14="http://schemas.microsoft.com/office/drawing/2010/main">
                  <a14:imgLayer r:embed="rId8">
                    <a14:imgEffect>
                      <a14:backgroundRemoval t="0" b="98582" l="1961" r="96732"/>
                    </a14:imgEffect>
                  </a14:imgLayer>
                </a14:imgProps>
              </a:ext>
            </a:extLst>
          </a:blip>
          <a:stretch>
            <a:fillRect/>
          </a:stretch>
        </p:blipFill>
        <p:spPr>
          <a:xfrm>
            <a:off x="383614" y="275081"/>
            <a:ext cx="518198" cy="510883"/>
          </a:xfrm>
          <a:prstGeom prst="rect">
            <a:avLst/>
          </a:prstGeom>
        </p:spPr>
      </p:pic>
      <p:pic>
        <p:nvPicPr>
          <p:cNvPr id="19" name="Picture 18">
            <a:extLst>
              <a:ext uri="{FF2B5EF4-FFF2-40B4-BE49-F238E27FC236}">
                <a16:creationId xmlns:a16="http://schemas.microsoft.com/office/drawing/2014/main" id="{902AE9ED-5532-420E-B4B1-0F6633151BFE}"/>
              </a:ext>
            </a:extLst>
          </p:cNvPr>
          <p:cNvPicPr/>
          <p:nvPr/>
        </p:nvPicPr>
        <p:blipFill>
          <a:blip r:embed="rId7">
            <a:extLst>
              <a:ext uri="{BEBA8EAE-BF5A-486C-A8C5-ECC9F3942E4B}">
                <a14:imgProps xmlns:a14="http://schemas.microsoft.com/office/drawing/2010/main">
                  <a14:imgLayer r:embed="rId8">
                    <a14:imgEffect>
                      <a14:backgroundRemoval t="0" b="98582" l="1961" r="96732"/>
                    </a14:imgEffect>
                  </a14:imgLayer>
                </a14:imgProps>
              </a:ext>
            </a:extLst>
          </a:blip>
          <a:stretch>
            <a:fillRect/>
          </a:stretch>
        </p:blipFill>
        <p:spPr>
          <a:xfrm>
            <a:off x="8950307" y="248685"/>
            <a:ext cx="518198" cy="510883"/>
          </a:xfrm>
          <a:prstGeom prst="rect">
            <a:avLst/>
          </a:prstGeom>
        </p:spPr>
      </p:pic>
    </p:spTree>
    <p:extLst>
      <p:ext uri="{BB962C8B-B14F-4D97-AF65-F5344CB8AC3E}">
        <p14:creationId xmlns:p14="http://schemas.microsoft.com/office/powerpoint/2010/main" val="123089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0" y="1137028"/>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0" y="816745"/>
            <a:ext cx="9906000" cy="369332"/>
          </a:xfrm>
          <a:prstGeom prst="rect">
            <a:avLst/>
          </a:prstGeom>
          <a:noFill/>
        </p:spPr>
        <p:txBody>
          <a:bodyPr wrap="square" rtlCol="0">
            <a:spAutoFit/>
          </a:bodyPr>
          <a:lstStyle/>
          <a:p>
            <a:pPr algn="ctr"/>
            <a:r>
              <a:rPr lang="en-GB" b="1" dirty="0"/>
              <a:t>Year 4 Science Knowledge Organiser - States of Matter – Autumn 2</a:t>
            </a:r>
          </a:p>
        </p:txBody>
      </p:sp>
      <p:graphicFrame>
        <p:nvGraphicFramePr>
          <p:cNvPr id="9" name="Table 8">
            <a:extLst>
              <a:ext uri="{FF2B5EF4-FFF2-40B4-BE49-F238E27FC236}">
                <a16:creationId xmlns:a16="http://schemas.microsoft.com/office/drawing/2014/main" id="{DB98BCED-ACA1-4CEB-9B73-80F811780EC2}"/>
              </a:ext>
            </a:extLst>
          </p:cNvPr>
          <p:cNvGraphicFramePr>
            <a:graphicFrameLocks noGrp="1"/>
          </p:cNvGraphicFramePr>
          <p:nvPr>
            <p:extLst>
              <p:ext uri="{D42A27DB-BD31-4B8C-83A1-F6EECF244321}">
                <p14:modId xmlns:p14="http://schemas.microsoft.com/office/powerpoint/2010/main" val="1909585476"/>
              </p:ext>
            </p:extLst>
          </p:nvPr>
        </p:nvGraphicFramePr>
        <p:xfrm>
          <a:off x="162283" y="1196163"/>
          <a:ext cx="5664585" cy="2237322"/>
        </p:xfrm>
        <a:graphic>
          <a:graphicData uri="http://schemas.openxmlformats.org/drawingml/2006/table">
            <a:tbl>
              <a:tblPr firstRow="1" bandRow="1">
                <a:tableStyleId>{5C22544A-7EE6-4342-B048-85BDC9FD1C3A}</a:tableStyleId>
              </a:tblPr>
              <a:tblGrid>
                <a:gridCol w="5664585">
                  <a:extLst>
                    <a:ext uri="{9D8B030D-6E8A-4147-A177-3AD203B41FA5}">
                      <a16:colId xmlns:a16="http://schemas.microsoft.com/office/drawing/2014/main" val="2935164614"/>
                    </a:ext>
                  </a:extLst>
                </a:gridCol>
              </a:tblGrid>
              <a:tr h="248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lt1"/>
                          </a:solidFill>
                          <a:effectLst/>
                          <a:latin typeface="+mn-lt"/>
                          <a:ea typeface="+mn-ea"/>
                          <a:cs typeface="+mn-cs"/>
                        </a:rPr>
                        <a:t>What should I already know?</a:t>
                      </a:r>
                    </a:p>
                  </a:txBody>
                  <a:tcPr marL="74295" marR="74295" marT="37148" marB="37148">
                    <a:solidFill>
                      <a:srgbClr val="92D050"/>
                    </a:solidFill>
                  </a:tcPr>
                </a:tc>
                <a:extLst>
                  <a:ext uri="{0D108BD9-81ED-4DB2-BD59-A6C34878D82A}">
                    <a16:rowId xmlns:a16="http://schemas.microsoft.com/office/drawing/2014/main" val="3376881329"/>
                  </a:ext>
                </a:extLst>
              </a:tr>
              <a:tr h="2650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Distinguish between an object and the material from which it is made. (Y1 )</a:t>
                      </a:r>
                    </a:p>
                  </a:txBody>
                  <a:tcPr marL="74295" marR="74295" marT="37148" marB="37148"/>
                </a:tc>
                <a:extLst>
                  <a:ext uri="{0D108BD9-81ED-4DB2-BD59-A6C34878D82A}">
                    <a16:rowId xmlns:a16="http://schemas.microsoft.com/office/drawing/2014/main" val="1744445943"/>
                  </a:ext>
                </a:extLst>
              </a:tr>
              <a:tr h="4443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Identify and name a variety of everyday materials, including wood, plastic, glass, metal, water, and rock. (Y1 )</a:t>
                      </a:r>
                    </a:p>
                  </a:txBody>
                  <a:tcPr marL="74295" marR="74295" marT="37148" marB="37148"/>
                </a:tc>
                <a:extLst>
                  <a:ext uri="{0D108BD9-81ED-4DB2-BD59-A6C34878D82A}">
                    <a16:rowId xmlns:a16="http://schemas.microsoft.com/office/drawing/2014/main" val="1889449259"/>
                  </a:ext>
                </a:extLst>
              </a:tr>
              <a:tr h="2746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Describe the simple physical properties of a variety of everyday materials. (Y1) </a:t>
                      </a:r>
                    </a:p>
                  </a:txBody>
                  <a:tcPr marL="74295" marR="74295" marT="37148" marB="37148"/>
                </a:tc>
                <a:extLst>
                  <a:ext uri="{0D108BD9-81ED-4DB2-BD59-A6C34878D82A}">
                    <a16:rowId xmlns:a16="http://schemas.microsoft.com/office/drawing/2014/main" val="3977016443"/>
                  </a:ext>
                </a:extLst>
              </a:tr>
              <a:tr h="4443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Compare and group together a variety of everyday materials on the basis of their simple physical properties. (Y1) </a:t>
                      </a:r>
                    </a:p>
                  </a:txBody>
                  <a:tcPr marL="74295" marR="74295" marT="37148" marB="37148"/>
                </a:tc>
                <a:extLst>
                  <a:ext uri="{0D108BD9-81ED-4DB2-BD59-A6C34878D82A}">
                    <a16:rowId xmlns:a16="http://schemas.microsoft.com/office/drawing/2014/main" val="2019307887"/>
                  </a:ext>
                </a:extLst>
              </a:tr>
              <a:tr h="46035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Identify and compare the suitability of a variety of everyday materials, including wood, metal, plastic, glass, brick, rock, paper and cardboard for particular uses. (Y2)</a:t>
                      </a:r>
                    </a:p>
                  </a:txBody>
                  <a:tcPr marL="74295" marR="74295" marT="37148" marB="37148"/>
                </a:tc>
                <a:extLst>
                  <a:ext uri="{0D108BD9-81ED-4DB2-BD59-A6C34878D82A}">
                    <a16:rowId xmlns:a16="http://schemas.microsoft.com/office/drawing/2014/main" val="2165834934"/>
                  </a:ext>
                </a:extLst>
              </a:tr>
            </a:tbl>
          </a:graphicData>
        </a:graphic>
      </p:graphicFrame>
      <p:graphicFrame>
        <p:nvGraphicFramePr>
          <p:cNvPr id="17" name="Table 16">
            <a:extLst>
              <a:ext uri="{FF2B5EF4-FFF2-40B4-BE49-F238E27FC236}">
                <a16:creationId xmlns:a16="http://schemas.microsoft.com/office/drawing/2014/main" id="{394289ED-2E67-457E-B740-D77225973759}"/>
              </a:ext>
            </a:extLst>
          </p:cNvPr>
          <p:cNvGraphicFramePr>
            <a:graphicFrameLocks noGrp="1"/>
          </p:cNvGraphicFramePr>
          <p:nvPr>
            <p:extLst>
              <p:ext uri="{D42A27DB-BD31-4B8C-83A1-F6EECF244321}">
                <p14:modId xmlns:p14="http://schemas.microsoft.com/office/powerpoint/2010/main" val="3874946715"/>
              </p:ext>
            </p:extLst>
          </p:nvPr>
        </p:nvGraphicFramePr>
        <p:xfrm>
          <a:off x="162283" y="3414030"/>
          <a:ext cx="5588068" cy="525294"/>
        </p:xfrm>
        <a:graphic>
          <a:graphicData uri="http://schemas.openxmlformats.org/drawingml/2006/table">
            <a:tbl>
              <a:tblPr>
                <a:tableStyleId>{3C2FFA5D-87B4-456A-9821-1D502468CF0F}</a:tableStyleId>
              </a:tblPr>
              <a:tblGrid>
                <a:gridCol w="5588068">
                  <a:extLst>
                    <a:ext uri="{9D8B030D-6E8A-4147-A177-3AD203B41FA5}">
                      <a16:colId xmlns:a16="http://schemas.microsoft.com/office/drawing/2014/main" val="324233275"/>
                    </a:ext>
                  </a:extLst>
                </a:gridCol>
              </a:tblGrid>
              <a:tr h="5252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Find out how the shapes of solid objects made from some materials can be changed by squashing, bending, twisting and stretching. (Y2)</a:t>
                      </a:r>
                    </a:p>
                  </a:txBody>
                  <a:tcPr/>
                </a:tc>
                <a:extLst>
                  <a:ext uri="{0D108BD9-81ED-4DB2-BD59-A6C34878D82A}">
                    <a16:rowId xmlns:a16="http://schemas.microsoft.com/office/drawing/2014/main" val="1806387688"/>
                  </a:ext>
                </a:extLst>
              </a:tr>
            </a:tbl>
          </a:graphicData>
        </a:graphic>
      </p:graphicFrame>
      <p:graphicFrame>
        <p:nvGraphicFramePr>
          <p:cNvPr id="20" name="Table 20">
            <a:extLst>
              <a:ext uri="{FF2B5EF4-FFF2-40B4-BE49-F238E27FC236}">
                <a16:creationId xmlns:a16="http://schemas.microsoft.com/office/drawing/2014/main" id="{A58B34D9-F9AF-4183-AC45-2FB584EA7912}"/>
              </a:ext>
            </a:extLst>
          </p:cNvPr>
          <p:cNvGraphicFramePr>
            <a:graphicFrameLocks noGrp="1"/>
          </p:cNvGraphicFramePr>
          <p:nvPr>
            <p:extLst>
              <p:ext uri="{D42A27DB-BD31-4B8C-83A1-F6EECF244321}">
                <p14:modId xmlns:p14="http://schemas.microsoft.com/office/powerpoint/2010/main" val="179602584"/>
              </p:ext>
            </p:extLst>
          </p:nvPr>
        </p:nvGraphicFramePr>
        <p:xfrm>
          <a:off x="5750351" y="1182612"/>
          <a:ext cx="3706177" cy="3164757"/>
        </p:xfrm>
        <a:graphic>
          <a:graphicData uri="http://schemas.openxmlformats.org/drawingml/2006/table">
            <a:tbl>
              <a:tblPr firstRow="1" bandRow="1">
                <a:tableStyleId>{21E4AEA4-8DFA-4A89-87EB-49C32662AFE0}</a:tableStyleId>
              </a:tblPr>
              <a:tblGrid>
                <a:gridCol w="3706177">
                  <a:extLst>
                    <a:ext uri="{9D8B030D-6E8A-4147-A177-3AD203B41FA5}">
                      <a16:colId xmlns:a16="http://schemas.microsoft.com/office/drawing/2014/main" val="284051044"/>
                    </a:ext>
                  </a:extLst>
                </a:gridCol>
              </a:tblGrid>
              <a:tr h="335287">
                <a:tc>
                  <a:txBody>
                    <a:bodyPr/>
                    <a:lstStyle/>
                    <a:p>
                      <a:pPr algn="ctr"/>
                      <a:r>
                        <a:rPr lang="en-GB" dirty="0"/>
                        <a:t>Scientific Enquiry and Skills</a:t>
                      </a:r>
                    </a:p>
                  </a:txBody>
                  <a:tcPr/>
                </a:tc>
                <a:extLst>
                  <a:ext uri="{0D108BD9-81ED-4DB2-BD59-A6C34878D82A}">
                    <a16:rowId xmlns:a16="http://schemas.microsoft.com/office/drawing/2014/main" val="2628149451"/>
                  </a:ext>
                </a:extLst>
              </a:tr>
              <a:tr h="304693">
                <a:tc>
                  <a:txBody>
                    <a:bodyPr/>
                    <a:lstStyle/>
                    <a:p>
                      <a:r>
                        <a:rPr lang="en-GB" sz="1200" dirty="0"/>
                        <a:t>Observe closely and classify a range of solids and liquids.</a:t>
                      </a:r>
                    </a:p>
                  </a:txBody>
                  <a:tcPr/>
                </a:tc>
                <a:extLst>
                  <a:ext uri="{0D108BD9-81ED-4DB2-BD59-A6C34878D82A}">
                    <a16:rowId xmlns:a16="http://schemas.microsoft.com/office/drawing/2014/main" val="188068184"/>
                  </a:ext>
                </a:extLst>
              </a:tr>
              <a:tr h="3048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Explore making gases.</a:t>
                      </a:r>
                    </a:p>
                  </a:txBody>
                  <a:tcPr/>
                </a:tc>
                <a:extLst>
                  <a:ext uri="{0D108BD9-81ED-4DB2-BD59-A6C34878D82A}">
                    <a16:rowId xmlns:a16="http://schemas.microsoft.com/office/drawing/2014/main" val="870893063"/>
                  </a:ext>
                </a:extLst>
              </a:tr>
              <a:tr h="47499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Classify materials according to whether they are solids, liquids and gases.</a:t>
                      </a:r>
                    </a:p>
                  </a:txBody>
                  <a:tcPr/>
                </a:tc>
                <a:extLst>
                  <a:ext uri="{0D108BD9-81ED-4DB2-BD59-A6C34878D82A}">
                    <a16:rowId xmlns:a16="http://schemas.microsoft.com/office/drawing/2014/main" val="2278581615"/>
                  </a:ext>
                </a:extLst>
              </a:tr>
              <a:tr h="294630">
                <a:tc>
                  <a:txBody>
                    <a:bodyPr/>
                    <a:lstStyle/>
                    <a:p>
                      <a:r>
                        <a:rPr lang="en-GB" sz="1200" dirty="0"/>
                        <a:t>Observe a range of materials melting.</a:t>
                      </a:r>
                    </a:p>
                  </a:txBody>
                  <a:tcPr/>
                </a:tc>
                <a:extLst>
                  <a:ext uri="{0D108BD9-81ED-4DB2-BD59-A6C34878D82A}">
                    <a16:rowId xmlns:a16="http://schemas.microsoft.com/office/drawing/2014/main" val="3579666550"/>
                  </a:ext>
                </a:extLst>
              </a:tr>
              <a:tr h="279406">
                <a:tc>
                  <a:txBody>
                    <a:bodyPr/>
                    <a:lstStyle/>
                    <a:p>
                      <a:r>
                        <a:rPr lang="en-GB" sz="1200" dirty="0"/>
                        <a:t>Investigate how to melt ice more quickly.</a:t>
                      </a:r>
                    </a:p>
                  </a:txBody>
                  <a:tcPr/>
                </a:tc>
                <a:extLst>
                  <a:ext uri="{0D108BD9-81ED-4DB2-BD59-A6C34878D82A}">
                    <a16:rowId xmlns:a16="http://schemas.microsoft.com/office/drawing/2014/main" val="1921980774"/>
                  </a:ext>
                </a:extLst>
              </a:tr>
              <a:tr h="24637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ysClr val="windowText" lastClr="000000"/>
                          </a:solidFill>
                        </a:rPr>
                        <a:t>Investigate the melting point of different materials</a:t>
                      </a:r>
                    </a:p>
                  </a:txBody>
                  <a:tcPr/>
                </a:tc>
                <a:extLst>
                  <a:ext uri="{0D108BD9-81ED-4DB2-BD59-A6C34878D82A}">
                    <a16:rowId xmlns:a16="http://schemas.microsoft.com/office/drawing/2014/main" val="3662995396"/>
                  </a:ext>
                </a:extLst>
              </a:tr>
              <a:tr h="86615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rPr>
                        <a:t>Observe the changes when making rocky road, cakes or ice-cream.</a:t>
                      </a:r>
                    </a:p>
                    <a:p>
                      <a:endParaRPr lang="en-GB" sz="1400" dirty="0"/>
                    </a:p>
                  </a:txBody>
                  <a:tcPr/>
                </a:tc>
                <a:extLst>
                  <a:ext uri="{0D108BD9-81ED-4DB2-BD59-A6C34878D82A}">
                    <a16:rowId xmlns:a16="http://schemas.microsoft.com/office/drawing/2014/main" val="67856547"/>
                  </a:ext>
                </a:extLst>
              </a:tr>
            </a:tbl>
          </a:graphicData>
        </a:graphic>
      </p:graphicFrame>
      <p:graphicFrame>
        <p:nvGraphicFramePr>
          <p:cNvPr id="21" name="Table 21">
            <a:extLst>
              <a:ext uri="{FF2B5EF4-FFF2-40B4-BE49-F238E27FC236}">
                <a16:creationId xmlns:a16="http://schemas.microsoft.com/office/drawing/2014/main" id="{2D9401FD-1F0C-4E68-B27E-474BFEBCD15E}"/>
              </a:ext>
            </a:extLst>
          </p:cNvPr>
          <p:cNvGraphicFramePr>
            <a:graphicFrameLocks noGrp="1"/>
          </p:cNvGraphicFramePr>
          <p:nvPr>
            <p:extLst>
              <p:ext uri="{D42A27DB-BD31-4B8C-83A1-F6EECF244321}">
                <p14:modId xmlns:p14="http://schemas.microsoft.com/office/powerpoint/2010/main" val="2015682560"/>
              </p:ext>
            </p:extLst>
          </p:nvPr>
        </p:nvGraphicFramePr>
        <p:xfrm>
          <a:off x="162283" y="4304750"/>
          <a:ext cx="5588068" cy="2013068"/>
        </p:xfrm>
        <a:graphic>
          <a:graphicData uri="http://schemas.openxmlformats.org/drawingml/2006/table">
            <a:tbl>
              <a:tblPr firstRow="1" bandRow="1">
                <a:tableStyleId>{21E4AEA4-8DFA-4A89-87EB-49C32662AFE0}</a:tableStyleId>
              </a:tblPr>
              <a:tblGrid>
                <a:gridCol w="5588068">
                  <a:extLst>
                    <a:ext uri="{9D8B030D-6E8A-4147-A177-3AD203B41FA5}">
                      <a16:colId xmlns:a16="http://schemas.microsoft.com/office/drawing/2014/main" val="3464077847"/>
                    </a:ext>
                  </a:extLst>
                </a:gridCol>
              </a:tblGrid>
              <a:tr h="2745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rPr>
                        <a:t>Explore freezing different liquids.</a:t>
                      </a:r>
                    </a:p>
                  </a:txBody>
                  <a:tcPr>
                    <a:solidFill>
                      <a:schemeClr val="accent2">
                        <a:lumMod val="20000"/>
                        <a:lumOff val="80000"/>
                      </a:schemeClr>
                    </a:solidFill>
                  </a:tcPr>
                </a:tc>
                <a:extLst>
                  <a:ext uri="{0D108BD9-81ED-4DB2-BD59-A6C34878D82A}">
                    <a16:rowId xmlns:a16="http://schemas.microsoft.com/office/drawing/2014/main" val="1747567309"/>
                  </a:ext>
                </a:extLst>
              </a:tr>
              <a:tr h="45751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Use a thermometer to measure temperatures e.g. icy water (melting), tap water, hot water, boiling water (demonstration).</a:t>
                      </a:r>
                    </a:p>
                  </a:txBody>
                  <a:tcPr/>
                </a:tc>
                <a:extLst>
                  <a:ext uri="{0D108BD9-81ED-4DB2-BD59-A6C34878D82A}">
                    <a16:rowId xmlns:a16="http://schemas.microsoft.com/office/drawing/2014/main" val="1553141211"/>
                  </a:ext>
                </a:extLst>
              </a:tr>
              <a:tr h="2745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Observe water evaporating and condensing </a:t>
                      </a:r>
                      <a:r>
                        <a:rPr lang="en-GB" sz="1200" dirty="0" err="1"/>
                        <a:t>e.g</a:t>
                      </a:r>
                      <a:r>
                        <a:rPr lang="en-GB" sz="1200" dirty="0"/>
                        <a:t> on cups of icy water and hot water.</a:t>
                      </a:r>
                    </a:p>
                  </a:txBody>
                  <a:tcPr/>
                </a:tc>
                <a:extLst>
                  <a:ext uri="{0D108BD9-81ED-4DB2-BD59-A6C34878D82A}">
                    <a16:rowId xmlns:a16="http://schemas.microsoft.com/office/drawing/2014/main" val="1339272878"/>
                  </a:ext>
                </a:extLst>
              </a:tr>
              <a:tr h="45751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Set up investigations to explore changing the rate of evaporation e.g. washing, puddles, handprints on paper towels, liquids in containers.</a:t>
                      </a:r>
                    </a:p>
                  </a:txBody>
                  <a:tcPr/>
                </a:tc>
                <a:extLst>
                  <a:ext uri="{0D108BD9-81ED-4DB2-BD59-A6C34878D82A}">
                    <a16:rowId xmlns:a16="http://schemas.microsoft.com/office/drawing/2014/main" val="4005531545"/>
                  </a:ext>
                </a:extLst>
              </a:tr>
              <a:tr h="2745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Use secondary sources to find out about the water cycle.</a:t>
                      </a:r>
                    </a:p>
                  </a:txBody>
                  <a:tcPr/>
                </a:tc>
                <a:extLst>
                  <a:ext uri="{0D108BD9-81ED-4DB2-BD59-A6C34878D82A}">
                    <a16:rowId xmlns:a16="http://schemas.microsoft.com/office/drawing/2014/main" val="734427703"/>
                  </a:ext>
                </a:extLst>
              </a:tr>
              <a:tr h="274509">
                <a:tc>
                  <a:txBody>
                    <a:bodyPr/>
                    <a:lstStyle/>
                    <a:p>
                      <a:endParaRPr lang="en-GB" sz="1200" dirty="0"/>
                    </a:p>
                  </a:txBody>
                  <a:tcPr/>
                </a:tc>
                <a:extLst>
                  <a:ext uri="{0D108BD9-81ED-4DB2-BD59-A6C34878D82A}">
                    <a16:rowId xmlns:a16="http://schemas.microsoft.com/office/drawing/2014/main" val="588451410"/>
                  </a:ext>
                </a:extLst>
              </a:tr>
            </a:tbl>
          </a:graphicData>
        </a:graphic>
      </p:graphicFrame>
      <p:graphicFrame>
        <p:nvGraphicFramePr>
          <p:cNvPr id="24" name="Table 24">
            <a:extLst>
              <a:ext uri="{FF2B5EF4-FFF2-40B4-BE49-F238E27FC236}">
                <a16:creationId xmlns:a16="http://schemas.microsoft.com/office/drawing/2014/main" id="{00BC1E54-E9AF-4BF6-ACE3-9830F0BA718E}"/>
              </a:ext>
            </a:extLst>
          </p:cNvPr>
          <p:cNvGraphicFramePr>
            <a:graphicFrameLocks noGrp="1"/>
          </p:cNvGraphicFramePr>
          <p:nvPr>
            <p:extLst>
              <p:ext uri="{D42A27DB-BD31-4B8C-83A1-F6EECF244321}">
                <p14:modId xmlns:p14="http://schemas.microsoft.com/office/powerpoint/2010/main" val="508449693"/>
              </p:ext>
            </p:extLst>
          </p:nvPr>
        </p:nvGraphicFramePr>
        <p:xfrm>
          <a:off x="162283" y="3932289"/>
          <a:ext cx="5588067" cy="370840"/>
        </p:xfrm>
        <a:graphic>
          <a:graphicData uri="http://schemas.openxmlformats.org/drawingml/2006/table">
            <a:tbl>
              <a:tblPr firstRow="1" bandRow="1">
                <a:tableStyleId>{21E4AEA4-8DFA-4A89-87EB-49C32662AFE0}</a:tableStyleId>
              </a:tblPr>
              <a:tblGrid>
                <a:gridCol w="5588067">
                  <a:extLst>
                    <a:ext uri="{9D8B030D-6E8A-4147-A177-3AD203B41FA5}">
                      <a16:colId xmlns:a16="http://schemas.microsoft.com/office/drawing/2014/main" val="2903768126"/>
                    </a:ext>
                  </a:extLst>
                </a:gridCol>
              </a:tblGrid>
              <a:tr h="370840">
                <a:tc>
                  <a:txBody>
                    <a:bodyPr/>
                    <a:lstStyle/>
                    <a:p>
                      <a:pPr algn="ctr"/>
                      <a:r>
                        <a:rPr lang="en-GB" dirty="0"/>
                        <a:t>Scientific Enquiry and Skills</a:t>
                      </a:r>
                    </a:p>
                  </a:txBody>
                  <a:tcPr/>
                </a:tc>
                <a:extLst>
                  <a:ext uri="{0D108BD9-81ED-4DB2-BD59-A6C34878D82A}">
                    <a16:rowId xmlns:a16="http://schemas.microsoft.com/office/drawing/2014/main" val="2819670764"/>
                  </a:ext>
                </a:extLst>
              </a:tr>
            </a:tbl>
          </a:graphicData>
        </a:graphic>
      </p:graphicFrame>
      <p:graphicFrame>
        <p:nvGraphicFramePr>
          <p:cNvPr id="27" name="Table 27">
            <a:extLst>
              <a:ext uri="{FF2B5EF4-FFF2-40B4-BE49-F238E27FC236}">
                <a16:creationId xmlns:a16="http://schemas.microsoft.com/office/drawing/2014/main" id="{5CC1EA0A-4AA4-4049-A11F-902DB73AF5FC}"/>
              </a:ext>
            </a:extLst>
          </p:cNvPr>
          <p:cNvGraphicFramePr>
            <a:graphicFrameLocks noGrp="1"/>
          </p:cNvGraphicFramePr>
          <p:nvPr>
            <p:extLst>
              <p:ext uri="{D42A27DB-BD31-4B8C-83A1-F6EECF244321}">
                <p14:modId xmlns:p14="http://schemas.microsoft.com/office/powerpoint/2010/main" val="836300102"/>
              </p:ext>
            </p:extLst>
          </p:nvPr>
        </p:nvGraphicFramePr>
        <p:xfrm>
          <a:off x="5758335" y="3998094"/>
          <a:ext cx="3706177" cy="2319721"/>
        </p:xfrm>
        <a:graphic>
          <a:graphicData uri="http://schemas.openxmlformats.org/drawingml/2006/table">
            <a:tbl>
              <a:tblPr firstRow="1" bandRow="1">
                <a:tableStyleId>{5C22544A-7EE6-4342-B048-85BDC9FD1C3A}</a:tableStyleId>
              </a:tblPr>
              <a:tblGrid>
                <a:gridCol w="3706177">
                  <a:extLst>
                    <a:ext uri="{9D8B030D-6E8A-4147-A177-3AD203B41FA5}">
                      <a16:colId xmlns:a16="http://schemas.microsoft.com/office/drawing/2014/main" val="1103092020"/>
                    </a:ext>
                  </a:extLst>
                </a:gridCol>
              </a:tblGrid>
              <a:tr h="402458">
                <a:tc>
                  <a:txBody>
                    <a:bodyPr/>
                    <a:lstStyle/>
                    <a:p>
                      <a:pPr algn="ctr"/>
                      <a:r>
                        <a:rPr lang="en-GB" dirty="0"/>
                        <a:t>Scientist</a:t>
                      </a:r>
                    </a:p>
                  </a:txBody>
                  <a:tcPr>
                    <a:solidFill>
                      <a:srgbClr val="7030A0"/>
                    </a:solidFill>
                  </a:tcPr>
                </a:tc>
                <a:extLst>
                  <a:ext uri="{0D108BD9-81ED-4DB2-BD59-A6C34878D82A}">
                    <a16:rowId xmlns:a16="http://schemas.microsoft.com/office/drawing/2014/main" val="2332372322"/>
                  </a:ext>
                </a:extLst>
              </a:tr>
              <a:tr h="408047">
                <a:tc>
                  <a:txBody>
                    <a:bodyPr/>
                    <a:lstStyle/>
                    <a:p>
                      <a:r>
                        <a:rPr lang="en-GB" sz="1800" b="1" i="0" kern="1200" dirty="0">
                          <a:solidFill>
                            <a:schemeClr val="dk1"/>
                          </a:solidFill>
                          <a:effectLst/>
                          <a:latin typeface="+mn-lt"/>
                          <a:ea typeface="+mn-ea"/>
                          <a:cs typeface="+mn-cs"/>
                        </a:rPr>
                        <a:t>Dorothy Crowfoot Hodgkin</a:t>
                      </a:r>
                      <a:endParaRPr lang="en-GB" dirty="0"/>
                    </a:p>
                  </a:txBody>
                  <a:tcPr/>
                </a:tc>
                <a:extLst>
                  <a:ext uri="{0D108BD9-81ED-4DB2-BD59-A6C34878D82A}">
                    <a16:rowId xmlns:a16="http://schemas.microsoft.com/office/drawing/2014/main" val="4093185029"/>
                  </a:ext>
                </a:extLst>
              </a:tr>
              <a:tr h="1509216">
                <a:tc>
                  <a:txBody>
                    <a:bodyPr/>
                    <a:lstStyle/>
                    <a:p>
                      <a:r>
                        <a:rPr lang="en-GB" sz="1200" b="0" i="0" kern="1200" dirty="0">
                          <a:solidFill>
                            <a:schemeClr val="dk1"/>
                          </a:solidFill>
                          <a:effectLst/>
                          <a:latin typeface="+mn-lt"/>
                          <a:ea typeface="+mn-ea"/>
                          <a:cs typeface="+mn-cs"/>
                        </a:rPr>
                        <a:t>Dorothy Crowfoot Hodgkin was an English </a:t>
                      </a:r>
                      <a:r>
                        <a:rPr lang="en-GB" sz="1200" b="1" i="0" u="none" strike="noStrike" kern="1200" dirty="0">
                          <a:solidFill>
                            <a:schemeClr val="dk1"/>
                          </a:solidFill>
                          <a:effectLst/>
                          <a:latin typeface="+mn-lt"/>
                          <a:ea typeface="+mn-ea"/>
                          <a:cs typeface="+mn-cs"/>
                          <a:hlinkClick r:id="rId3"/>
                        </a:rPr>
                        <a:t>chemist</a:t>
                      </a:r>
                      <a:r>
                        <a:rPr lang="en-GB" sz="1200" b="0" i="0" kern="1200" dirty="0">
                          <a:solidFill>
                            <a:schemeClr val="dk1"/>
                          </a:solidFill>
                          <a:effectLst/>
                          <a:latin typeface="+mn-lt"/>
                          <a:ea typeface="+mn-ea"/>
                          <a:cs typeface="+mn-cs"/>
                        </a:rPr>
                        <a:t>. She specialized in crystallography, a branch of science that is concerned with figuring out how </a:t>
                      </a:r>
                      <a:r>
                        <a:rPr lang="en-GB" sz="1200" b="1" i="0" u="none" strike="noStrike" kern="1200" dirty="0">
                          <a:solidFill>
                            <a:schemeClr val="dk1"/>
                          </a:solidFill>
                          <a:effectLst/>
                          <a:latin typeface="+mn-lt"/>
                          <a:ea typeface="+mn-ea"/>
                          <a:cs typeface="+mn-cs"/>
                          <a:hlinkClick r:id="rId4"/>
                        </a:rPr>
                        <a:t>atoms</a:t>
                      </a:r>
                      <a:r>
                        <a:rPr lang="en-GB" sz="1200" b="0" i="0" kern="1200" dirty="0">
                          <a:solidFill>
                            <a:schemeClr val="dk1"/>
                          </a:solidFill>
                          <a:effectLst/>
                          <a:latin typeface="+mn-lt"/>
                          <a:ea typeface="+mn-ea"/>
                          <a:cs typeface="+mn-cs"/>
                        </a:rPr>
                        <a:t> are arranged in </a:t>
                      </a:r>
                      <a:r>
                        <a:rPr lang="en-GB" sz="1200" b="1" i="0" u="none" strike="noStrike" kern="1200" dirty="0">
                          <a:solidFill>
                            <a:schemeClr val="dk1"/>
                          </a:solidFill>
                          <a:effectLst/>
                          <a:latin typeface="+mn-lt"/>
                          <a:ea typeface="+mn-ea"/>
                          <a:cs typeface="+mn-cs"/>
                          <a:hlinkClick r:id="rId5"/>
                        </a:rPr>
                        <a:t>crystals</a:t>
                      </a:r>
                      <a:r>
                        <a:rPr lang="en-GB" sz="1200" b="0" i="0" kern="1200" dirty="0">
                          <a:solidFill>
                            <a:schemeClr val="dk1"/>
                          </a:solidFill>
                          <a:effectLst/>
                          <a:latin typeface="+mn-lt"/>
                          <a:ea typeface="+mn-ea"/>
                          <a:cs typeface="+mn-cs"/>
                        </a:rPr>
                        <a:t>. Among her greatest successes were the discoveries of the structures of penicillin and </a:t>
                      </a:r>
                      <a:r>
                        <a:rPr lang="en-GB" sz="1200" b="1" i="0" u="none" strike="noStrike" kern="1200" dirty="0">
                          <a:solidFill>
                            <a:schemeClr val="dk1"/>
                          </a:solidFill>
                          <a:effectLst/>
                          <a:latin typeface="+mn-lt"/>
                          <a:ea typeface="+mn-ea"/>
                          <a:cs typeface="+mn-cs"/>
                          <a:hlinkClick r:id="rId6"/>
                        </a:rPr>
                        <a:t>vitamin</a:t>
                      </a:r>
                      <a:r>
                        <a:rPr lang="en-GB" sz="1200" b="0" i="0" kern="1200" dirty="0">
                          <a:solidFill>
                            <a:schemeClr val="dk1"/>
                          </a:solidFill>
                          <a:effectLst/>
                          <a:latin typeface="+mn-lt"/>
                          <a:ea typeface="+mn-ea"/>
                          <a:cs typeface="+mn-cs"/>
                        </a:rPr>
                        <a:t> B</a:t>
                      </a:r>
                      <a:r>
                        <a:rPr lang="en-GB" sz="1200" b="0" i="0" kern="1200" baseline="-25000" dirty="0">
                          <a:solidFill>
                            <a:schemeClr val="dk1"/>
                          </a:solidFill>
                          <a:effectLst/>
                          <a:latin typeface="+mn-lt"/>
                          <a:ea typeface="+mn-ea"/>
                          <a:cs typeface="+mn-cs"/>
                        </a:rPr>
                        <a:t>12</a:t>
                      </a:r>
                      <a:r>
                        <a:rPr lang="en-GB" sz="1200" b="0" i="0" kern="1200" dirty="0">
                          <a:solidFill>
                            <a:schemeClr val="dk1"/>
                          </a:solidFill>
                          <a:effectLst/>
                          <a:latin typeface="+mn-lt"/>
                          <a:ea typeface="+mn-ea"/>
                          <a:cs typeface="+mn-cs"/>
                        </a:rPr>
                        <a:t>. For these achievements Hodgkin was awarded the 1964 </a:t>
                      </a:r>
                      <a:r>
                        <a:rPr lang="en-GB" sz="1200" b="1" i="0" u="none" strike="noStrike" kern="1200" dirty="0">
                          <a:solidFill>
                            <a:schemeClr val="dk1"/>
                          </a:solidFill>
                          <a:effectLst/>
                          <a:latin typeface="+mn-lt"/>
                          <a:ea typeface="+mn-ea"/>
                          <a:cs typeface="+mn-cs"/>
                          <a:hlinkClick r:id="rId7"/>
                        </a:rPr>
                        <a:t>Nobel Prize</a:t>
                      </a:r>
                      <a:r>
                        <a:rPr lang="en-GB" sz="1200" b="0" i="0" kern="1200" dirty="0">
                          <a:solidFill>
                            <a:schemeClr val="dk1"/>
                          </a:solidFill>
                          <a:effectLst/>
                          <a:latin typeface="+mn-lt"/>
                          <a:ea typeface="+mn-ea"/>
                          <a:cs typeface="+mn-cs"/>
                        </a:rPr>
                        <a:t> for Chemistry.</a:t>
                      </a:r>
                      <a:endParaRPr lang="en-GB" sz="1200" dirty="0"/>
                    </a:p>
                  </a:txBody>
                  <a:tcPr/>
                </a:tc>
                <a:extLst>
                  <a:ext uri="{0D108BD9-81ED-4DB2-BD59-A6C34878D82A}">
                    <a16:rowId xmlns:a16="http://schemas.microsoft.com/office/drawing/2014/main" val="983207346"/>
                  </a:ext>
                </a:extLst>
              </a:tr>
            </a:tbl>
          </a:graphicData>
        </a:graphic>
      </p:graphicFrame>
      <p:pic>
        <p:nvPicPr>
          <p:cNvPr id="29" name="Picture 28" descr="A person with long hair&#10;&#10;Description automatically generated with low confidence">
            <a:extLst>
              <a:ext uri="{FF2B5EF4-FFF2-40B4-BE49-F238E27FC236}">
                <a16:creationId xmlns:a16="http://schemas.microsoft.com/office/drawing/2014/main" id="{9C6947D6-ADBA-4A4F-B4DF-5D5E4BBEAEC2}"/>
              </a:ext>
            </a:extLst>
          </p:cNvPr>
          <p:cNvPicPr>
            <a:picLocks noChangeAspect="1"/>
          </p:cNvPicPr>
          <p:nvPr/>
        </p:nvPicPr>
        <p:blipFill>
          <a:blip r:embed="rId8"/>
          <a:stretch>
            <a:fillRect/>
          </a:stretch>
        </p:blipFill>
        <p:spPr>
          <a:xfrm>
            <a:off x="8683836" y="3783597"/>
            <a:ext cx="772692" cy="1032663"/>
          </a:xfrm>
          <a:prstGeom prst="rect">
            <a:avLst/>
          </a:prstGeom>
        </p:spPr>
      </p:pic>
      <p:pic>
        <p:nvPicPr>
          <p:cNvPr id="11" name="Picture 10">
            <a:extLst>
              <a:ext uri="{FF2B5EF4-FFF2-40B4-BE49-F238E27FC236}">
                <a16:creationId xmlns:a16="http://schemas.microsoft.com/office/drawing/2014/main" id="{84B6E2D7-562A-4161-9CBF-C4AE630119F1}"/>
              </a:ext>
            </a:extLst>
          </p:cNvPr>
          <p:cNvPicPr/>
          <p:nvPr/>
        </p:nvPicPr>
        <p:blipFill>
          <a:blip r:embed="rId9">
            <a:extLst>
              <a:ext uri="{BEBA8EAE-BF5A-486C-A8C5-ECC9F3942E4B}">
                <a14:imgProps xmlns:a14="http://schemas.microsoft.com/office/drawing/2010/main">
                  <a14:imgLayer r:embed="rId10">
                    <a14:imgEffect>
                      <a14:backgroundRemoval t="0" b="98582" l="1961" r="96732"/>
                    </a14:imgEffect>
                  </a14:imgLayer>
                </a14:imgProps>
              </a:ext>
            </a:extLst>
          </a:blip>
          <a:stretch>
            <a:fillRect/>
          </a:stretch>
        </p:blipFill>
        <p:spPr>
          <a:xfrm>
            <a:off x="300625" y="811923"/>
            <a:ext cx="518198" cy="403930"/>
          </a:xfrm>
          <a:prstGeom prst="rect">
            <a:avLst/>
          </a:prstGeom>
        </p:spPr>
      </p:pic>
      <p:pic>
        <p:nvPicPr>
          <p:cNvPr id="12" name="Picture 11">
            <a:extLst>
              <a:ext uri="{FF2B5EF4-FFF2-40B4-BE49-F238E27FC236}">
                <a16:creationId xmlns:a16="http://schemas.microsoft.com/office/drawing/2014/main" id="{51F79F00-9A14-4F3B-A0A2-C7D7B597111A}"/>
              </a:ext>
            </a:extLst>
          </p:cNvPr>
          <p:cNvPicPr/>
          <p:nvPr/>
        </p:nvPicPr>
        <p:blipFill>
          <a:blip r:embed="rId9">
            <a:extLst>
              <a:ext uri="{BEBA8EAE-BF5A-486C-A8C5-ECC9F3942E4B}">
                <a14:imgProps xmlns:a14="http://schemas.microsoft.com/office/drawing/2010/main">
                  <a14:imgLayer r:embed="rId10">
                    <a14:imgEffect>
                      <a14:backgroundRemoval t="0" b="98582" l="1961" r="96732"/>
                    </a14:imgEffect>
                  </a14:imgLayer>
                </a14:imgProps>
              </a:ext>
            </a:extLst>
          </a:blip>
          <a:stretch>
            <a:fillRect/>
          </a:stretch>
        </p:blipFill>
        <p:spPr>
          <a:xfrm>
            <a:off x="8867318" y="827731"/>
            <a:ext cx="518198" cy="403930"/>
          </a:xfrm>
          <a:prstGeom prst="rect">
            <a:avLst/>
          </a:prstGeom>
        </p:spPr>
      </p:pic>
    </p:spTree>
    <p:extLst>
      <p:ext uri="{BB962C8B-B14F-4D97-AF65-F5344CB8AC3E}">
        <p14:creationId xmlns:p14="http://schemas.microsoft.com/office/powerpoint/2010/main" val="240409559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5599</TotalTime>
  <Words>849</Words>
  <Application>Microsoft Office PowerPoint</Application>
  <PresentationFormat>A4 Paper (210x297 mm)</PresentationFormat>
  <Paragraphs>57</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Cristina Wilson (Staff)</cp:lastModifiedBy>
  <cp:revision>83</cp:revision>
  <cp:lastPrinted>2021-07-20T12:48:19Z</cp:lastPrinted>
  <dcterms:created xsi:type="dcterms:W3CDTF">2017-10-15T20:56:30Z</dcterms:created>
  <dcterms:modified xsi:type="dcterms:W3CDTF">2024-11-25T15:57:52Z</dcterms:modified>
</cp:coreProperties>
</file>