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98" autoAdjust="0"/>
    <p:restoredTop sz="94626"/>
  </p:normalViewPr>
  <p:slideViewPr>
    <p:cSldViewPr snapToGrid="0" snapToObjects="1">
      <p:cViewPr varScale="1">
        <p:scale>
          <a:sx n="105" d="100"/>
          <a:sy n="105" d="100"/>
        </p:scale>
        <p:origin x="21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6/15/25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6/15/25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52937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Year 3  Science Knowledge </a:t>
            </a:r>
            <a:r>
              <a:rPr lang="en-US" sz="1800" b="1" dirty="0" err="1"/>
              <a:t>Organiser</a:t>
            </a:r>
            <a:r>
              <a:rPr lang="en-US" sz="1800" b="1" dirty="0"/>
              <a:t> Light – </a:t>
            </a:r>
            <a:r>
              <a:rPr lang="en-US" sz="1800" b="1"/>
              <a:t>Spring 2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544837"/>
              </p:ext>
            </p:extLst>
          </p:nvPr>
        </p:nvGraphicFramePr>
        <p:xfrm>
          <a:off x="305738" y="1933884"/>
          <a:ext cx="4882949" cy="2235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2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337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Le</a:t>
                      </a:r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arni</a:t>
                      </a: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ng – Light And Shadows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68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 see objects because our eyes sense light. </a:t>
                      </a:r>
                      <a:r>
                        <a:rPr lang="en-GB" sz="1400" b="1" dirty="0"/>
                        <a:t>Dark</a:t>
                      </a:r>
                      <a:r>
                        <a:rPr lang="en-GB" sz="1400" dirty="0"/>
                        <a:t> is the absence of light. We cannot see anything in complete darkness. Some objects, for example, the sun, light bulbs and candles are </a:t>
                      </a:r>
                      <a:r>
                        <a:rPr lang="en-GB" sz="1400" b="1" dirty="0"/>
                        <a:t>sources</a:t>
                      </a:r>
                      <a:r>
                        <a:rPr lang="en-GB" sz="1400" dirty="0"/>
                        <a:t> of light. Objects are easier to see if there is more light</a:t>
                      </a:r>
                      <a:r>
                        <a:rPr lang="en-GB" sz="1400" b="1" dirty="0"/>
                        <a:t>. Shadows </a:t>
                      </a:r>
                      <a:r>
                        <a:rPr lang="en-GB" sz="1400" dirty="0"/>
                        <a:t>are formed on a surface when an </a:t>
                      </a:r>
                      <a:r>
                        <a:rPr lang="en-GB" sz="1400" b="1" dirty="0"/>
                        <a:t>opaque</a:t>
                      </a:r>
                      <a:r>
                        <a:rPr lang="en-GB" sz="1400" dirty="0"/>
                        <a:t> or</a:t>
                      </a:r>
                      <a:r>
                        <a:rPr lang="en-GB" sz="1400" b="1" dirty="0"/>
                        <a:t> translucent </a:t>
                      </a:r>
                      <a:r>
                        <a:rPr lang="en-GB" sz="1400" dirty="0"/>
                        <a:t>object is between a </a:t>
                      </a:r>
                      <a:r>
                        <a:rPr lang="en-GB" sz="1400" b="1" dirty="0"/>
                        <a:t>light source </a:t>
                      </a:r>
                      <a:r>
                        <a:rPr lang="en-GB" sz="1400" dirty="0"/>
                        <a:t>and the </a:t>
                      </a:r>
                      <a:r>
                        <a:rPr lang="en-GB" sz="1400" b="1" dirty="0"/>
                        <a:t>surface</a:t>
                      </a:r>
                      <a:r>
                        <a:rPr lang="en-GB" sz="1400" dirty="0"/>
                        <a:t> and </a:t>
                      </a:r>
                      <a:r>
                        <a:rPr lang="en-GB" sz="1400" b="1" dirty="0"/>
                        <a:t>blocks</a:t>
                      </a:r>
                      <a:r>
                        <a:rPr lang="en-GB" sz="1400" dirty="0"/>
                        <a:t> some of the light. The size of the shadow depends on the position of the source, object and surface.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467989"/>
              </p:ext>
            </p:extLst>
          </p:nvPr>
        </p:nvGraphicFramePr>
        <p:xfrm>
          <a:off x="5268709" y="1908698"/>
          <a:ext cx="4414142" cy="29329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68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5188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72598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4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light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 form of energy that travels in waves from a source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423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light source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An object that makes it’s own light e.g. the sun, a torch a candle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47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dark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The absence of light e.g. where there is no light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83475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shadow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An area of darkness where light has been blocked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24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transparent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Describes an object which lets light travel through it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93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translucent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Describes an object which lets some light travel through it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8151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opaque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Describes an object which lets no light travel through it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88725724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2BE3CF2-2B23-426E-A6D5-73D8ABEB1B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301195"/>
              </p:ext>
            </p:extLst>
          </p:nvPr>
        </p:nvGraphicFramePr>
        <p:xfrm>
          <a:off x="305739" y="786630"/>
          <a:ext cx="9377112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7112">
                  <a:extLst>
                    <a:ext uri="{9D8B030D-6E8A-4147-A177-3AD203B41FA5}">
                      <a16:colId xmlns:a16="http://schemas.microsoft.com/office/drawing/2014/main" val="2375488609"/>
                    </a:ext>
                  </a:extLst>
                </a:gridCol>
              </a:tblGrid>
              <a:tr h="3112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 should I already know?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108592"/>
                  </a:ext>
                </a:extLst>
              </a:tr>
              <a:tr h="648493">
                <a:tc>
                  <a:txBody>
                    <a:bodyPr/>
                    <a:lstStyle/>
                    <a:p>
                      <a:r>
                        <a:rPr lang="en-GB" sz="1400" dirty="0"/>
                        <a:t>Identify, name, draw and label the basic parts of the human body and say which part of the body is associated with each sense. (Y1 - Animals, including humans) </a:t>
                      </a:r>
                    </a:p>
                    <a:p>
                      <a:r>
                        <a:rPr lang="en-GB" sz="1400" dirty="0"/>
                        <a:t> Describe the simple physical properties of a variety of everyday materials. (Y1 - Materials)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28037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42" y="292771"/>
            <a:ext cx="518205" cy="5121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093" y="292771"/>
            <a:ext cx="518205" cy="5121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44C191-AFDB-4AA4-9350-525F909D70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8709" y="4841616"/>
            <a:ext cx="4414142" cy="19594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6B81C59-3A4C-4B1C-A3E0-160EFAC2FF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588" y="4182866"/>
            <a:ext cx="4596106" cy="255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65316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5DAF951A-0B2C-408F-9B3C-8C56A4F9A1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045388"/>
              </p:ext>
            </p:extLst>
          </p:nvPr>
        </p:nvGraphicFramePr>
        <p:xfrm>
          <a:off x="0" y="3941721"/>
          <a:ext cx="3827069" cy="2112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7069">
                  <a:extLst>
                    <a:ext uri="{9D8B030D-6E8A-4147-A177-3AD203B41FA5}">
                      <a16:colId xmlns:a16="http://schemas.microsoft.com/office/drawing/2014/main" val="3035657080"/>
                    </a:ext>
                  </a:extLst>
                </a:gridCol>
              </a:tblGrid>
              <a:tr h="3327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Scientific Enquiry and Skills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6738290"/>
                  </a:ext>
                </a:extLst>
              </a:tr>
              <a:tr h="1747099">
                <a:tc>
                  <a:txBody>
                    <a:bodyPr/>
                    <a:lstStyle/>
                    <a:p>
                      <a:r>
                        <a:rPr lang="en-GB" sz="1200" dirty="0"/>
                        <a:t>Explore how different objects are more or less visible in different levels of lighting. </a:t>
                      </a:r>
                      <a:r>
                        <a:rPr lang="en-GB" sz="1200" b="1" dirty="0"/>
                        <a:t>Explore how objects with different surfaces, e.g. shiny vs matt, are more or less visible.</a:t>
                      </a:r>
                      <a:r>
                        <a:rPr lang="en-GB" sz="1200" dirty="0"/>
                        <a:t> Explore how shadows vary as the distance between a light source and an object or surface is changed. </a:t>
                      </a:r>
                      <a:r>
                        <a:rPr lang="en-GB" sz="1200" b="1" dirty="0"/>
                        <a:t>Explore shadows which are connected to and disconnected from the object e.g. shadows of clouds and children in the playground. </a:t>
                      </a:r>
                      <a:r>
                        <a:rPr lang="en-GB" sz="1200" dirty="0"/>
                        <a:t>Choose suitable materials to make shadow puppets. </a:t>
                      </a:r>
                      <a:endParaRPr lang="en-GB" sz="1200" b="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17018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785198"/>
              </p:ext>
            </p:extLst>
          </p:nvPr>
        </p:nvGraphicFramePr>
        <p:xfrm>
          <a:off x="3955" y="6083427"/>
          <a:ext cx="3823114" cy="7343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23114">
                  <a:extLst>
                    <a:ext uri="{9D8B030D-6E8A-4147-A177-3AD203B41FA5}">
                      <a16:colId xmlns:a16="http://schemas.microsoft.com/office/drawing/2014/main" val="3260413799"/>
                    </a:ext>
                  </a:extLst>
                </a:gridCol>
              </a:tblGrid>
              <a:tr h="219997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bg1"/>
                          </a:solidFill>
                        </a:rPr>
                        <a:t>Scientist:</a:t>
                      </a:r>
                      <a:r>
                        <a:rPr lang="en-GB" sz="1200" baseline="0" dirty="0">
                          <a:solidFill>
                            <a:schemeClr val="bg1"/>
                          </a:solidFill>
                        </a:rPr>
                        <a:t> Thomas Edison</a:t>
                      </a:r>
                      <a:endParaRPr lang="en-GB" sz="12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065866"/>
                  </a:ext>
                </a:extLst>
              </a:tr>
              <a:tr h="459995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Thomas Edison was the scientist who invented the light bulb and the motion picture camera.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630823"/>
                  </a:ext>
                </a:extLst>
              </a:tr>
            </a:tbl>
          </a:graphicData>
        </a:graphic>
      </p:graphicFrame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95ED8077-2AAC-483A-9FBD-DB1591231A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30717"/>
              </p:ext>
            </p:extLst>
          </p:nvPr>
        </p:nvGraphicFramePr>
        <p:xfrm>
          <a:off x="6173972" y="384343"/>
          <a:ext cx="3732028" cy="36412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4754">
                  <a:extLst>
                    <a:ext uri="{9D8B030D-6E8A-4147-A177-3AD203B41FA5}">
                      <a16:colId xmlns:a16="http://schemas.microsoft.com/office/drawing/2014/main" val="123533815"/>
                    </a:ext>
                  </a:extLst>
                </a:gridCol>
                <a:gridCol w="1867274">
                  <a:extLst>
                    <a:ext uri="{9D8B030D-6E8A-4147-A177-3AD203B41FA5}">
                      <a16:colId xmlns:a16="http://schemas.microsoft.com/office/drawing/2014/main" val="1050476119"/>
                    </a:ext>
                  </a:extLst>
                </a:gridCol>
              </a:tblGrid>
              <a:tr h="64375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 Reflection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941459"/>
                  </a:ext>
                </a:extLst>
              </a:tr>
              <a:tr h="103563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reflection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process where light hits the surface of an object and bounces off into our eyes.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103423"/>
                  </a:ext>
                </a:extLst>
              </a:tr>
              <a:tr h="64375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reflect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bounce off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9120401"/>
                  </a:ext>
                </a:extLst>
              </a:tr>
              <a:tr h="659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reflective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word to describe something that reflect light well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7266336"/>
                  </a:ext>
                </a:extLst>
              </a:tr>
              <a:tr h="6590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wave of light is called a ray of light or a beam of light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4923464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6044892C-D627-43C1-B319-11F6C00B7E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4343"/>
            <a:ext cx="6166884" cy="361325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8149FD6-9E7C-4322-A75C-92D4E660AD52}"/>
              </a:ext>
            </a:extLst>
          </p:cNvPr>
          <p:cNvSpPr txBox="1"/>
          <p:nvPr/>
        </p:nvSpPr>
        <p:spPr>
          <a:xfrm>
            <a:off x="0" y="384343"/>
            <a:ext cx="3732028" cy="30777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Key Knowledge and Diagram - Reflection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0102E65-2806-4F50-9EFA-405C721F7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3114" y="3970568"/>
            <a:ext cx="6078930" cy="288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5264</TotalTime>
  <Words>431</Words>
  <Application>Microsoft Macintosh PowerPoint</Application>
  <PresentationFormat>A4 Paper (210x297 mm)</PresentationFormat>
  <Paragraphs>37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Year 3  Science Knowledge Organiser Light – Spring 2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</cp:lastModifiedBy>
  <cp:revision>85</cp:revision>
  <cp:lastPrinted>2021-09-06T15:24:57Z</cp:lastPrinted>
  <dcterms:created xsi:type="dcterms:W3CDTF">2017-10-15T20:56:30Z</dcterms:created>
  <dcterms:modified xsi:type="dcterms:W3CDTF">2025-06-15T09:32:47Z</dcterms:modified>
</cp:coreProperties>
</file>