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55" autoAdjust="0"/>
    <p:restoredTop sz="91344" autoAdjust="0"/>
  </p:normalViewPr>
  <p:slideViewPr>
    <p:cSldViewPr snapToGrid="0" snapToObjects="1">
      <p:cViewPr varScale="1">
        <p:scale>
          <a:sx n="114" d="100"/>
          <a:sy n="114" d="100"/>
        </p:scale>
        <p:origin x="1290" y="90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pPr/>
              <a:t>10/1/2024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pPr/>
              <a:t>10/1/2024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pPr/>
              <a:t>10/1/2024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pPr/>
              <a:t>10/1/2024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pPr/>
              <a:t>10/1/2024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pPr/>
              <a:t>10/1/2024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pPr/>
              <a:t>10/1/2024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pPr/>
              <a:t>10/1/2024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pPr/>
              <a:t>10/1/2024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pPr/>
              <a:t>10/1/2024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pPr/>
              <a:t>10/1/2024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pPr/>
              <a:t>10/1/2024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pPr/>
              <a:t>10/1/2024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10" Type="http://schemas.openxmlformats.org/officeDocument/2006/relationships/image" Target="../media/image7.png"/><Relationship Id="rId4" Type="http://schemas.microsoft.com/office/2007/relationships/hdphoto" Target="../media/hdphoto1.wdp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101318" y="767755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228725" y="430150"/>
            <a:ext cx="7775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Year 4 -History Knowledge Organiser - The Ancient Egyptians – </a:t>
            </a:r>
            <a:r>
              <a:rPr lang="en-GB" b="1"/>
              <a:t>Autumn 1</a:t>
            </a:r>
            <a:endParaRPr lang="en-GB" b="1" dirty="0"/>
          </a:p>
        </p:txBody>
      </p:sp>
      <p:graphicFrame>
        <p:nvGraphicFramePr>
          <p:cNvPr id="7" name="Table 8">
            <a:extLst>
              <a:ext uri="{FF2B5EF4-FFF2-40B4-BE49-F238E27FC236}">
                <a16:creationId xmlns:a16="http://schemas.microsoft.com/office/drawing/2014/main" id="{D19ADDAD-E43C-456C-9840-41991D7A80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497600"/>
              </p:ext>
            </p:extLst>
          </p:nvPr>
        </p:nvGraphicFramePr>
        <p:xfrm>
          <a:off x="228599" y="799482"/>
          <a:ext cx="5238751" cy="583336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5238751">
                  <a:extLst>
                    <a:ext uri="{9D8B030D-6E8A-4147-A177-3AD203B41FA5}">
                      <a16:colId xmlns:a16="http://schemas.microsoft.com/office/drawing/2014/main" val="2388174757"/>
                    </a:ext>
                  </a:extLst>
                </a:gridCol>
              </a:tblGrid>
              <a:tr h="454548">
                <a:tc>
                  <a:txBody>
                    <a:bodyPr/>
                    <a:lstStyle/>
                    <a:p>
                      <a:r>
                        <a:rPr lang="en-GB" dirty="0"/>
                        <a:t>Key Learning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8982048"/>
                  </a:ext>
                </a:extLst>
              </a:tr>
              <a:tr h="2954565">
                <a:tc>
                  <a:txBody>
                    <a:bodyPr/>
                    <a:lstStyle/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MS PGothic" panose="020B0600070205080204" pitchFamily="34" charset="-128"/>
                          <a:cs typeface="Calibri" panose="020F0502020204030204" pitchFamily="34" charset="0"/>
                        </a:rPr>
                        <a:t>We can find out about Ancient Egyptian </a:t>
                      </a:r>
                      <a:r>
                        <a:rPr lang="en-US" sz="1100" b="1" dirty="0" err="1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MS PGothic" panose="020B0600070205080204" pitchFamily="34" charset="-128"/>
                          <a:cs typeface="Calibri" panose="020F0502020204030204" pitchFamily="34" charset="0"/>
                        </a:rPr>
                        <a:t>civilisation</a:t>
                      </a:r>
                      <a:r>
                        <a:rPr lang="en-US" sz="1100" b="1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MS PGothic" panose="020B0600070205080204" pitchFamily="34" charset="-128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MS PGothic" panose="020B0600070205080204" pitchFamily="34" charset="-128"/>
                          <a:cs typeface="Calibri" panose="020F0502020204030204" pitchFamily="34" charset="0"/>
                        </a:rPr>
                        <a:t>by studying archaeological remains and writing. </a:t>
                      </a:r>
                      <a:endParaRPr lang="en-GB" sz="1100" dirty="0">
                        <a:effectLst/>
                        <a:latin typeface="Comic Sans MS" panose="030F0702030302020204" pitchFamily="66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MS PGothic" panose="020B0600070205080204" pitchFamily="34" charset="-128"/>
                          <a:cs typeface="Calibri" panose="020F0502020204030204" pitchFamily="34" charset="0"/>
                        </a:rPr>
                        <a:t>The River Nile was important because it made the land fertile, so the Egyptians could grow crops. It was also used for transport. </a:t>
                      </a:r>
                      <a:endParaRPr lang="en-GB" sz="1100" dirty="0">
                        <a:effectLst/>
                        <a:latin typeface="Comic Sans MS" panose="030F0702030302020204" pitchFamily="66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MS PGothic" panose="020B0600070205080204" pitchFamily="34" charset="-128"/>
                          <a:cs typeface="Calibri" panose="020F0502020204030204" pitchFamily="34" charset="0"/>
                        </a:rPr>
                        <a:t>Society was structured with the </a:t>
                      </a:r>
                      <a:r>
                        <a:rPr lang="en-US" sz="1100" b="1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MS PGothic" panose="020B0600070205080204" pitchFamily="34" charset="-128"/>
                          <a:cs typeface="Calibri" panose="020F0502020204030204" pitchFamily="34" charset="0"/>
                        </a:rPr>
                        <a:t>pharaoh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MS PGothic" panose="020B0600070205080204" pitchFamily="34" charset="-128"/>
                          <a:cs typeface="Calibri" panose="020F0502020204030204" pitchFamily="34" charset="0"/>
                        </a:rPr>
                        <a:t> at the top and slaves at the bottom. </a:t>
                      </a:r>
                      <a:endParaRPr lang="en-GB" sz="1100" dirty="0">
                        <a:effectLst/>
                        <a:latin typeface="Comic Sans MS" panose="030F0702030302020204" pitchFamily="66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MS PGothic" panose="020B0600070205080204" pitchFamily="34" charset="-128"/>
                          <a:cs typeface="Calibri" panose="020F0502020204030204" pitchFamily="34" charset="0"/>
                        </a:rPr>
                        <a:t>Most people in Ancient Egypt were farmers. </a:t>
                      </a:r>
                      <a:endParaRPr lang="en-GB" sz="1100" dirty="0">
                        <a:effectLst/>
                        <a:latin typeface="Comic Sans MS" panose="030F0702030302020204" pitchFamily="66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MS PGothic" panose="020B0600070205080204" pitchFamily="34" charset="-128"/>
                          <a:cs typeface="Calibri" panose="020F0502020204030204" pitchFamily="34" charset="0"/>
                        </a:rPr>
                        <a:t>Ancient Egyptians worshipped over 2000 gods and goddesses. </a:t>
                      </a:r>
                      <a:endParaRPr lang="en-GB" sz="1100" dirty="0">
                        <a:effectLst/>
                        <a:latin typeface="Comic Sans MS" panose="030F0702030302020204" pitchFamily="66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MS PGothic" panose="020B0600070205080204" pitchFamily="34" charset="-128"/>
                          <a:cs typeface="Calibri" panose="020F0502020204030204" pitchFamily="34" charset="0"/>
                        </a:rPr>
                        <a:t>The Ancient Egyptians believed in an afterlife. </a:t>
                      </a:r>
                      <a:endParaRPr lang="en-GB" sz="1100" dirty="0">
                        <a:effectLst/>
                        <a:latin typeface="Comic Sans MS" panose="030F0702030302020204" pitchFamily="66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MS PGothic" panose="020B0600070205080204" pitchFamily="34" charset="-128"/>
                          <a:cs typeface="Calibri" panose="020F0502020204030204" pitchFamily="34" charset="0"/>
                        </a:rPr>
                        <a:t>Archaeologists are able to read hieroglyphics following the discovery of the Rosetta Stone. </a:t>
                      </a:r>
                      <a:endParaRPr lang="en-GB" sz="1100" dirty="0">
                        <a:effectLst/>
                        <a:latin typeface="Comic Sans MS" panose="030F0702030302020204" pitchFamily="66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MS PGothic" panose="020B0600070205080204" pitchFamily="34" charset="-128"/>
                          <a:cs typeface="Calibri" panose="020F0502020204030204" pitchFamily="34" charset="0"/>
                        </a:rPr>
                        <a:t>Howard Carter discovered the tomb of Tutankhamun in November 1922. </a:t>
                      </a:r>
                      <a:endParaRPr lang="en-GB" sz="1100" dirty="0">
                        <a:effectLst/>
                        <a:latin typeface="Comic Sans MS" panose="030F0702030302020204" pitchFamily="66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MS PGothic" panose="020B0600070205080204" pitchFamily="34" charset="-128"/>
                          <a:cs typeface="Calibri" panose="020F0502020204030204" pitchFamily="34" charset="0"/>
                        </a:rPr>
                        <a:t>Many museums in the UK have an Ancient Egyptian collection. </a:t>
                      </a:r>
                      <a:endParaRPr lang="en-GB" sz="1100" dirty="0">
                        <a:effectLst/>
                        <a:latin typeface="Comic Sans MS" panose="030F0702030302020204" pitchFamily="66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MS PGothic" panose="020B0600070205080204" pitchFamily="34" charset="-128"/>
                          <a:cs typeface="Calibri" panose="020F0502020204030204" pitchFamily="34" charset="0"/>
                        </a:rPr>
                        <a:t>The Ancient Egyptians had many </a:t>
                      </a:r>
                      <a:r>
                        <a:rPr lang="en-US" sz="1100" b="1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MS PGothic" panose="020B0600070205080204" pitchFamily="34" charset="-128"/>
                          <a:cs typeface="Calibri" panose="020F0502020204030204" pitchFamily="34" charset="0"/>
                        </a:rPr>
                        <a:t>achievements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  <a:ea typeface="MS PGothic" panose="020B0600070205080204" pitchFamily="34" charset="-128"/>
                          <a:cs typeface="Calibri" panose="020F0502020204030204" pitchFamily="34" charset="0"/>
                        </a:rPr>
                        <a:t> in such areas as farming, building, religion, medicine, writing, mathematics and crafts. </a:t>
                      </a:r>
                      <a:endParaRPr lang="en-GB" sz="1100" dirty="0">
                        <a:effectLst/>
                        <a:latin typeface="Comic Sans MS" panose="030F0702030302020204" pitchFamily="66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Calibri" panose="020F0502020204030204" pitchFamily="34" charset="0"/>
                        </a:rPr>
                        <a:t> 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  <a:p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72899"/>
                  </a:ext>
                </a:extLst>
              </a:tr>
              <a:tr h="303032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6635478"/>
                  </a:ext>
                </a:extLst>
              </a:tr>
              <a:tr h="303032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9794731"/>
                  </a:ext>
                </a:extLst>
              </a:tr>
              <a:tr h="303032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7014887"/>
                  </a:ext>
                </a:extLst>
              </a:tr>
              <a:tr h="303032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6241411"/>
                  </a:ext>
                </a:extLst>
              </a:tr>
              <a:tr h="303032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5337491"/>
                  </a:ext>
                </a:extLst>
              </a:tr>
              <a:tr h="303032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836895"/>
                  </a:ext>
                </a:extLst>
              </a:tr>
              <a:tr h="303032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3032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graphicFrame>
        <p:nvGraphicFramePr>
          <p:cNvPr id="9" name="Table 13">
            <a:extLst>
              <a:ext uri="{FF2B5EF4-FFF2-40B4-BE49-F238E27FC236}">
                <a16:creationId xmlns:a16="http://schemas.microsoft.com/office/drawing/2014/main" id="{B8338C80-ABA7-417F-866F-0CED837773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7576645"/>
              </p:ext>
            </p:extLst>
          </p:nvPr>
        </p:nvGraphicFramePr>
        <p:xfrm>
          <a:off x="5481264" y="779308"/>
          <a:ext cx="4272336" cy="359756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922020">
                  <a:extLst>
                    <a:ext uri="{9D8B030D-6E8A-4147-A177-3AD203B41FA5}">
                      <a16:colId xmlns:a16="http://schemas.microsoft.com/office/drawing/2014/main" val="161822090"/>
                    </a:ext>
                  </a:extLst>
                </a:gridCol>
                <a:gridCol w="3350316">
                  <a:extLst>
                    <a:ext uri="{9D8B030D-6E8A-4147-A177-3AD203B41FA5}">
                      <a16:colId xmlns:a16="http://schemas.microsoft.com/office/drawing/2014/main" val="1723672431"/>
                    </a:ext>
                  </a:extLst>
                </a:gridCol>
              </a:tblGrid>
              <a:tr h="371003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Key Vocabulary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1723088"/>
                  </a:ext>
                </a:extLst>
              </a:tr>
              <a:tr h="289447">
                <a:tc>
                  <a:txBody>
                    <a:bodyPr/>
                    <a:lstStyle/>
                    <a:p>
                      <a:r>
                        <a:rPr lang="en-US" sz="1000" dirty="0">
                          <a:latin typeface="+mn-lt"/>
                        </a:rPr>
                        <a:t>Pharaoh </a:t>
                      </a:r>
                      <a:endParaRPr lang="en-GB" sz="10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>
                          <a:latin typeface="+mn-lt"/>
                        </a:rPr>
                        <a:t>the supreme ruler of Ancient Egypt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7865025"/>
                  </a:ext>
                </a:extLst>
              </a:tr>
              <a:tr h="401920">
                <a:tc>
                  <a:txBody>
                    <a:bodyPr/>
                    <a:lstStyle/>
                    <a:p>
                      <a:r>
                        <a:rPr lang="en-US" sz="1000" dirty="0">
                          <a:latin typeface="+mn-lt"/>
                        </a:rPr>
                        <a:t>Civilization </a:t>
                      </a:r>
                      <a:endParaRPr lang="en-GB" sz="10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latin typeface="+mn-lt"/>
                        </a:rPr>
                        <a:t>a group of people living together with advanced ways of living, communicating and working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7815904"/>
                  </a:ext>
                </a:extLst>
              </a:tr>
              <a:tr h="401920">
                <a:tc>
                  <a:txBody>
                    <a:bodyPr/>
                    <a:lstStyle/>
                    <a:p>
                      <a:r>
                        <a:rPr lang="en-US" sz="1000" dirty="0">
                          <a:latin typeface="+mn-lt"/>
                        </a:rPr>
                        <a:t>Achievement </a:t>
                      </a:r>
                      <a:endParaRPr lang="en-GB" sz="10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latin typeface="+mn-lt"/>
                        </a:rPr>
                        <a:t> something special reached through hard work or skill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6732277"/>
                  </a:ext>
                </a:extLst>
              </a:tr>
              <a:tr h="247336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+mn-lt"/>
                        </a:rPr>
                        <a:t>Irrigation: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00" dirty="0">
                          <a:latin typeface="+mn-lt"/>
                        </a:rPr>
                        <a:t>to bring water from rivers or lakes to the fields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6320572"/>
                  </a:ext>
                </a:extLst>
              </a:tr>
              <a:tr h="401920">
                <a:tc>
                  <a:txBody>
                    <a:bodyPr/>
                    <a:lstStyle/>
                    <a:p>
                      <a:r>
                        <a:rPr lang="en-US" sz="1000" dirty="0">
                          <a:latin typeface="+mn-lt"/>
                        </a:rPr>
                        <a:t>Pyramid </a:t>
                      </a:r>
                      <a:endParaRPr lang="en-GB" sz="10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000" dirty="0">
                          <a:latin typeface="+mn-lt"/>
                        </a:rPr>
                        <a:t>a monument providing a tomb for the pharaoh</a:t>
                      </a:r>
                    </a:p>
                    <a:p>
                      <a:pPr algn="l">
                        <a:buFont typeface="+mj-lt"/>
                        <a:buNone/>
                      </a:pPr>
                      <a:endParaRPr lang="en-GB" sz="10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6122442"/>
                  </a:ext>
                </a:extLst>
              </a:tr>
              <a:tr h="247336">
                <a:tc>
                  <a:txBody>
                    <a:bodyPr/>
                    <a:lstStyle/>
                    <a:p>
                      <a:endParaRPr lang="en-GB" sz="10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9991162"/>
                  </a:ext>
                </a:extLst>
              </a:tr>
              <a:tr h="247336">
                <a:tc>
                  <a:txBody>
                    <a:bodyPr/>
                    <a:lstStyle/>
                    <a:p>
                      <a:endParaRPr lang="en-GB" sz="10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9389213"/>
                  </a:ext>
                </a:extLst>
              </a:tr>
              <a:tr h="247336">
                <a:tc>
                  <a:txBody>
                    <a:bodyPr/>
                    <a:lstStyle/>
                    <a:p>
                      <a:endParaRPr lang="en-GB" sz="10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4572495"/>
                  </a:ext>
                </a:extLst>
              </a:tr>
              <a:tr h="247336">
                <a:tc>
                  <a:txBody>
                    <a:bodyPr/>
                    <a:lstStyle/>
                    <a:p>
                      <a:endParaRPr lang="en-GB" sz="10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4235760"/>
                  </a:ext>
                </a:extLst>
              </a:tr>
              <a:tr h="247336">
                <a:tc>
                  <a:txBody>
                    <a:bodyPr/>
                    <a:lstStyle/>
                    <a:p>
                      <a:endParaRPr lang="en-GB" sz="10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47336">
                <a:tc>
                  <a:txBody>
                    <a:bodyPr/>
                    <a:lstStyle/>
                    <a:p>
                      <a:endParaRPr lang="en-GB" sz="10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b="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0B9C9E07-1F71-4DB4-B675-D055CD990252}"/>
              </a:ext>
            </a:extLst>
          </p:cNvPr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0972" y="225146"/>
            <a:ext cx="518198" cy="51088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0E108C7-6875-4D05-8E25-318CCC9F3BAE}"/>
              </a:ext>
            </a:extLst>
          </p:cNvPr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099812" y="215265"/>
            <a:ext cx="518198" cy="51088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0DF1D46-0A12-A3F4-38C0-6CE27C653B2D}"/>
              </a:ext>
            </a:extLst>
          </p:cNvPr>
          <p:cNvSpPr/>
          <p:nvPr/>
        </p:nvSpPr>
        <p:spPr>
          <a:xfrm>
            <a:off x="228599" y="6419851"/>
            <a:ext cx="2057401" cy="21300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13FBB7C-695A-09CF-FA8D-D2B01BF0B99C}"/>
              </a:ext>
            </a:extLst>
          </p:cNvPr>
          <p:cNvGrpSpPr/>
          <p:nvPr/>
        </p:nvGrpSpPr>
        <p:grpSpPr>
          <a:xfrm>
            <a:off x="1578" y="4167575"/>
            <a:ext cx="9904422" cy="2621487"/>
            <a:chOff x="0" y="-401138"/>
            <a:chExt cx="10582274" cy="2621487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FBCDA467-01AC-924E-406C-0830ECD73941}"/>
                </a:ext>
              </a:extLst>
            </p:cNvPr>
            <p:cNvGrpSpPr/>
            <p:nvPr/>
          </p:nvGrpSpPr>
          <p:grpSpPr>
            <a:xfrm>
              <a:off x="0" y="9525"/>
              <a:ext cx="10582274" cy="1824989"/>
              <a:chOff x="-190499" y="28578"/>
              <a:chExt cx="10582276" cy="1825483"/>
            </a:xfrm>
          </p:grpSpPr>
          <p:grpSp>
            <p:nvGrpSpPr>
              <p:cNvPr id="14" name="Group 13">
                <a:extLst>
                  <a:ext uri="{FF2B5EF4-FFF2-40B4-BE49-F238E27FC236}">
                    <a16:creationId xmlns:a16="http://schemas.microsoft.com/office/drawing/2014/main" id="{6F5FDD59-4F10-F40F-605B-35B1A1A790FC}"/>
                  </a:ext>
                </a:extLst>
              </p:cNvPr>
              <p:cNvGrpSpPr/>
              <p:nvPr/>
            </p:nvGrpSpPr>
            <p:grpSpPr>
              <a:xfrm>
                <a:off x="-190499" y="361835"/>
                <a:ext cx="10582276" cy="1492226"/>
                <a:chOff x="-190499" y="553850"/>
                <a:chExt cx="10582276" cy="1492226"/>
              </a:xfrm>
            </p:grpSpPr>
            <p:sp>
              <p:nvSpPr>
                <p:cNvPr id="16" name="Rectangle 15">
                  <a:extLst>
                    <a:ext uri="{FF2B5EF4-FFF2-40B4-BE49-F238E27FC236}">
                      <a16:creationId xmlns:a16="http://schemas.microsoft.com/office/drawing/2014/main" id="{26DECBAE-3B5F-7186-7E26-36340EE70C36}"/>
                    </a:ext>
                  </a:extLst>
                </p:cNvPr>
                <p:cNvSpPr/>
                <p:nvPr/>
              </p:nvSpPr>
              <p:spPr>
                <a:xfrm>
                  <a:off x="247671" y="1077273"/>
                  <a:ext cx="2924106" cy="180000"/>
                </a:xfrm>
                <a:prstGeom prst="rect">
                  <a:avLst/>
                </a:prstGeom>
                <a:solidFill>
                  <a:srgbClr val="477BD1">
                    <a:lumMod val="75000"/>
                  </a:srgbClr>
                </a:solidFill>
                <a:ln w="19050" cap="rnd" cmpd="sng" algn="ctr">
                  <a:solidFill>
                    <a:srgbClr val="477BD1">
                      <a:lumMod val="75000"/>
                    </a:srgbClr>
                  </a:solidFill>
                  <a:prstDash val="solid"/>
                </a:ln>
                <a:effectLst/>
              </p:spPr>
              <p:txBody>
                <a:bodyPr tIns="0" bIns="0" rtlCol="0" anchor="t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ysClr val="window" lastClr="FFFFFF"/>
                      </a:solidFill>
                      <a:effectLst/>
                      <a:uLnTx/>
                      <a:uFillTx/>
                      <a:latin typeface="Calibri"/>
                      <a:ea typeface="MS PGothic" panose="020B0600070205080204" pitchFamily="34" charset="-128"/>
                      <a:cs typeface="Times New Roman" panose="02020603050405020304" pitchFamily="18" charset="0"/>
                    </a:rPr>
                    <a:t>Sumer</a:t>
                  </a:r>
                  <a:endParaRPr kumimoji="0" lang="en-GB" sz="14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/>
                    <a:ea typeface="MS PGothic" panose="020B0600070205080204" pitchFamily="34" charset="-128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17" name="Rectangle 16">
                  <a:extLst>
                    <a:ext uri="{FF2B5EF4-FFF2-40B4-BE49-F238E27FC236}">
                      <a16:creationId xmlns:a16="http://schemas.microsoft.com/office/drawing/2014/main" id="{1FC66777-A8B8-2674-69F9-5B1276D74E09}"/>
                    </a:ext>
                  </a:extLst>
                </p:cNvPr>
                <p:cNvSpPr/>
                <p:nvPr/>
              </p:nvSpPr>
              <p:spPr>
                <a:xfrm>
                  <a:off x="2565796" y="1347192"/>
                  <a:ext cx="1981456" cy="180000"/>
                </a:xfrm>
                <a:prstGeom prst="rect">
                  <a:avLst/>
                </a:prstGeom>
                <a:solidFill>
                  <a:srgbClr val="FF0000"/>
                </a:solidFill>
                <a:ln w="19050" cap="rnd" cmpd="sng" algn="ctr">
                  <a:solidFill>
                    <a:srgbClr val="FF0000"/>
                  </a:solidFill>
                  <a:prstDash val="solid"/>
                </a:ln>
                <a:effectLst/>
              </p:spPr>
              <p:txBody>
                <a:bodyPr tIns="0" bIns="0"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1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" lastClr="FFFFFF"/>
                      </a:solidFill>
                      <a:effectLst/>
                      <a:uLnTx/>
                      <a:uFillTx/>
                      <a:latin typeface="Calibri"/>
                      <a:ea typeface="MS PGothic" panose="020B0600070205080204" pitchFamily="34" charset="-128"/>
                      <a:cs typeface="Times New Roman" panose="02020603050405020304" pitchFamily="18" charset="0"/>
                    </a:rPr>
                    <a:t>Shang</a:t>
                  </a:r>
                  <a:endParaRPr kumimoji="0" lang="en-GB" sz="14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/>
                    <a:ea typeface="MS PGothic" panose="020B0600070205080204" pitchFamily="34" charset="-128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18" name="Rectangle 17">
                  <a:extLst>
                    <a:ext uri="{FF2B5EF4-FFF2-40B4-BE49-F238E27FC236}">
                      <a16:creationId xmlns:a16="http://schemas.microsoft.com/office/drawing/2014/main" id="{6077BBD9-DE3D-6A1B-702F-AABA15CA5D12}"/>
                    </a:ext>
                  </a:extLst>
                </p:cNvPr>
                <p:cNvSpPr/>
                <p:nvPr/>
              </p:nvSpPr>
              <p:spPr>
                <a:xfrm>
                  <a:off x="1234636" y="1593588"/>
                  <a:ext cx="2003865" cy="180000"/>
                </a:xfrm>
                <a:prstGeom prst="rect">
                  <a:avLst/>
                </a:prstGeom>
                <a:solidFill>
                  <a:srgbClr val="92D050"/>
                </a:solidFill>
                <a:ln w="19050" cap="rnd" cmpd="sng" algn="ctr">
                  <a:solidFill>
                    <a:srgbClr val="92D050"/>
                  </a:solidFill>
                  <a:prstDash val="solid"/>
                </a:ln>
                <a:effectLst/>
              </p:spPr>
              <p:txBody>
                <a:bodyPr tIns="0" bIns="0"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1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" lastClr="FFFFFF"/>
                      </a:solidFill>
                      <a:effectLst/>
                      <a:uLnTx/>
                      <a:uFillTx/>
                      <a:latin typeface="Calibri"/>
                      <a:ea typeface="MS PGothic" panose="020B0600070205080204" pitchFamily="34" charset="-128"/>
                      <a:cs typeface="Times New Roman" panose="02020603050405020304" pitchFamily="18" charset="0"/>
                    </a:rPr>
                    <a:t>Indus valley</a:t>
                  </a:r>
                  <a:endParaRPr kumimoji="0" lang="en-GB" sz="14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/>
                    <a:ea typeface="MS PGothic" panose="020B0600070205080204" pitchFamily="34" charset="-128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19" name="Rectangle 18">
                  <a:extLst>
                    <a:ext uri="{FF2B5EF4-FFF2-40B4-BE49-F238E27FC236}">
                      <a16:creationId xmlns:a16="http://schemas.microsoft.com/office/drawing/2014/main" id="{0E46C081-61CF-C30A-AD13-E83A41238F06}"/>
                    </a:ext>
                  </a:extLst>
                </p:cNvPr>
                <p:cNvSpPr/>
                <p:nvPr/>
              </p:nvSpPr>
              <p:spPr>
                <a:xfrm>
                  <a:off x="9526" y="1849365"/>
                  <a:ext cx="4124098" cy="196711"/>
                </a:xfrm>
                <a:prstGeom prst="rect">
                  <a:avLst/>
                </a:prstGeom>
                <a:solidFill>
                  <a:srgbClr val="DD9D31">
                    <a:lumMod val="75000"/>
                  </a:srgbClr>
                </a:solidFill>
                <a:ln w="19050" cap="rnd" cmpd="sng" algn="ctr">
                  <a:solidFill>
                    <a:srgbClr val="DD9D31">
                      <a:lumMod val="75000"/>
                    </a:srgbClr>
                  </a:solidFill>
                  <a:prstDash val="solid"/>
                </a:ln>
                <a:effectLst/>
              </p:spPr>
              <p:txBody>
                <a:bodyPr tIns="0" bIns="0"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ysClr val="window" lastClr="FFFFFF"/>
                      </a:solidFill>
                      <a:effectLst/>
                      <a:uLnTx/>
                      <a:uFillTx/>
                      <a:latin typeface="Calibri"/>
                      <a:ea typeface="MS PGothic" panose="020B0600070205080204" pitchFamily="34" charset="-128"/>
                      <a:cs typeface="Times New Roman" panose="02020603050405020304" pitchFamily="18" charset="0"/>
                    </a:rPr>
                    <a:t>Egypt</a:t>
                  </a:r>
                  <a:endParaRPr kumimoji="0" lang="en-GB" sz="14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/>
                    <a:ea typeface="MS PGothic" panose="020B0600070205080204" pitchFamily="34" charset="-128"/>
                    <a:cs typeface="Times New Roman" panose="02020603050405020304" pitchFamily="18" charset="0"/>
                  </a:endParaRPr>
                </a:p>
              </p:txBody>
            </p:sp>
            <p:cxnSp>
              <p:nvCxnSpPr>
                <p:cNvPr id="20" name="Straight Arrow Connector 19">
                  <a:extLst>
                    <a:ext uri="{FF2B5EF4-FFF2-40B4-BE49-F238E27FC236}">
                      <a16:creationId xmlns:a16="http://schemas.microsoft.com/office/drawing/2014/main" id="{999950B7-C71B-4BF5-7FEE-8238F30FF80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-190499" y="553850"/>
                  <a:ext cx="10582276" cy="0"/>
                </a:xfrm>
                <a:prstGeom prst="straightConnector1">
                  <a:avLst/>
                </a:prstGeom>
                <a:noFill/>
                <a:ln w="57150" cap="rnd" cmpd="sng" algn="ctr">
                  <a:solidFill>
                    <a:srgbClr val="2EB89B"/>
                  </a:solidFill>
                  <a:prstDash val="solid"/>
                  <a:headEnd type="triangle"/>
                  <a:tailEnd type="triangle"/>
                </a:ln>
                <a:effectLst/>
              </p:spPr>
            </p:cxnSp>
          </p:grp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67DCF893-8885-C53A-662B-CC9F9544ECF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115050" y="28578"/>
                <a:ext cx="0" cy="304165"/>
              </a:xfrm>
              <a:prstGeom prst="line">
                <a:avLst/>
              </a:prstGeom>
              <a:noFill/>
              <a:ln w="57150" cap="rnd" cmpd="sng" algn="ctr">
                <a:solidFill>
                  <a:srgbClr val="2EB89B"/>
                </a:solidFill>
                <a:prstDash val="solid"/>
              </a:ln>
              <a:effectLst/>
            </p:spPr>
          </p:cxnSp>
        </p:grpSp>
        <p:sp>
          <p:nvSpPr>
            <p:cNvPr id="12" name="TextBox 9">
              <a:extLst>
                <a:ext uri="{FF2B5EF4-FFF2-40B4-BE49-F238E27FC236}">
                  <a16:creationId xmlns:a16="http://schemas.microsoft.com/office/drawing/2014/main" id="{9710C9FC-D78A-DFD4-2487-1ED92A723E60}"/>
                </a:ext>
              </a:extLst>
            </p:cNvPr>
            <p:cNvSpPr txBox="1"/>
            <p:nvPr/>
          </p:nvSpPr>
          <p:spPr>
            <a:xfrm>
              <a:off x="4746514" y="-401138"/>
              <a:ext cx="495300" cy="209550"/>
            </a:xfrm>
            <a:prstGeom prst="rect">
              <a:avLst/>
            </a:prstGeom>
            <a:solidFill>
              <a:srgbClr val="FEEFDC"/>
            </a:solidFill>
            <a:ln w="38100" cap="flat" cmpd="sng" algn="ctr">
              <a:solidFill>
                <a:sysClr val="window" lastClr="FFFFFF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wrap="square" lIns="0" tIns="0" rIns="0" bIns="0" rtlCol="0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anose="020B0600070205080204" pitchFamily="34" charset="-128"/>
                  <a:cs typeface="Calibri" panose="020F0502020204030204" pitchFamily="34" charset="0"/>
                </a:rPr>
                <a:t>BC</a:t>
              </a:r>
              <a:endParaRPr kumimoji="0" lang="en-GB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Times New Roman" panose="02020603050405020304" pitchFamily="18" charset="0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9F6C05F2-C223-9B3F-2337-D45B8E89F0B0}"/>
                </a:ext>
              </a:extLst>
            </p:cNvPr>
            <p:cNvSpPr/>
            <p:nvPr/>
          </p:nvSpPr>
          <p:spPr>
            <a:xfrm>
              <a:off x="4427964" y="1382149"/>
              <a:ext cx="2262963" cy="838200"/>
            </a:xfrm>
            <a:prstGeom prst="rect">
              <a:avLst/>
            </a:prstGeom>
            <a:solidFill>
              <a:srgbClr val="EBEBEB"/>
            </a:solidFill>
            <a:ln w="76200" cap="rnd" cmpd="sng" algn="ctr">
              <a:solidFill>
                <a:sysClr val="window" lastClr="FFFFFF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lIns="72000" tIns="72000" rIns="72000" bIns="72000" rtlCol="0" anchor="t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MS PGothic" panose="020B0600070205080204" pitchFamily="34" charset="-128"/>
                  <a:cs typeface="Calibri" panose="020F0502020204030204" pitchFamily="34" charset="0"/>
                </a:rPr>
                <a:t>Ancient </a:t>
              </a:r>
              <a:r>
                <a:rPr kumimoji="0" lang="en-US" sz="11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MS PGothic" panose="020B0600070205080204" pitchFamily="34" charset="-128"/>
                  <a:cs typeface="Calibri" panose="020F0502020204030204" pitchFamily="34" charset="0"/>
                </a:rPr>
                <a:t>civilisations</a:t>
              </a:r>
              <a:endParaRPr kumimoji="0" lang="en-GB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MS PGothic" panose="020B0600070205080204" pitchFamily="34" charset="-128"/>
                <a:cs typeface="Times New Roman" panose="02020603050405020304" pitchFamily="18" charset="0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MS PGothic" panose="020B0600070205080204" pitchFamily="34" charset="-128"/>
                  <a:cs typeface="Calibri" panose="020F0502020204030204" pitchFamily="34" charset="0"/>
                </a:rPr>
                <a:t>What was happening in Britain during this period?</a:t>
              </a:r>
              <a:endParaRPr kumimoji="0" lang="en-GB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MS PGothic" panose="020B0600070205080204" pitchFamily="34" charset="-128"/>
                <a:cs typeface="Times New Roman" panose="02020603050405020304" pitchFamily="18" charset="0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MS PGothic" panose="020B0600070205080204" pitchFamily="34" charset="-128"/>
                  <a:cs typeface="Calibri" panose="020F0502020204030204" pitchFamily="34" charset="0"/>
                </a:rPr>
                <a:t> </a:t>
              </a:r>
              <a:endParaRPr kumimoji="0" lang="en-GB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MS PGothic" panose="020B0600070205080204" pitchFamily="34" charset="-128"/>
                <a:cs typeface="Times New Roman" panose="02020603050405020304" pitchFamily="18" charset="0"/>
              </a:endParaRPr>
            </a:p>
          </p:txBody>
        </p:sp>
      </p:grp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F017E117-3929-032D-A3A2-BE9494D6E5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4232261"/>
              </p:ext>
            </p:extLst>
          </p:nvPr>
        </p:nvGraphicFramePr>
        <p:xfrm>
          <a:off x="260972" y="4408597"/>
          <a:ext cx="8543920" cy="187770"/>
        </p:xfrm>
        <a:graphic>
          <a:graphicData uri="http://schemas.openxmlformats.org/drawingml/2006/table">
            <a:tbl>
              <a:tblPr firstRow="1" firstCol="1" bandRow="1"/>
              <a:tblGrid>
                <a:gridCol w="776720">
                  <a:extLst>
                    <a:ext uri="{9D8B030D-6E8A-4147-A177-3AD203B41FA5}">
                      <a16:colId xmlns:a16="http://schemas.microsoft.com/office/drawing/2014/main" val="1979098723"/>
                    </a:ext>
                  </a:extLst>
                </a:gridCol>
                <a:gridCol w="776720">
                  <a:extLst>
                    <a:ext uri="{9D8B030D-6E8A-4147-A177-3AD203B41FA5}">
                      <a16:colId xmlns:a16="http://schemas.microsoft.com/office/drawing/2014/main" val="2569641923"/>
                    </a:ext>
                  </a:extLst>
                </a:gridCol>
                <a:gridCol w="776720">
                  <a:extLst>
                    <a:ext uri="{9D8B030D-6E8A-4147-A177-3AD203B41FA5}">
                      <a16:colId xmlns:a16="http://schemas.microsoft.com/office/drawing/2014/main" val="1680298611"/>
                    </a:ext>
                  </a:extLst>
                </a:gridCol>
                <a:gridCol w="776720">
                  <a:extLst>
                    <a:ext uri="{9D8B030D-6E8A-4147-A177-3AD203B41FA5}">
                      <a16:colId xmlns:a16="http://schemas.microsoft.com/office/drawing/2014/main" val="1237121788"/>
                    </a:ext>
                  </a:extLst>
                </a:gridCol>
                <a:gridCol w="776720">
                  <a:extLst>
                    <a:ext uri="{9D8B030D-6E8A-4147-A177-3AD203B41FA5}">
                      <a16:colId xmlns:a16="http://schemas.microsoft.com/office/drawing/2014/main" val="1093795823"/>
                    </a:ext>
                  </a:extLst>
                </a:gridCol>
                <a:gridCol w="776720">
                  <a:extLst>
                    <a:ext uri="{9D8B030D-6E8A-4147-A177-3AD203B41FA5}">
                      <a16:colId xmlns:a16="http://schemas.microsoft.com/office/drawing/2014/main" val="3168717139"/>
                    </a:ext>
                  </a:extLst>
                </a:gridCol>
                <a:gridCol w="776720">
                  <a:extLst>
                    <a:ext uri="{9D8B030D-6E8A-4147-A177-3AD203B41FA5}">
                      <a16:colId xmlns:a16="http://schemas.microsoft.com/office/drawing/2014/main" val="2889105523"/>
                    </a:ext>
                  </a:extLst>
                </a:gridCol>
                <a:gridCol w="776720">
                  <a:extLst>
                    <a:ext uri="{9D8B030D-6E8A-4147-A177-3AD203B41FA5}">
                      <a16:colId xmlns:a16="http://schemas.microsoft.com/office/drawing/2014/main" val="4156550023"/>
                    </a:ext>
                  </a:extLst>
                </a:gridCol>
                <a:gridCol w="776720">
                  <a:extLst>
                    <a:ext uri="{9D8B030D-6E8A-4147-A177-3AD203B41FA5}">
                      <a16:colId xmlns:a16="http://schemas.microsoft.com/office/drawing/2014/main" val="491133442"/>
                    </a:ext>
                  </a:extLst>
                </a:gridCol>
                <a:gridCol w="776720">
                  <a:extLst>
                    <a:ext uri="{9D8B030D-6E8A-4147-A177-3AD203B41FA5}">
                      <a16:colId xmlns:a16="http://schemas.microsoft.com/office/drawing/2014/main" val="2493816549"/>
                    </a:ext>
                  </a:extLst>
                </a:gridCol>
                <a:gridCol w="776720">
                  <a:extLst>
                    <a:ext uri="{9D8B030D-6E8A-4147-A177-3AD203B41FA5}">
                      <a16:colId xmlns:a16="http://schemas.microsoft.com/office/drawing/2014/main" val="4143824411"/>
                    </a:ext>
                  </a:extLst>
                </a:gridCol>
              </a:tblGrid>
              <a:tr h="184172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1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3000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52858" marR="528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E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1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2500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52858" marR="528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E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1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2000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52858" marR="528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E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1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1500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52858" marR="528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E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1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1000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52858" marR="528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E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1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500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52858" marR="528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EB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1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500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52858" marR="528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EB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1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1000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52858" marR="528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EB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1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1500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52858" marR="528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EB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1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2000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52858" marR="528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EB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lang="en-GB" sz="11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MS PGothic" panose="020B0600070205080204" pitchFamily="34" charset="-128"/>
                          <a:cs typeface="Times New Roman" panose="02020603050405020304" pitchFamily="18" charset="0"/>
                        </a:rPr>
                        <a:t>2500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MS PGothic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52858" marR="5285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7403294"/>
                  </a:ext>
                </a:extLst>
              </a:tr>
            </a:tbl>
          </a:graphicData>
        </a:graphic>
      </p:graphicFrame>
      <p:sp>
        <p:nvSpPr>
          <p:cNvPr id="22" name="TextBox 9">
            <a:extLst>
              <a:ext uri="{FF2B5EF4-FFF2-40B4-BE49-F238E27FC236}">
                <a16:creationId xmlns:a16="http://schemas.microsoft.com/office/drawing/2014/main" id="{19DF787A-479F-D3B0-B52D-72E20AEFC72F}"/>
              </a:ext>
            </a:extLst>
          </p:cNvPr>
          <p:cNvSpPr txBox="1"/>
          <p:nvPr/>
        </p:nvSpPr>
        <p:spPr>
          <a:xfrm>
            <a:off x="4953000" y="4166701"/>
            <a:ext cx="437515" cy="219075"/>
          </a:xfrm>
          <a:prstGeom prst="rect">
            <a:avLst/>
          </a:prstGeom>
          <a:solidFill>
            <a:srgbClr val="FEEFDC"/>
          </a:solidFill>
          <a:ln w="38100" cap="flat" cmpd="sng" algn="ctr">
            <a:solidFill>
              <a:sysClr val="window" lastClr="FFFFFF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US" sz="1200" b="1" kern="1200">
                <a:solidFill>
                  <a:srgbClr val="000000"/>
                </a:solidFill>
                <a:effectLst/>
                <a:latin typeface="Calibri" panose="020F0502020204030204" pitchFamily="34" charset="0"/>
                <a:ea typeface="MS PGothic" panose="020B0600070205080204" pitchFamily="34" charset="-128"/>
                <a:cs typeface="Calibri" panose="020F0502020204030204" pitchFamily="34" charset="0"/>
              </a:rPr>
              <a:t>AD</a:t>
            </a:r>
            <a:endParaRPr lang="en-GB" sz="1400">
              <a:effectLst/>
              <a:latin typeface="Calibri" panose="020F0502020204030204" pitchFamily="34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0C2340B9-8332-2CD1-695F-EF7F38B8663A}"/>
              </a:ext>
            </a:extLst>
          </p:cNvPr>
          <p:cNvGrpSpPr/>
          <p:nvPr/>
        </p:nvGrpSpPr>
        <p:grpSpPr>
          <a:xfrm>
            <a:off x="5464426" y="4911405"/>
            <a:ext cx="4357659" cy="1851345"/>
            <a:chOff x="-294294" y="-46217"/>
            <a:chExt cx="4357659" cy="2941817"/>
          </a:xfrm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47C56B6D-EB66-A8DB-2C01-AFF98015A17A}"/>
                </a:ext>
              </a:extLst>
            </p:cNvPr>
            <p:cNvGrpSpPr/>
            <p:nvPr/>
          </p:nvGrpSpPr>
          <p:grpSpPr>
            <a:xfrm>
              <a:off x="-294294" y="-46217"/>
              <a:ext cx="4357659" cy="2941817"/>
              <a:chOff x="-694585" y="-308382"/>
              <a:chExt cx="4358280" cy="2899182"/>
            </a:xfrm>
          </p:grpSpPr>
          <p:pic>
            <p:nvPicPr>
              <p:cNvPr id="26" name="Picture 25" descr="Map&#10;&#10;Description automatically generated">
                <a:extLst>
                  <a:ext uri="{FF2B5EF4-FFF2-40B4-BE49-F238E27FC236}">
                    <a16:creationId xmlns:a16="http://schemas.microsoft.com/office/drawing/2014/main" id="{6C9E7AAF-9D2C-84E8-BE22-611F5519177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36980" y="0"/>
                <a:ext cx="2926715" cy="2590800"/>
              </a:xfrm>
              <a:prstGeom prst="rect">
                <a:avLst/>
              </a:prstGeom>
              <a:ln>
                <a:solidFill>
                  <a:sysClr val="windowText" lastClr="000000"/>
                </a:solidFill>
              </a:ln>
              <a:effectLst/>
            </p:spPr>
          </p:pic>
          <p:cxnSp>
            <p:nvCxnSpPr>
              <p:cNvPr id="27" name="Straight Arrow Connector 26">
                <a:extLst>
                  <a:ext uri="{FF2B5EF4-FFF2-40B4-BE49-F238E27FC236}">
                    <a16:creationId xmlns:a16="http://schemas.microsoft.com/office/drawing/2014/main" id="{BB98CC9B-8DAB-E778-5440-E918F0C7C5FF}"/>
                  </a:ext>
                </a:extLst>
              </p:cNvPr>
              <p:cNvCxnSpPr/>
              <p:nvPr/>
            </p:nvCxnSpPr>
            <p:spPr>
              <a:xfrm>
                <a:off x="1190653" y="1088887"/>
                <a:ext cx="1114323" cy="178352"/>
              </a:xfrm>
              <a:prstGeom prst="straightConnector1">
                <a:avLst/>
              </a:prstGeom>
              <a:noFill/>
              <a:ln w="38100" cap="rnd" cmpd="sng" algn="ctr">
                <a:solidFill>
                  <a:sysClr val="windowText" lastClr="000000"/>
                </a:solidFill>
                <a:prstDash val="solid"/>
                <a:tailEnd type="triangle"/>
              </a:ln>
              <a:effectLst/>
            </p:spPr>
          </p:cxnSp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81A6E2A5-611D-0F22-1936-776C91AC7B0C}"/>
                  </a:ext>
                </a:extLst>
              </p:cNvPr>
              <p:cNvSpPr/>
              <p:nvPr/>
            </p:nvSpPr>
            <p:spPr>
              <a:xfrm>
                <a:off x="-694585" y="-308382"/>
                <a:ext cx="1556329" cy="972387"/>
              </a:xfrm>
              <a:prstGeom prst="rect">
                <a:avLst/>
              </a:prstGeom>
              <a:solidFill>
                <a:srgbClr val="EBEBEB"/>
              </a:solidFill>
              <a:ln w="76200" cap="rnd" cmpd="sng" algn="ctr">
                <a:solidFill>
                  <a:sysClr val="window" lastClr="FFFFFF"/>
                </a:solidFill>
                <a:prstDash val="soli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wrap="square" lIns="72000" tIns="72000" rIns="72000" bIns="0" rtlCol="0" anchor="t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1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/>
                    <a:ea typeface="MS PGothic" panose="020B0600070205080204" pitchFamily="34" charset="-128"/>
                    <a:cs typeface="Calibri" panose="020F0502020204030204" pitchFamily="34" charset="0"/>
                  </a:rPr>
                  <a:t>The River Nile was important. Egyptians built irrigation systems along the Nile.</a:t>
                </a:r>
                <a:endParaRPr kumimoji="0" lang="en-GB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MS PGothic" panose="020B0600070205080204" pitchFamily="34" charset="-128"/>
                  <a:cs typeface="Times New Roman" panose="02020603050405020304" pitchFamily="18" charset="0"/>
                </a:endParaRPr>
              </a:p>
            </p:txBody>
          </p:sp>
        </p:grpSp>
        <p:cxnSp>
          <p:nvCxnSpPr>
            <p:cNvPr id="25" name="Straight Arrow Connector 24">
              <a:extLst>
                <a:ext uri="{FF2B5EF4-FFF2-40B4-BE49-F238E27FC236}">
                  <a16:creationId xmlns:a16="http://schemas.microsoft.com/office/drawing/2014/main" id="{DE88ABE7-02BD-E374-CF5E-5E386452A18A}"/>
                </a:ext>
              </a:extLst>
            </p:cNvPr>
            <p:cNvCxnSpPr/>
            <p:nvPr/>
          </p:nvCxnSpPr>
          <p:spPr>
            <a:xfrm flipH="1">
              <a:off x="2657475" y="0"/>
              <a:ext cx="1394460" cy="866775"/>
            </a:xfrm>
            <a:prstGeom prst="straightConnector1">
              <a:avLst/>
            </a:prstGeom>
            <a:noFill/>
            <a:ln w="38100" cap="rnd" cmpd="sng" algn="ctr">
              <a:solidFill>
                <a:sysClr val="windowText" lastClr="000000"/>
              </a:solidFill>
              <a:prstDash val="solid"/>
              <a:tailEnd type="triangle"/>
            </a:ln>
            <a:effectLst/>
          </p:spPr>
        </p:cxnSp>
      </p:grpSp>
      <p:pic>
        <p:nvPicPr>
          <p:cNvPr id="30" name="Picture 29">
            <a:extLst>
              <a:ext uri="{FF2B5EF4-FFF2-40B4-BE49-F238E27FC236}">
                <a16:creationId xmlns:a16="http://schemas.microsoft.com/office/drawing/2014/main" id="{A5564968-0854-4034-145A-B28701FBB33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96920" y="2719303"/>
            <a:ext cx="1556680" cy="156903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0D2276FB-F7DA-B9F9-2CBE-EF8DDDF8680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93595" y="2719303"/>
            <a:ext cx="1297767" cy="1675950"/>
          </a:xfrm>
          <a:prstGeom prst="rect">
            <a:avLst/>
          </a:prstGeom>
        </p:spPr>
      </p:pic>
      <p:pic>
        <p:nvPicPr>
          <p:cNvPr id="33" name="Picture 32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8067C2E4-7BB5-C107-8AB7-575B0BE2EA8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54200" y="4906767"/>
            <a:ext cx="1645438" cy="743054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B6D79FDF-BC70-4FE7-E9F4-A3345032898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03693" y="2691752"/>
            <a:ext cx="1207127" cy="1306028"/>
          </a:xfrm>
          <a:prstGeom prst="rect">
            <a:avLst/>
          </a:prstGeom>
        </p:spPr>
      </p:pic>
      <p:pic>
        <p:nvPicPr>
          <p:cNvPr id="36" name="Picture 35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BACE5600-6C91-0963-3493-8728AC4DF28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905276" y="3856397"/>
            <a:ext cx="1510919" cy="542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5825</TotalTime>
  <Words>258</Words>
  <Application>Microsoft Office PowerPoint</Application>
  <PresentationFormat>A4 Paper (210x297 mm)</PresentationFormat>
  <Paragraphs>46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MS PGothic</vt:lpstr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Cristina Wilson (Staff)</cp:lastModifiedBy>
  <cp:revision>101</cp:revision>
  <cp:lastPrinted>2021-07-20T12:48:19Z</cp:lastPrinted>
  <dcterms:created xsi:type="dcterms:W3CDTF">2017-10-15T20:56:30Z</dcterms:created>
  <dcterms:modified xsi:type="dcterms:W3CDTF">2024-10-01T06:39:29Z</dcterms:modified>
</cp:coreProperties>
</file>