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135" autoAdjust="0"/>
    <p:restoredTop sz="94627" autoAdjust="0"/>
  </p:normalViewPr>
  <p:slideViewPr>
    <p:cSldViewPr snapToGrid="0" snapToObjects="1">
      <p:cViewPr varScale="1">
        <p:scale>
          <a:sx n="113" d="100"/>
          <a:sy n="113" d="100"/>
        </p:scale>
        <p:origin x="1656" y="108"/>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11/27/2024</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11/27/2024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18402640"/>
              </p:ext>
            </p:extLst>
          </p:nvPr>
        </p:nvGraphicFramePr>
        <p:xfrm>
          <a:off x="90811" y="521868"/>
          <a:ext cx="5971286" cy="4190558"/>
        </p:xfrm>
        <a:graphic>
          <a:graphicData uri="http://schemas.openxmlformats.org/drawingml/2006/table">
            <a:tbl>
              <a:tblPr firstRow="1" bandRow="1">
                <a:tableStyleId>{5C22544A-7EE6-4342-B048-85BDC9FD1C3A}</a:tableStyleId>
              </a:tblPr>
              <a:tblGrid>
                <a:gridCol w="310361">
                  <a:extLst>
                    <a:ext uri="{9D8B030D-6E8A-4147-A177-3AD203B41FA5}">
                      <a16:colId xmlns:a16="http://schemas.microsoft.com/office/drawing/2014/main" val="20002"/>
                    </a:ext>
                  </a:extLst>
                </a:gridCol>
                <a:gridCol w="1329030">
                  <a:extLst>
                    <a:ext uri="{9D8B030D-6E8A-4147-A177-3AD203B41FA5}">
                      <a16:colId xmlns:a16="http://schemas.microsoft.com/office/drawing/2014/main" val="20000"/>
                    </a:ext>
                  </a:extLst>
                </a:gridCol>
                <a:gridCol w="4331895">
                  <a:extLst>
                    <a:ext uri="{9D8B030D-6E8A-4147-A177-3AD203B41FA5}">
                      <a16:colId xmlns:a16="http://schemas.microsoft.com/office/drawing/2014/main" val="20001"/>
                    </a:ext>
                  </a:extLst>
                </a:gridCol>
              </a:tblGrid>
              <a:tr h="36205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300" b="0" i="0" u="none" strike="noStrike" kern="1200" dirty="0">
                          <a:solidFill>
                            <a:srgbClr val="000000"/>
                          </a:solidFill>
                          <a:effectLst/>
                          <a:latin typeface="Calibri" panose="020F0502020204030204" pitchFamily="34" charset="0"/>
                          <a:ea typeface="+mn-ea"/>
                          <a:cs typeface="+mn-cs"/>
                        </a:rPr>
                        <a:t>Vocabulary </a:t>
                      </a:r>
                      <a:endParaRPr lang="en-US" sz="130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14938">
                <a:tc>
                  <a:txBody>
                    <a:bodyPr/>
                    <a:lstStyle/>
                    <a:p>
                      <a:r>
                        <a:rPr lang="en-US" sz="1100" b="0" i="0" u="none" strike="noStrike" kern="1200" dirty="0">
                          <a:solidFill>
                            <a:srgbClr val="000000"/>
                          </a:solidFill>
                          <a:effectLst/>
                          <a:latin typeface="Calibri" panose="020F0502020204030204" pitchFamily="34" charset="0"/>
                          <a:ea typeface="+mn-ea"/>
                          <a:cs typeface="+mn-cs"/>
                        </a:rPr>
                        <a:t>1</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Coast</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land next to the sea or ocean. This is the key concept for the unit.</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0003"/>
                  </a:ext>
                </a:extLst>
              </a:tr>
              <a:tr h="604862">
                <a:tc>
                  <a:txBody>
                    <a:bodyPr/>
                    <a:lstStyle/>
                    <a:p>
                      <a:r>
                        <a:rPr lang="en-US" sz="1100" b="0" i="0" u="none" strike="noStrike" kern="1200" dirty="0">
                          <a:solidFill>
                            <a:srgbClr val="000000"/>
                          </a:solidFill>
                          <a:effectLst/>
                          <a:latin typeface="Calibri" panose="020F0502020204030204" pitchFamily="34" charset="0"/>
                          <a:ea typeface="+mn-ea"/>
                          <a:cs typeface="+mn-cs"/>
                        </a:rPr>
                        <a:t>2</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Beach</a:t>
                      </a:r>
                    </a:p>
                  </a:txBody>
                  <a:tcPr marL="74295" marR="74295" marT="37148" marB="37148"/>
                </a:tc>
                <a:tc>
                  <a:txBody>
                    <a:bodyPr/>
                    <a:lstStyle/>
                    <a:p>
                      <a:r>
                        <a:rPr lang="en-GB" sz="1050" dirty="0"/>
                        <a:t>A sandy or pebbly area along the shore, where many activities occur and a common feature of coasts.</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0004"/>
                  </a:ext>
                </a:extLst>
              </a:tr>
              <a:tr h="277607">
                <a:tc>
                  <a:txBody>
                    <a:bodyPr/>
                    <a:lstStyle/>
                    <a:p>
                      <a:r>
                        <a:rPr lang="en-US" sz="1100" b="0" i="0" u="none" strike="noStrike" kern="1200" dirty="0">
                          <a:solidFill>
                            <a:srgbClr val="000000"/>
                          </a:solidFill>
                          <a:effectLst/>
                          <a:latin typeface="Calibri" panose="020F0502020204030204" pitchFamily="34" charset="0"/>
                          <a:ea typeface="+mn-ea"/>
                          <a:cs typeface="+mn-cs"/>
                        </a:rPr>
                        <a:t>3</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Cliff</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A steep face of rock or earth, often found along coastlines, important for understanding coastal geography.</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068278743"/>
                  </a:ext>
                </a:extLst>
              </a:tr>
              <a:tr h="355447">
                <a:tc>
                  <a:txBody>
                    <a:bodyPr/>
                    <a:lstStyle/>
                    <a:p>
                      <a:r>
                        <a:rPr lang="en-US" sz="1100" b="0" i="0" u="none" strike="noStrike" kern="1200" dirty="0">
                          <a:solidFill>
                            <a:srgbClr val="000000"/>
                          </a:solidFill>
                          <a:effectLst/>
                          <a:latin typeface="Calibri" panose="020F0502020204030204" pitchFamily="34" charset="0"/>
                          <a:ea typeface="+mn-ea"/>
                          <a:cs typeface="+mn-cs"/>
                        </a:rPr>
                        <a:t>4</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Wave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A movement of water in the sea, caused by wind or tides, central to the coastal environment.</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649023274"/>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5</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Tide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regular rise and fall of the sea, which shapes the coastline over time</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0008"/>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6</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Erosion</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process of land being worn away by wind, water, or natural forces, a key process affecting coasts.</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2426405231"/>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7</a:t>
                      </a:r>
                    </a:p>
                  </a:txBody>
                  <a:tcPr marL="74295" marR="74295" marT="37148" marB="37148"/>
                </a:tc>
                <a:tc>
                  <a:txBody>
                    <a:bodyPr/>
                    <a:lstStyle/>
                    <a:p>
                      <a:r>
                        <a:rPr lang="en-GB" sz="1050" dirty="0"/>
                        <a:t>Shore</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area where the land meets the sea, which helps students understand the boundary between the coast and the water.</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60623090"/>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8</a:t>
                      </a:r>
                    </a:p>
                  </a:txBody>
                  <a:tcPr marL="74295" marR="74295" marT="37148" marB="37148"/>
                </a:tc>
                <a:tc>
                  <a:txBody>
                    <a:bodyPr/>
                    <a:lstStyle/>
                    <a:p>
                      <a:r>
                        <a:rPr lang="en-GB" sz="1050" dirty="0"/>
                        <a:t>Harbour</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A sheltered area of water where boats and ships can dock, often found along coasts and important for trade and safety.</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718667225"/>
                  </a:ext>
                </a:extLst>
              </a:tr>
              <a:tr h="215713">
                <a:tc>
                  <a:txBody>
                    <a:bodyPr/>
                    <a:lstStyle/>
                    <a:p>
                      <a:r>
                        <a:rPr lang="en-US" sz="1100" b="0" i="0" u="none" strike="noStrike" kern="1200" dirty="0">
                          <a:solidFill>
                            <a:srgbClr val="000000"/>
                          </a:solidFill>
                          <a:effectLst/>
                          <a:latin typeface="Calibri" panose="020F0502020204030204" pitchFamily="34" charset="0"/>
                          <a:ea typeface="+mn-ea"/>
                          <a:cs typeface="+mn-cs"/>
                        </a:rPr>
                        <a:t>9</a:t>
                      </a:r>
                    </a:p>
                  </a:txBody>
                  <a:tcPr marL="74295" marR="74295" marT="37148" marB="37148"/>
                </a:tc>
                <a:tc>
                  <a:txBody>
                    <a:bodyPr/>
                    <a:lstStyle/>
                    <a:p>
                      <a:r>
                        <a:rPr lang="en-GB" sz="1050" dirty="0"/>
                        <a:t>Sand</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r>
                        <a:rPr lang="en-GB" sz="1050" dirty="0"/>
                        <a:t>Small grains of rock or shells, commonly found on beaches, which form the foundation of many coastal areas.</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677841564"/>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Geography: Coasts (Summer 1) YEAR:  3</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234677" y="126418"/>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1135987573"/>
              </p:ext>
            </p:extLst>
          </p:nvPr>
        </p:nvGraphicFramePr>
        <p:xfrm>
          <a:off x="6205963" y="539228"/>
          <a:ext cx="3529378" cy="2514495"/>
        </p:xfrm>
        <a:graphic>
          <a:graphicData uri="http://schemas.openxmlformats.org/drawingml/2006/table">
            <a:tbl>
              <a:tblPr firstRow="1" bandRow="1">
                <a:tableStyleId>{93296810-A885-4BE3-A3E7-6D5BEEA58F35}</a:tableStyleId>
              </a:tblPr>
              <a:tblGrid>
                <a:gridCol w="3529378">
                  <a:extLst>
                    <a:ext uri="{9D8B030D-6E8A-4147-A177-3AD203B41FA5}">
                      <a16:colId xmlns:a16="http://schemas.microsoft.com/office/drawing/2014/main" val="20000"/>
                    </a:ext>
                  </a:extLst>
                </a:gridCol>
              </a:tblGrid>
              <a:tr h="356369">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2158126">
                <a:tc>
                  <a:txBody>
                    <a:bodyPr/>
                    <a:lstStyle/>
                    <a:p>
                      <a:pPr algn="l" fontAlgn="t"/>
                      <a:r>
                        <a:rPr lang="en-GB" sz="1400" dirty="0"/>
                        <a:t>Understand symbols, and using maps to locate countries, cities, and features like rivers or oceans.</a:t>
                      </a:r>
                    </a:p>
                    <a:p>
                      <a:pPr algn="l" fontAlgn="t"/>
                      <a:r>
                        <a:rPr lang="en-GB" sz="1400" dirty="0"/>
                        <a:t>Know the difference between human features (e.g., cities, buildings) and physical features (e.g., mountains, rivers, forests, seas). </a:t>
                      </a:r>
                    </a:p>
                    <a:p>
                      <a:pPr algn="l" fontAlgn="t"/>
                      <a:r>
                        <a:rPr lang="en-GB" sz="1400" dirty="0"/>
                        <a:t>Describe basic weather patterns (sunny, rainy, windy, snowy) and understand how weather affects the land. </a:t>
                      </a:r>
                      <a:endParaRPr lang="en-GB" sz="1400" b="1" i="0" u="none" strike="noStrike" dirty="0">
                        <a:solidFill>
                          <a:srgbClr val="000000"/>
                        </a:solidFill>
                        <a:effectLst/>
                        <a:latin typeface="Calibri" panose="020F0502020204030204" pitchFamily="34" charset="0"/>
                      </a:endParaRPr>
                    </a:p>
                  </a:txBody>
                  <a:tcPr marL="6350" marR="6350" marT="6350" marB="0"/>
                </a:tc>
                <a:extLst>
                  <a:ext uri="{0D108BD9-81ED-4DB2-BD59-A6C34878D82A}">
                    <a16:rowId xmlns:a16="http://schemas.microsoft.com/office/drawing/2014/main" val="10001"/>
                  </a:ext>
                </a:extLst>
              </a:tr>
            </a:tbl>
          </a:graphicData>
        </a:graphic>
      </p:graphicFrame>
      <p:graphicFrame>
        <p:nvGraphicFramePr>
          <p:cNvPr id="9" name="Table 8">
            <a:extLst>
              <a:ext uri="{FF2B5EF4-FFF2-40B4-BE49-F238E27FC236}">
                <a16:creationId xmlns:a16="http://schemas.microsoft.com/office/drawing/2014/main" id="{66BD2D9D-C202-4E3C-831F-637BA8206649}"/>
              </a:ext>
            </a:extLst>
          </p:cNvPr>
          <p:cNvGraphicFramePr>
            <a:graphicFrameLocks noGrp="1"/>
          </p:cNvGraphicFramePr>
          <p:nvPr>
            <p:extLst>
              <p:ext uri="{D42A27DB-BD31-4B8C-83A1-F6EECF244321}">
                <p14:modId xmlns:p14="http://schemas.microsoft.com/office/powerpoint/2010/main" val="4197018958"/>
              </p:ext>
            </p:extLst>
          </p:nvPr>
        </p:nvGraphicFramePr>
        <p:xfrm>
          <a:off x="6162915" y="3108694"/>
          <a:ext cx="3529377" cy="3716656"/>
        </p:xfrm>
        <a:graphic>
          <a:graphicData uri="http://schemas.openxmlformats.org/drawingml/2006/table">
            <a:tbl>
              <a:tblPr firstRow="1" bandRow="1">
                <a:tableStyleId>{F5AB1C69-6EDB-4FF4-983F-18BD219EF322}</a:tableStyleId>
              </a:tblPr>
              <a:tblGrid>
                <a:gridCol w="3529377">
                  <a:extLst>
                    <a:ext uri="{9D8B030D-6E8A-4147-A177-3AD203B41FA5}">
                      <a16:colId xmlns:a16="http://schemas.microsoft.com/office/drawing/2014/main" val="771789285"/>
                    </a:ext>
                  </a:extLst>
                </a:gridCol>
              </a:tblGrid>
              <a:tr h="272169">
                <a:tc>
                  <a:txBody>
                    <a:bodyPr/>
                    <a:lstStyle/>
                    <a:p>
                      <a:pPr algn="ctr"/>
                      <a:r>
                        <a:rPr lang="en-US" sz="1600" dirty="0"/>
                        <a:t>Key Facts</a:t>
                      </a:r>
                    </a:p>
                  </a:txBody>
                  <a:tcPr marL="74295" marR="74295" marT="37148" marB="37148">
                    <a:solidFill>
                      <a:schemeClr val="accent4">
                        <a:lumMod val="60000"/>
                        <a:lumOff val="40000"/>
                      </a:schemeClr>
                    </a:solidFill>
                  </a:tcPr>
                </a:tc>
                <a:extLst>
                  <a:ext uri="{0D108BD9-81ED-4DB2-BD59-A6C34878D82A}">
                    <a16:rowId xmlns:a16="http://schemas.microsoft.com/office/drawing/2014/main" val="2106910169"/>
                  </a:ext>
                </a:extLst>
              </a:tr>
              <a:tr h="9294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t>COASTS ARE A MEETING PLACE- A </a:t>
                      </a:r>
                      <a:r>
                        <a:rPr lang="en-GB" sz="1000" b="1" dirty="0"/>
                        <a:t>coast</a:t>
                      </a:r>
                      <a:r>
                        <a:rPr lang="en-GB" sz="1000" dirty="0"/>
                        <a:t> is the area where land meets the sea or ocean. This can include different landforms such as </a:t>
                      </a:r>
                      <a:r>
                        <a:rPr lang="en-GB" sz="1000" b="1" dirty="0"/>
                        <a:t>beaches</a:t>
                      </a:r>
                      <a:r>
                        <a:rPr lang="en-GB" sz="1000" dirty="0"/>
                        <a:t>, </a:t>
                      </a:r>
                      <a:r>
                        <a:rPr lang="en-GB" sz="1000" b="1" dirty="0"/>
                        <a:t>cliffs</a:t>
                      </a:r>
                      <a:r>
                        <a:rPr lang="en-GB" sz="1000" dirty="0"/>
                        <a:t>, and </a:t>
                      </a:r>
                      <a:r>
                        <a:rPr lang="en-GB" sz="1000" b="1" dirty="0"/>
                        <a:t>rocky shores</a:t>
                      </a:r>
                      <a:r>
                        <a:rPr lang="en-GB" sz="1000" dirty="0"/>
                        <a:t>. The coastline is constantly changing due to natural processes like </a:t>
                      </a:r>
                      <a:r>
                        <a:rPr lang="en-GB" sz="1000" b="1" dirty="0"/>
                        <a:t>erosion</a:t>
                      </a:r>
                      <a:r>
                        <a:rPr lang="en-GB" sz="1000" dirty="0"/>
                        <a:t> (wearing away of land) and </a:t>
                      </a:r>
                      <a:r>
                        <a:rPr lang="en-GB" sz="1000" b="1" dirty="0"/>
                        <a:t>deposition</a:t>
                      </a:r>
                      <a:r>
                        <a:rPr lang="en-GB" sz="1000" dirty="0"/>
                        <a:t> (where materials like sand or pebbles are added to the coast). Over time, the sea shapes and forms the coast by washing away or adding materials, making it different from one place to another.</a:t>
                      </a:r>
                    </a:p>
                  </a:txBody>
                  <a:tcPr marL="68580" marR="68580" marT="0" marB="0">
                    <a:solidFill>
                      <a:schemeClr val="accent4">
                        <a:lumMod val="20000"/>
                        <a:lumOff val="80000"/>
                      </a:schemeClr>
                    </a:solidFill>
                  </a:tcPr>
                </a:tc>
                <a:extLst>
                  <a:ext uri="{0D108BD9-81ED-4DB2-BD59-A6C34878D82A}">
                    <a16:rowId xmlns:a16="http://schemas.microsoft.com/office/drawing/2014/main" val="3401584818"/>
                  </a:ext>
                </a:extLst>
              </a:tr>
              <a:tr h="11974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TIDES AND WAVES- </a:t>
                      </a:r>
                      <a:r>
                        <a:rPr lang="en-GB" sz="1100" b="1" dirty="0"/>
                        <a:t>Tides</a:t>
                      </a:r>
                      <a:r>
                        <a:rPr lang="en-GB" sz="1100" dirty="0"/>
                        <a:t> are the rise and fall of the sea level caused by the pull of the moon and the sun. </a:t>
                      </a:r>
                      <a:r>
                        <a:rPr lang="en-GB" sz="1100" b="1" dirty="0"/>
                        <a:t>High tide</a:t>
                      </a:r>
                      <a:r>
                        <a:rPr lang="en-GB" sz="1100" dirty="0"/>
                        <a:t> is when the sea is at its highest point, and </a:t>
                      </a:r>
                      <a:r>
                        <a:rPr lang="en-GB" sz="1100" b="1" dirty="0"/>
                        <a:t>low tide</a:t>
                      </a:r>
                      <a:r>
                        <a:rPr lang="en-GB" sz="1100" dirty="0"/>
                        <a:t> is when it’s at its lowest. This means that at different times of the day, the shore can look very different. </a:t>
                      </a:r>
                      <a:r>
                        <a:rPr lang="en-GB" sz="1100" b="1" dirty="0"/>
                        <a:t>Waves</a:t>
                      </a:r>
                      <a:r>
                        <a:rPr lang="en-GB" sz="1100" dirty="0"/>
                        <a:t> are created by the wind blowing across the sea, and they can wear away rocks and sand along the coast, causing </a:t>
                      </a:r>
                      <a:r>
                        <a:rPr lang="en-GB" sz="1100" b="1" dirty="0"/>
                        <a:t>erosion</a:t>
                      </a:r>
                      <a:r>
                        <a:rPr lang="en-GB" sz="1100" dirty="0"/>
                        <a:t>. Some waves carry materials, like sand and pebbles, and deposit them on the beach, which helps form </a:t>
                      </a:r>
                      <a:r>
                        <a:rPr lang="en-GB" sz="1100" b="1" dirty="0"/>
                        <a:t>beaches</a:t>
                      </a:r>
                      <a:r>
                        <a:rPr lang="en-GB" sz="1100" dirty="0"/>
                        <a:t>.</a:t>
                      </a:r>
                    </a:p>
                  </a:txBody>
                  <a:tcPr marL="68580" marR="68580" marT="0" marB="0">
                    <a:solidFill>
                      <a:schemeClr val="accent4">
                        <a:lumMod val="40000"/>
                        <a:lumOff val="60000"/>
                      </a:schemeClr>
                    </a:solidFill>
                  </a:tcPr>
                </a:tc>
                <a:extLst>
                  <a:ext uri="{0D108BD9-81ED-4DB2-BD59-A6C34878D82A}">
                    <a16:rowId xmlns:a16="http://schemas.microsoft.com/office/drawing/2014/main" val="3243535225"/>
                  </a:ext>
                </a:extLst>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COASTS ARE A HOME- Coastal areas provide unique </a:t>
                      </a:r>
                      <a:r>
                        <a:rPr lang="en-GB" sz="1100" b="1" dirty="0"/>
                        <a:t>habitats</a:t>
                      </a:r>
                      <a:r>
                        <a:rPr lang="en-GB" sz="1100" dirty="0"/>
                        <a:t> for a variety of </a:t>
                      </a:r>
                      <a:r>
                        <a:rPr lang="en-GB" sz="1100" b="1" dirty="0"/>
                        <a:t>plants</a:t>
                      </a:r>
                      <a:r>
                        <a:rPr lang="en-GB" sz="1100" dirty="0"/>
                        <a:t> and </a:t>
                      </a:r>
                      <a:r>
                        <a:rPr lang="en-GB" sz="1100" b="1" dirty="0"/>
                        <a:t>animals</a:t>
                      </a:r>
                      <a:r>
                        <a:rPr lang="en-GB" sz="1100" dirty="0"/>
                        <a:t>. For example, </a:t>
                      </a:r>
                      <a:r>
                        <a:rPr lang="en-GB" sz="1100" b="1" dirty="0"/>
                        <a:t>sand dunes</a:t>
                      </a:r>
                      <a:r>
                        <a:rPr lang="en-GB" sz="1100" dirty="0"/>
                        <a:t> on beaches can be home to plants like </a:t>
                      </a:r>
                      <a:r>
                        <a:rPr lang="en-GB" sz="1100" b="1" dirty="0"/>
                        <a:t>sea grasses</a:t>
                      </a:r>
                      <a:r>
                        <a:rPr lang="en-GB" sz="1100" dirty="0"/>
                        <a:t>, and animals such as </a:t>
                      </a:r>
                      <a:r>
                        <a:rPr lang="en-GB" sz="1100" b="1" dirty="0"/>
                        <a:t>sand lizards</a:t>
                      </a:r>
                      <a:r>
                        <a:rPr lang="en-GB" sz="1100" dirty="0"/>
                        <a:t>.</a:t>
                      </a:r>
                    </a:p>
                  </a:txBody>
                  <a:tcPr marL="68580" marR="68580" marT="0" marB="0">
                    <a:solidFill>
                      <a:schemeClr val="accent4">
                        <a:lumMod val="20000"/>
                        <a:lumOff val="80000"/>
                      </a:schemeClr>
                    </a:solidFill>
                  </a:tcPr>
                </a:tc>
                <a:extLst>
                  <a:ext uri="{0D108BD9-81ED-4DB2-BD59-A6C34878D82A}">
                    <a16:rowId xmlns:a16="http://schemas.microsoft.com/office/drawing/2014/main" val="2301924685"/>
                  </a:ext>
                </a:extLst>
              </a:tr>
            </a:tbl>
          </a:graphicData>
        </a:graphic>
      </p:graphicFrame>
      <p:sp>
        <p:nvSpPr>
          <p:cNvPr id="2" name="AutoShape 2" descr="Image result for world map with continents oceans and equato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world map with continents oceans and equato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The world's most beautiful coasts | loveexploring.com">
            <a:extLst>
              <a:ext uri="{FF2B5EF4-FFF2-40B4-BE49-F238E27FC236}">
                <a16:creationId xmlns:a16="http://schemas.microsoft.com/office/drawing/2014/main" id="{23956ECC-FDF7-4288-A682-ED98FE8B49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575" y="4881086"/>
            <a:ext cx="2783146" cy="18504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astal environments | Geography">
            <a:extLst>
              <a:ext uri="{FF2B5EF4-FFF2-40B4-BE49-F238E27FC236}">
                <a16:creationId xmlns:a16="http://schemas.microsoft.com/office/drawing/2014/main" id="{C6D61CDC-3002-47AF-BF35-9437D81CA4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37984" y="4757839"/>
            <a:ext cx="2596119" cy="2023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5903</TotalTime>
  <Words>533</Words>
  <Application>Microsoft Office PowerPoint</Application>
  <PresentationFormat>A4 Paper (210x297 mm)</PresentationFormat>
  <Paragraphs>38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Davina Parkash (Staff)</cp:lastModifiedBy>
  <cp:revision>145</cp:revision>
  <cp:lastPrinted>2024-09-09T11:09:50Z</cp:lastPrinted>
  <dcterms:created xsi:type="dcterms:W3CDTF">2017-10-15T20:56:30Z</dcterms:created>
  <dcterms:modified xsi:type="dcterms:W3CDTF">2024-11-27T12:45:22Z</dcterms:modified>
</cp:coreProperties>
</file>