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8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936" y="4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63ACA7-CD19-4D04-971A-DDC06471C3A3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C582F3-2EBB-4AE1-BCCE-EACD3E549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9898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5789CE-836E-B042-843F-5605E41F500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266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932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320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2" y="1709741"/>
            <a:ext cx="10515600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2" y="4589466"/>
            <a:ext cx="10515600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195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534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8"/>
            <a:ext cx="10515600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5"/>
            <a:ext cx="5157787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211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404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124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8"/>
            <a:ext cx="6172201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709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8"/>
            <a:ext cx="6172201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693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423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855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8"/>
            <a:ext cx="10515600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065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>
            <a:extLst>
              <a:ext uri="{FF2B5EF4-FFF2-40B4-BE49-F238E27FC236}">
                <a16:creationId xmlns:a16="http://schemas.microsoft.com/office/drawing/2014/main" id="{8B3CA38E-9242-FA4F-8DDC-B1F39A05251F}"/>
              </a:ext>
            </a:extLst>
          </p:cNvPr>
          <p:cNvGrpSpPr/>
          <p:nvPr/>
        </p:nvGrpSpPr>
        <p:grpSpPr>
          <a:xfrm>
            <a:off x="6977579" y="956619"/>
            <a:ext cx="1132054" cy="2019823"/>
            <a:chOff x="2244437" y="3429000"/>
            <a:chExt cx="1399100" cy="3000245"/>
          </a:xfrm>
        </p:grpSpPr>
        <p:sp>
          <p:nvSpPr>
            <p:cNvPr id="22" name="Rounded Rectangle 21">
              <a:extLst>
                <a:ext uri="{FF2B5EF4-FFF2-40B4-BE49-F238E27FC236}">
                  <a16:creationId xmlns:a16="http://schemas.microsoft.com/office/drawing/2014/main" id="{B77A614F-2185-9641-9267-F7BF048E402F}"/>
                </a:ext>
              </a:extLst>
            </p:cNvPr>
            <p:cNvSpPr/>
            <p:nvPr/>
          </p:nvSpPr>
          <p:spPr>
            <a:xfrm>
              <a:off x="2244437" y="3429000"/>
              <a:ext cx="1068779" cy="300024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D584DE0E-7187-844E-8771-C82687140B06}"/>
                </a:ext>
              </a:extLst>
            </p:cNvPr>
            <p:cNvSpPr/>
            <p:nvPr/>
          </p:nvSpPr>
          <p:spPr>
            <a:xfrm>
              <a:off x="2434442" y="4049487"/>
              <a:ext cx="1068779" cy="181692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FE13277D-9675-B246-8F45-C99D88FB0636}"/>
                </a:ext>
              </a:extLst>
            </p:cNvPr>
            <p:cNvSpPr/>
            <p:nvPr/>
          </p:nvSpPr>
          <p:spPr>
            <a:xfrm>
              <a:off x="2574758" y="4500751"/>
              <a:ext cx="1068779" cy="819398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5" name="Rounded Rectangle 24">
              <a:extLst>
                <a:ext uri="{FF2B5EF4-FFF2-40B4-BE49-F238E27FC236}">
                  <a16:creationId xmlns:a16="http://schemas.microsoft.com/office/drawing/2014/main" id="{FAAF8F8E-3E4C-6F42-9217-38A336F52DDA}"/>
                </a:ext>
              </a:extLst>
            </p:cNvPr>
            <p:cNvSpPr/>
            <p:nvPr/>
          </p:nvSpPr>
          <p:spPr>
            <a:xfrm>
              <a:off x="2315687" y="3954485"/>
              <a:ext cx="1068779" cy="819398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2545" y="59068"/>
            <a:ext cx="7429500" cy="273090"/>
          </a:xfrm>
        </p:spPr>
        <p:txBody>
          <a:bodyPr numCol="1">
            <a:noAutofit/>
          </a:bodyPr>
          <a:lstStyle/>
          <a:p>
            <a:r>
              <a:rPr lang="en-US" sz="1600" b="1" u="sng" dirty="0" smtClean="0">
                <a:latin typeface="Comic Sans MS" panose="030F0902030302020204" pitchFamily="66" charset="0"/>
              </a:rPr>
              <a:t>History  </a:t>
            </a:r>
            <a:r>
              <a:rPr lang="en-US" sz="1600" b="1" u="sng" dirty="0">
                <a:latin typeface="Comic Sans MS" panose="030F0902030302020204" pitchFamily="66" charset="0"/>
              </a:rPr>
              <a:t>– </a:t>
            </a:r>
            <a:r>
              <a:rPr lang="en-US" sz="1600" b="1" u="sng" dirty="0" smtClean="0">
                <a:latin typeface="Comic Sans MS" panose="030F0902030302020204" pitchFamily="66" charset="0"/>
              </a:rPr>
              <a:t>The Vikings </a:t>
            </a:r>
            <a:r>
              <a:rPr lang="en-US" sz="1600" b="1" u="sng" dirty="0">
                <a:latin typeface="Comic Sans MS" panose="030F0902030302020204" pitchFamily="66" charset="0"/>
              </a:rPr>
              <a:t>- Year </a:t>
            </a:r>
            <a:r>
              <a:rPr lang="en-US" sz="1600" b="1" u="sng" dirty="0" smtClean="0">
                <a:latin typeface="Comic Sans MS" panose="030F0902030302020204" pitchFamily="66" charset="0"/>
              </a:rPr>
              <a:t>5 </a:t>
            </a:r>
            <a:r>
              <a:rPr lang="en-US" sz="1600" b="1" u="sng" dirty="0">
                <a:latin typeface="Comic Sans MS" panose="030F0902030302020204" pitchFamily="66" charset="0"/>
              </a:rPr>
              <a:t>- Spring </a:t>
            </a:r>
            <a:r>
              <a:rPr lang="en-US" sz="1600" b="1" u="sng" dirty="0" smtClean="0">
                <a:latin typeface="Comic Sans MS" panose="030F0902030302020204" pitchFamily="66" charset="0"/>
              </a:rPr>
              <a:t>2 </a:t>
            </a:r>
            <a:endParaRPr lang="en-US" sz="16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0635935"/>
              </p:ext>
            </p:extLst>
          </p:nvPr>
        </p:nvGraphicFramePr>
        <p:xfrm>
          <a:off x="108065" y="380338"/>
          <a:ext cx="4261837" cy="21383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63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3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215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5986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u="sng" dirty="0">
                          <a:latin typeface="Comic Sans MS" panose="030F0902030302020204" pitchFamily="66" charset="0"/>
                        </a:rPr>
                        <a:t>Key Vocabulary and Definitions 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645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omic Sans MS" panose="030F0902030302020204" pitchFamily="66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endParaRPr lang="en-GB" sz="1000" b="1" u="sng" dirty="0" smtClean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000" b="1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interpretation</a:t>
                      </a: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: a description or explanation of something in the past based on sources of evidence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8803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omic Sans MS" panose="030F0902030302020204" pitchFamily="66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endParaRPr lang="en-GB" sz="1000" b="1" u="sng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000" b="1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migrate</a:t>
                      </a: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: to move from one place to another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901549976"/>
                  </a:ext>
                </a:extLst>
              </a:tr>
              <a:tr h="348645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omic Sans MS" panose="030F0902030302020204" pitchFamily="66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endParaRPr lang="en-GB" sz="1000" b="1" u="sng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000" b="1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raid</a:t>
                      </a: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: to enter a place by force to steal something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6855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omic Sans MS" panose="030F0902030302020204" pitchFamily="66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endParaRPr lang="en-GB" sz="1000" b="1" u="sng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1000" b="1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rural</a:t>
                      </a: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: countryside areas, usually focused on farming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0820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omic Sans MS" panose="030F0902030302020204" pitchFamily="66" charset="0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endParaRPr lang="en-GB" sz="1000" b="1" u="sng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saga</a:t>
                      </a: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: a story that tells a heroic adventure</a:t>
                      </a:r>
                      <a:endParaRPr lang="en-GB" sz="1000" kern="1200" dirty="0" smtClean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 smtClean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114300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6616800"/>
              </p:ext>
            </p:extLst>
          </p:nvPr>
        </p:nvGraphicFramePr>
        <p:xfrm>
          <a:off x="4455528" y="366990"/>
          <a:ext cx="3087007" cy="421957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73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13017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237593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200" u="sng" dirty="0">
                          <a:latin typeface="Comic Sans MS" panose="030F0902030302020204" pitchFamily="66" charset="0"/>
                        </a:rPr>
                        <a:t>Key Facts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0672">
                <a:tc>
                  <a:txBody>
                    <a:bodyPr/>
                    <a:lstStyle/>
                    <a:p>
                      <a:endParaRPr lang="en-GB" altLang="en-GB" sz="1000" b="1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Viking means ‘pirate’ or ‘</a:t>
                      </a:r>
                      <a:r>
                        <a:rPr lang="en-US" sz="1000" b="1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raider</a:t>
                      </a: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’. Vikings came from Scandinavia (Norway, Sweden, Denmark).</a:t>
                      </a:r>
                      <a:endParaRPr lang="en-GB" sz="1000" kern="1200" dirty="0" smtClean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Not all Viking people were raiders; many were farmers, traders and craftspeople.</a:t>
                      </a:r>
                      <a:endParaRPr lang="en-GB" sz="1000" kern="1200" dirty="0" smtClean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Vikings </a:t>
                      </a:r>
                      <a:r>
                        <a:rPr lang="en-US" sz="1000" b="1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migrated </a:t>
                      </a: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from their homeland for a number of reasons.</a:t>
                      </a:r>
                      <a:endParaRPr lang="en-GB" sz="1000" kern="1200" dirty="0" smtClean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Some included push factors – where they came from was overpopulated and there was not enough food.</a:t>
                      </a:r>
                      <a:endParaRPr lang="en-GB" sz="1000" kern="1200" dirty="0" smtClean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Pull factors included wealth and a better climate.</a:t>
                      </a:r>
                      <a:endParaRPr lang="en-GB" sz="1000" kern="1200" dirty="0" smtClean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Vikings settled in many places, not just in Britain.</a:t>
                      </a:r>
                      <a:endParaRPr lang="en-GB" sz="1000" kern="1200" dirty="0" smtClean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They mainly settled in </a:t>
                      </a:r>
                      <a:r>
                        <a:rPr lang="en-US" sz="1000" b="1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rural</a:t>
                      </a: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areas in the East of England as these were the first places they encountered.</a:t>
                      </a:r>
                      <a:endParaRPr lang="en-GB" sz="1000" kern="1200" dirty="0" smtClean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We know about Vikings by studying archaeological remains, studying the Viking </a:t>
                      </a:r>
                      <a:r>
                        <a:rPr lang="en-US" sz="1000" b="1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sagas</a:t>
                      </a: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and reading written accounts.</a:t>
                      </a:r>
                      <a:endParaRPr lang="en-GB" sz="1000" kern="1200" dirty="0" smtClean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Some accounts were written by other groups, like Anglo-Saxons, a number of years after the events took place.</a:t>
                      </a:r>
                      <a:endParaRPr lang="en-GB" sz="1000" kern="1200" dirty="0" smtClean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Historians continue to review their </a:t>
                      </a:r>
                      <a:r>
                        <a:rPr lang="en-US" sz="1000" b="1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interpretation </a:t>
                      </a: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of what Viking people were like.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9462463"/>
              </p:ext>
            </p:extLst>
          </p:nvPr>
        </p:nvGraphicFramePr>
        <p:xfrm>
          <a:off x="7612995" y="333028"/>
          <a:ext cx="3308775" cy="25717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308775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</a:tblGrid>
              <a:tr h="195387">
                <a:tc>
                  <a:txBody>
                    <a:bodyPr/>
                    <a:lstStyle/>
                    <a:p>
                      <a:pPr algn="ctr"/>
                      <a:r>
                        <a:rPr lang="en-US" sz="1200" u="sng" dirty="0" smtClean="0">
                          <a:latin typeface="Comic Sans MS" panose="030F0902030302020204" pitchFamily="66" charset="0"/>
                        </a:rPr>
                        <a:t>What I need</a:t>
                      </a:r>
                      <a:r>
                        <a:rPr lang="en-US" sz="1200" u="sng" baseline="0" dirty="0" smtClean="0">
                          <a:latin typeface="Comic Sans MS" panose="030F0902030302020204" pitchFamily="66" charset="0"/>
                        </a:rPr>
                        <a:t> to know</a:t>
                      </a:r>
                      <a:endParaRPr lang="en-US" sz="1200" u="sng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5C44CE74-DB75-354A-BF74-DD8775D2E1E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325" y="17448"/>
            <a:ext cx="300192" cy="279086"/>
          </a:xfrm>
          <a:prstGeom prst="rect">
            <a:avLst/>
          </a:prstGeom>
          <a:noFill/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762EE14-7526-FA40-A94F-22364B2AE356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9902" y="6366"/>
            <a:ext cx="300192" cy="279086"/>
          </a:xfrm>
          <a:prstGeom prst="rect">
            <a:avLst/>
          </a:prstGeom>
          <a:noFill/>
        </p:spPr>
      </p:pic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919AEA39-B7F4-F44B-9B63-B5CAB0C49C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0804317"/>
              </p:ext>
            </p:extLst>
          </p:nvPr>
        </p:nvGraphicFramePr>
        <p:xfrm>
          <a:off x="7612995" y="602948"/>
          <a:ext cx="3308775" cy="211988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308775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</a:tblGrid>
              <a:tr h="136545">
                <a:tc>
                  <a:txBody>
                    <a:bodyPr/>
                    <a:lstStyle/>
                    <a:p>
                      <a:pPr marL="171450" indent="-1714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Develop a chronologically secure knowledge and understanding of British history</a:t>
                      </a:r>
                    </a:p>
                    <a:p>
                      <a:pPr marL="171450" indent="-1714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 how our knowledge of the past is</a:t>
                      </a:r>
                      <a:r>
                        <a:rPr lang="en-GB" sz="100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constructed from a range of sources</a:t>
                      </a:r>
                    </a:p>
                    <a:p>
                      <a:pPr marL="171450" indent="-1714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Establish clear narratives within and across the periods</a:t>
                      </a:r>
                    </a:p>
                    <a:p>
                      <a:pPr marL="171450" indent="-1714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Develop the appropriate use of historical terms </a:t>
                      </a:r>
                    </a:p>
                    <a:p>
                      <a:pPr marL="171450" indent="-1714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Address historically valid questions about cause and significance </a:t>
                      </a:r>
                    </a:p>
                    <a:p>
                      <a:pPr marL="171450" indent="-1714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Construct informed responses</a:t>
                      </a:r>
                      <a:r>
                        <a:rPr lang="en-GB" sz="100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that involve the thoughtful selection and organisation of relevant historical information </a:t>
                      </a:r>
                    </a:p>
                    <a:p>
                      <a:pPr marL="171450" indent="-17145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00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Note contrasts and connections over time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052" y="2609475"/>
            <a:ext cx="4460986" cy="26890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6218" y="3721818"/>
            <a:ext cx="2820477" cy="21849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657" y="5357961"/>
            <a:ext cx="7031963" cy="1115795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3E7385D7-1107-4B4A-8289-F40B959E3E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2150105"/>
              </p:ext>
            </p:extLst>
          </p:nvPr>
        </p:nvGraphicFramePr>
        <p:xfrm>
          <a:off x="7716154" y="2776714"/>
          <a:ext cx="2732171" cy="86804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7321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33519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100" u="sng" dirty="0">
                          <a:latin typeface="Comic Sans MS" panose="030F0902030302020204" pitchFamily="66" charset="0"/>
                        </a:rPr>
                        <a:t>What should I already know?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610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altLang="en-GB" sz="1100" b="0" dirty="0" smtClean="0">
                          <a:latin typeface="Comic Sans MS" panose="030F0902030302020204" pitchFamily="66" charset="0"/>
                        </a:rPr>
                        <a:t>The Roman invasion</a:t>
                      </a:r>
                      <a:r>
                        <a:rPr lang="en-US" altLang="en-GB" sz="1100" b="0" baseline="0" dirty="0" smtClean="0">
                          <a:latin typeface="Comic Sans MS" panose="030F0902030302020204" pitchFamily="66" charset="0"/>
                        </a:rPr>
                        <a:t> of Britain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altLang="en-GB" sz="1100" b="0" baseline="0" dirty="0" smtClean="0">
                          <a:latin typeface="Comic Sans MS" panose="030F0902030302020204" pitchFamily="66" charset="0"/>
                        </a:rPr>
                        <a:t>The Anglo-Saxon invasion of Britain </a:t>
                      </a:r>
                      <a:endParaRPr lang="en-US" altLang="en-GB" sz="1100" b="0" dirty="0" smtClean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358823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320</Words>
  <Application>Microsoft Office PowerPoint</Application>
  <PresentationFormat>Widescreen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Times New Roman</vt:lpstr>
      <vt:lpstr>1_Office Theme</vt:lpstr>
      <vt:lpstr>History  – The Vikings - Year 5 - Spring 2 </vt:lpstr>
    </vt:vector>
  </TitlesOfParts>
  <Company>BGS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Science – Sound - Year 4 - Spring 1</dc:title>
  <dc:creator>mchaggar</dc:creator>
  <cp:lastModifiedBy>sdavies</cp:lastModifiedBy>
  <cp:revision>25</cp:revision>
  <cp:lastPrinted>2024-03-01T11:20:16Z</cp:lastPrinted>
  <dcterms:created xsi:type="dcterms:W3CDTF">2023-01-04T11:49:42Z</dcterms:created>
  <dcterms:modified xsi:type="dcterms:W3CDTF">2024-03-01T11:34:09Z</dcterms:modified>
</cp:coreProperties>
</file>