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4627"/>
  </p:normalViewPr>
  <p:slideViewPr>
    <p:cSldViewPr snapToGrid="0" snapToObjects="1">
      <p:cViewPr varScale="1">
        <p:scale>
          <a:sx n="66" d="100"/>
          <a:sy n="66" d="100"/>
        </p:scale>
        <p:origin x="1188" y="6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7/5/2024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2139488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7/5/2024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7/5/2024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2.jp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47489211"/>
              </p:ext>
            </p:extLst>
          </p:nvPr>
        </p:nvGraphicFramePr>
        <p:xfrm>
          <a:off x="240748" y="521870"/>
          <a:ext cx="3652383" cy="4846941"/>
        </p:xfrm>
        <a:graphic>
          <a:graphicData uri="http://schemas.openxmlformats.org/drawingml/2006/table">
            <a:tbl>
              <a:tblPr firstRow="1" bandRow="1">
                <a:tableStyleId>{5C22544A-7EE6-4342-B048-85BDC9FD1C3A}</a:tableStyleId>
              </a:tblPr>
              <a:tblGrid>
                <a:gridCol w="216452">
                  <a:extLst>
                    <a:ext uri="{9D8B030D-6E8A-4147-A177-3AD203B41FA5}">
                      <a16:colId xmlns:a16="http://schemas.microsoft.com/office/drawing/2014/main" val="20002"/>
                    </a:ext>
                  </a:extLst>
                </a:gridCol>
                <a:gridCol w="1074500">
                  <a:extLst>
                    <a:ext uri="{9D8B030D-6E8A-4147-A177-3AD203B41FA5}">
                      <a16:colId xmlns:a16="http://schemas.microsoft.com/office/drawing/2014/main" val="20000"/>
                    </a:ext>
                  </a:extLst>
                </a:gridCol>
                <a:gridCol w="2361431">
                  <a:extLst>
                    <a:ext uri="{9D8B030D-6E8A-4147-A177-3AD203B41FA5}">
                      <a16:colId xmlns:a16="http://schemas.microsoft.com/office/drawing/2014/main" val="20001"/>
                    </a:ext>
                  </a:extLst>
                </a:gridCol>
              </a:tblGrid>
              <a:tr h="278991">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mn-lt"/>
                          <a:ea typeface="+mn-ea"/>
                          <a:cs typeface="+mn-cs"/>
                        </a:rPr>
                        <a:t>Vocabulary</a:t>
                      </a:r>
                      <a:endParaRPr lang="en-US" sz="11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46914">
                <a:tc>
                  <a:txBody>
                    <a:bodyPr/>
                    <a:lstStyle/>
                    <a:p>
                      <a:r>
                        <a:rPr lang="en-US" sz="110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River basin </a:t>
                      </a:r>
                    </a:p>
                  </a:txBody>
                  <a:tcPr marL="74295" marR="74295" marT="37148" marB="37148"/>
                </a:tc>
                <a:tc>
                  <a:txBody>
                    <a:bodyPr/>
                    <a:lstStyle/>
                    <a:p>
                      <a:r>
                        <a:rPr lang="en-GB" sz="1050" dirty="0"/>
                        <a:t>the area drained by the River Amazon and all of its tributaries</a:t>
                      </a:r>
                      <a:endParaRPr lang="en-GB" sz="1050" b="0" dirty="0"/>
                    </a:p>
                  </a:txBody>
                  <a:tcPr marL="74295" marR="74295" marT="37148" marB="37148"/>
                </a:tc>
                <a:extLst>
                  <a:ext uri="{0D108BD9-81ED-4DB2-BD59-A6C34878D82A}">
                    <a16:rowId xmlns:a16="http://schemas.microsoft.com/office/drawing/2014/main" val="10001"/>
                  </a:ext>
                </a:extLst>
              </a:tr>
              <a:tr h="605963">
                <a:tc>
                  <a:txBody>
                    <a:bodyPr/>
                    <a:lstStyle/>
                    <a:p>
                      <a:r>
                        <a:rPr lang="en-US" sz="1100" dirty="0"/>
                        <a:t>2</a:t>
                      </a:r>
                    </a:p>
                  </a:txBody>
                  <a:tcPr marL="74295" marR="74295" marT="37148" marB="37148"/>
                </a:tc>
                <a:tc>
                  <a:txBody>
                    <a:bodyPr/>
                    <a:lstStyle/>
                    <a:p>
                      <a:r>
                        <a:rPr lang="en-GB" sz="1050" dirty="0"/>
                        <a:t>Climate </a:t>
                      </a:r>
                    </a:p>
                  </a:txBody>
                  <a:tcPr marL="74295" marR="74295" marT="37148" marB="37148"/>
                </a:tc>
                <a:tc>
                  <a:txBody>
                    <a:bodyPr/>
                    <a:lstStyle/>
                    <a:p>
                      <a:r>
                        <a:rPr lang="en-GB" sz="1050" dirty="0"/>
                        <a:t>weather patterns in a place over a long period, such as seasonal rainfall, sunshine and temperatures</a:t>
                      </a:r>
                      <a:endParaRPr lang="en-GB" sz="1050" b="0" dirty="0"/>
                    </a:p>
                  </a:txBody>
                  <a:tcPr marL="74295" marR="74295" marT="37148" marB="37148"/>
                </a:tc>
                <a:extLst>
                  <a:ext uri="{0D108BD9-81ED-4DB2-BD59-A6C34878D82A}">
                    <a16:rowId xmlns:a16="http://schemas.microsoft.com/office/drawing/2014/main" val="10002"/>
                  </a:ext>
                </a:extLst>
              </a:tr>
              <a:tr h="912162">
                <a:tc>
                  <a:txBody>
                    <a:bodyPr/>
                    <a:lstStyle/>
                    <a:p>
                      <a:r>
                        <a:rPr lang="en-US" sz="1100" dirty="0"/>
                        <a:t>3</a:t>
                      </a:r>
                    </a:p>
                  </a:txBody>
                  <a:tcPr marL="74295" marR="74295" marT="37148" marB="37148"/>
                </a:tc>
                <a:tc>
                  <a:txBody>
                    <a:bodyPr/>
                    <a:lstStyle/>
                    <a:p>
                      <a:r>
                        <a:rPr lang="en-GB" sz="1050" b="0" dirty="0"/>
                        <a:t>Human</a:t>
                      </a:r>
                      <a:r>
                        <a:rPr lang="en-GB" sz="1050" b="0" baseline="0" dirty="0"/>
                        <a:t> and Physical features</a:t>
                      </a:r>
                      <a:endParaRPr lang="en-GB" sz="1050" b="0" dirty="0"/>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Human and physical features are </a:t>
                      </a:r>
                      <a:r>
                        <a:rPr lang="en-GB" sz="1050" b="1" i="0" kern="1200" dirty="0">
                          <a:solidFill>
                            <a:schemeClr val="dk1"/>
                          </a:solidFill>
                          <a:effectLst/>
                          <a:latin typeface="+mn-lt"/>
                          <a:ea typeface="+mn-ea"/>
                          <a:cs typeface="+mn-cs"/>
                        </a:rPr>
                        <a:t>things that you can see all around you</a:t>
                      </a:r>
                      <a:r>
                        <a:rPr lang="en-GB" sz="1050" b="0" i="0" kern="1200" dirty="0">
                          <a:solidFill>
                            <a:schemeClr val="dk1"/>
                          </a:solidFill>
                          <a:effectLst/>
                          <a:latin typeface="+mn-lt"/>
                          <a:ea typeface="+mn-ea"/>
                          <a:cs typeface="+mn-cs"/>
                        </a:rPr>
                        <a:t>. Physical features like seas, mountains and rivers are natural. They would be here even if there were no people around. Human features like houses, roads and bridges are things that have been built by people</a:t>
                      </a:r>
                      <a:endParaRPr lang="en-GB" sz="1050" b="0" dirty="0"/>
                    </a:p>
                  </a:txBody>
                  <a:tcPr marL="74295" marR="74295" marT="37148" marB="37148"/>
                </a:tc>
                <a:extLst>
                  <a:ext uri="{0D108BD9-81ED-4DB2-BD59-A6C34878D82A}">
                    <a16:rowId xmlns:a16="http://schemas.microsoft.com/office/drawing/2014/main" val="10003"/>
                  </a:ext>
                </a:extLst>
              </a:tr>
              <a:tr h="263755">
                <a:tc>
                  <a:txBody>
                    <a:bodyPr/>
                    <a:lstStyle/>
                    <a:p>
                      <a:r>
                        <a:rPr lang="en-US" sz="1100" dirty="0"/>
                        <a:t>4</a:t>
                      </a:r>
                    </a:p>
                  </a:txBody>
                  <a:tcPr marL="74295" marR="74295" marT="37148" marB="37148"/>
                </a:tc>
                <a:tc>
                  <a:txBody>
                    <a:bodyPr/>
                    <a:lstStyle/>
                    <a:p>
                      <a:r>
                        <a:rPr lang="en-GB" sz="1050" dirty="0"/>
                        <a:t>Settlement</a:t>
                      </a:r>
                      <a:r>
                        <a:rPr lang="en-GB" sz="1050" baseline="0" dirty="0"/>
                        <a:t> </a:t>
                      </a:r>
                      <a:endParaRPr lang="en-GB" sz="1050" dirty="0"/>
                    </a:p>
                  </a:txBody>
                  <a:tcPr marL="74295" marR="74295" marT="37148" marB="37148"/>
                </a:tc>
                <a:tc>
                  <a:txBody>
                    <a:bodyPr/>
                    <a:lstStyle/>
                    <a:p>
                      <a:r>
                        <a:rPr lang="en-GB" sz="1050" b="0" i="0" kern="1200" dirty="0">
                          <a:solidFill>
                            <a:schemeClr val="dk1"/>
                          </a:solidFill>
                          <a:effectLst/>
                          <a:latin typeface="+mn-lt"/>
                          <a:ea typeface="+mn-ea"/>
                          <a:cs typeface="+mn-cs"/>
                        </a:rPr>
                        <a:t>A place</a:t>
                      </a:r>
                      <a:r>
                        <a:rPr lang="en-GB" sz="1050" b="0" i="0" kern="1200" baseline="0" dirty="0">
                          <a:solidFill>
                            <a:schemeClr val="dk1"/>
                          </a:solidFill>
                          <a:effectLst/>
                          <a:latin typeface="+mn-lt"/>
                          <a:ea typeface="+mn-ea"/>
                          <a:cs typeface="+mn-cs"/>
                        </a:rPr>
                        <a:t> where people live </a:t>
                      </a:r>
                      <a:endParaRPr lang="en-GB" sz="1050" b="0" i="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5"/>
                  </a:ext>
                </a:extLst>
              </a:tr>
              <a:tr h="382386">
                <a:tc>
                  <a:txBody>
                    <a:bodyPr/>
                    <a:lstStyle/>
                    <a:p>
                      <a:r>
                        <a:rPr lang="en-US" sz="1100" dirty="0"/>
                        <a:t>5</a:t>
                      </a:r>
                    </a:p>
                  </a:txBody>
                  <a:tcPr marL="74295" marR="74295" marT="37148" marB="37148"/>
                </a:tc>
                <a:tc>
                  <a:txBody>
                    <a:bodyPr/>
                    <a:lstStyle/>
                    <a:p>
                      <a:r>
                        <a:rPr lang="en-GB" sz="1050" dirty="0"/>
                        <a:t>Deforestation</a:t>
                      </a:r>
                      <a:r>
                        <a:rPr lang="en-GB" sz="1050" baseline="0" dirty="0"/>
                        <a:t> </a:t>
                      </a:r>
                      <a:endParaRPr lang="en-GB" sz="1050" dirty="0"/>
                    </a:p>
                  </a:txBody>
                  <a:tcPr marL="74295" marR="74295" marT="37148" marB="37148"/>
                </a:tc>
                <a:tc>
                  <a:txBody>
                    <a:bodyPr/>
                    <a:lstStyle/>
                    <a:p>
                      <a:r>
                        <a:rPr lang="en-GB" sz="1050" b="0" i="0" kern="1200" dirty="0">
                          <a:solidFill>
                            <a:schemeClr val="dk1"/>
                          </a:solidFill>
                          <a:effectLst/>
                          <a:latin typeface="+mn-lt"/>
                          <a:ea typeface="+mn-ea"/>
                          <a:cs typeface="+mn-cs"/>
                        </a:rPr>
                        <a:t>the purposeful clearing of forested land</a:t>
                      </a:r>
                      <a:endParaRPr lang="en-GB" sz="700" b="0" i="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492230144"/>
                  </a:ext>
                </a:extLst>
              </a:tr>
              <a:tr h="613241">
                <a:tc>
                  <a:txBody>
                    <a:bodyPr/>
                    <a:lstStyle/>
                    <a:p>
                      <a:r>
                        <a:rPr lang="en-US" sz="1100" dirty="0"/>
                        <a:t>6</a:t>
                      </a:r>
                    </a:p>
                  </a:txBody>
                  <a:tcPr marL="74295" marR="74295" marT="37148" marB="37148"/>
                </a:tc>
                <a:tc>
                  <a:txBody>
                    <a:bodyPr/>
                    <a:lstStyle/>
                    <a:p>
                      <a:r>
                        <a:rPr lang="en-GB" sz="1050" b="0" dirty="0"/>
                        <a:t>Shifting cultivation </a:t>
                      </a:r>
                    </a:p>
                  </a:txBody>
                  <a:tcPr marL="74295" marR="74295" marT="37148" marB="37148"/>
                </a:tc>
                <a:tc>
                  <a:txBody>
                    <a:bodyPr/>
                    <a:lstStyle/>
                    <a:p>
                      <a:r>
                        <a:rPr lang="en-GB" sz="1050" b="0" i="0" kern="1200" dirty="0">
                          <a:solidFill>
                            <a:schemeClr val="dk1"/>
                          </a:solidFill>
                          <a:effectLst/>
                          <a:latin typeface="+mn-lt"/>
                          <a:ea typeface="+mn-ea"/>
                          <a:cs typeface="+mn-cs"/>
                        </a:rPr>
                        <a:t>An agricultural</a:t>
                      </a:r>
                      <a:r>
                        <a:rPr lang="en-GB" sz="1050" b="0" i="0" kern="1200" baseline="0" dirty="0">
                          <a:solidFill>
                            <a:schemeClr val="dk1"/>
                          </a:solidFill>
                          <a:effectLst/>
                          <a:latin typeface="+mn-lt"/>
                          <a:ea typeface="+mn-ea"/>
                          <a:cs typeface="+mn-cs"/>
                        </a:rPr>
                        <a:t> systems where plots of land are used temporarily. It consists of clearing a plot of land of the trees/plants, then burning. The ash is used to fertilise the land. After a few years, the land is abandoned, so its fertility can be naturally restored. The farmers move on to cultivate another plot of land. </a:t>
                      </a:r>
                      <a:endParaRPr lang="en-GB" sz="1050" b="0" i="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516215683"/>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96342638"/>
              </p:ext>
            </p:extLst>
          </p:nvPr>
        </p:nvGraphicFramePr>
        <p:xfrm>
          <a:off x="163164" y="5419899"/>
          <a:ext cx="3807550" cy="1020796"/>
        </p:xfrm>
        <a:graphic>
          <a:graphicData uri="http://schemas.openxmlformats.org/drawingml/2006/table">
            <a:tbl>
              <a:tblPr firstRow="1" bandRow="1">
                <a:tableStyleId>{93296810-A885-4BE3-A3E7-6D5BEEA58F35}</a:tableStyleId>
              </a:tblPr>
              <a:tblGrid>
                <a:gridCol w="3807550">
                  <a:extLst>
                    <a:ext uri="{9D8B030D-6E8A-4147-A177-3AD203B41FA5}">
                      <a16:colId xmlns:a16="http://schemas.microsoft.com/office/drawing/2014/main" val="20001"/>
                    </a:ext>
                  </a:extLst>
                </a:gridCol>
              </a:tblGrid>
              <a:tr h="529134">
                <a:tc>
                  <a:txBody>
                    <a:bodyPr/>
                    <a:lstStyle/>
                    <a:p>
                      <a:pPr algn="ctr"/>
                      <a:r>
                        <a:rPr lang="en-GB" sz="1800" b="1" kern="1200" dirty="0">
                          <a:solidFill>
                            <a:schemeClr val="lt1"/>
                          </a:solidFill>
                          <a:effectLst/>
                          <a:latin typeface="+mn-lt"/>
                          <a:ea typeface="+mn-ea"/>
                          <a:cs typeface="+mn-cs"/>
                        </a:rPr>
                        <a:t>What should I already know?</a:t>
                      </a:r>
                      <a:endParaRPr lang="en-GB" altLang="en-GB" dirty="0"/>
                    </a:p>
                  </a:txBody>
                  <a:tcPr marL="74295" marR="74295" marT="37148" marB="37148"/>
                </a:tc>
                <a:extLst>
                  <a:ext uri="{0D108BD9-81ED-4DB2-BD59-A6C34878D82A}">
                    <a16:rowId xmlns:a16="http://schemas.microsoft.com/office/drawing/2014/main" val="10000"/>
                  </a:ext>
                </a:extLst>
              </a:tr>
              <a:tr h="2458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The difference between human and physical geography.</a:t>
                      </a:r>
                    </a:p>
                  </a:txBody>
                  <a:tcPr marL="68580" marR="68580" marT="0" marB="0"/>
                </a:tc>
                <a:extLst>
                  <a:ext uri="{0D108BD9-81ED-4DB2-BD59-A6C34878D82A}">
                    <a16:rowId xmlns:a16="http://schemas.microsoft.com/office/drawing/2014/main" val="10001"/>
                  </a:ext>
                </a:extLst>
              </a:tr>
              <a:tr h="2458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The location</a:t>
                      </a:r>
                      <a:r>
                        <a:rPr lang="en-GB" sz="1100" kern="1200" baseline="0" dirty="0">
                          <a:solidFill>
                            <a:schemeClr val="dk1"/>
                          </a:solidFill>
                          <a:effectLst/>
                          <a:latin typeface="+mn-lt"/>
                          <a:ea typeface="+mn-ea"/>
                          <a:cs typeface="+mn-cs"/>
                        </a:rPr>
                        <a:t> of different continents, including South America.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2"/>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077097551"/>
              </p:ext>
            </p:extLst>
          </p:nvPr>
        </p:nvGraphicFramePr>
        <p:xfrm>
          <a:off x="3953008" y="513014"/>
          <a:ext cx="3721235" cy="4537627"/>
        </p:xfrm>
        <a:graphic>
          <a:graphicData uri="http://schemas.openxmlformats.org/drawingml/2006/table">
            <a:tbl>
              <a:tblPr firstRow="1" bandRow="1">
                <a:tableStyleId>{F5AB1C69-6EDB-4FF4-983F-18BD219EF322}</a:tableStyleId>
              </a:tblPr>
              <a:tblGrid>
                <a:gridCol w="238199">
                  <a:extLst>
                    <a:ext uri="{9D8B030D-6E8A-4147-A177-3AD203B41FA5}">
                      <a16:colId xmlns:a16="http://schemas.microsoft.com/office/drawing/2014/main" val="3034729171"/>
                    </a:ext>
                  </a:extLst>
                </a:gridCol>
                <a:gridCol w="3483036">
                  <a:extLst>
                    <a:ext uri="{9D8B030D-6E8A-4147-A177-3AD203B41FA5}">
                      <a16:colId xmlns:a16="http://schemas.microsoft.com/office/drawing/2014/main" val="771789285"/>
                    </a:ext>
                  </a:extLst>
                </a:gridCol>
              </a:tblGrid>
              <a:tr h="442487">
                <a:tc gridSpan="2">
                  <a:txBody>
                    <a:bodyPr/>
                    <a:lstStyle/>
                    <a:p>
                      <a:pPr algn="ctr"/>
                      <a:r>
                        <a:rPr lang="en-GB" sz="1800" b="1" kern="1200" dirty="0">
                          <a:solidFill>
                            <a:schemeClr val="lt1"/>
                          </a:solidFill>
                          <a:effectLst/>
                          <a:latin typeface="+mn-lt"/>
                          <a:ea typeface="+mn-ea"/>
                          <a:cs typeface="+mn-cs"/>
                        </a:rPr>
                        <a:t>Key</a:t>
                      </a:r>
                      <a:r>
                        <a:rPr lang="en-GB" sz="1800" b="1" kern="1200" baseline="0" dirty="0">
                          <a:solidFill>
                            <a:schemeClr val="lt1"/>
                          </a:solidFill>
                          <a:effectLst/>
                          <a:latin typeface="+mn-lt"/>
                          <a:ea typeface="+mn-ea"/>
                          <a:cs typeface="+mn-cs"/>
                        </a:rPr>
                        <a:t> Facts  </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12159">
                <a:tc>
                  <a:txBody>
                    <a:bodyPr/>
                    <a:lstStyle/>
                    <a:p>
                      <a:r>
                        <a:rPr lang="en-US" sz="11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The Amazon is a vast region that spans across 9</a:t>
                      </a:r>
                      <a:r>
                        <a:rPr lang="en-GB" sz="1050" kern="1200" baseline="0" dirty="0">
                          <a:solidFill>
                            <a:schemeClr val="dk1"/>
                          </a:solidFill>
                          <a:effectLst/>
                          <a:latin typeface="+mn-lt"/>
                          <a:ea typeface="+mn-ea"/>
                          <a:cs typeface="+mn-cs"/>
                        </a:rPr>
                        <a:t> countries: Brazil, Bolivia, Peru, Ecuador, Colombia, Venezuela. Guyana, Suriname and French Guiana. </a:t>
                      </a:r>
                      <a:endParaRPr lang="en-GB" sz="105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401584818"/>
                  </a:ext>
                </a:extLst>
              </a:tr>
              <a:tr h="654137">
                <a:tc>
                  <a:txBody>
                    <a:bodyPr/>
                    <a:lstStyle/>
                    <a:p>
                      <a:r>
                        <a:rPr lang="en-US" sz="1100" b="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The Amazon River Basin</a:t>
                      </a:r>
                      <a:r>
                        <a:rPr lang="en-GB" sz="1050" kern="1200" baseline="0" dirty="0">
                          <a:solidFill>
                            <a:schemeClr val="dk1"/>
                          </a:solidFill>
                          <a:effectLst/>
                          <a:latin typeface="+mn-lt"/>
                          <a:ea typeface="+mn-ea"/>
                          <a:cs typeface="+mn-cs"/>
                        </a:rPr>
                        <a:t> is home to the largest rainforest in the world and covers almost 40% of South America. The Amazon River is the second longest river in the world. It has the largest drainage basin in the world. </a:t>
                      </a:r>
                      <a:endParaRPr lang="en-GB" sz="105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075142700"/>
                  </a:ext>
                </a:extLst>
              </a:tr>
              <a:tr h="405033">
                <a:tc>
                  <a:txBody>
                    <a:bodyPr/>
                    <a:lstStyle/>
                    <a:p>
                      <a:r>
                        <a:rPr lang="en-US" sz="11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t>Weather is the given conditions on a particular day, climate refers to average weather patterns in a place. </a:t>
                      </a:r>
                    </a:p>
                  </a:txBody>
                  <a:tcPr marL="68580" marR="68580" marT="0" marB="0"/>
                </a:tc>
                <a:extLst>
                  <a:ext uri="{0D108BD9-81ED-4DB2-BD59-A6C34878D82A}">
                    <a16:rowId xmlns:a16="http://schemas.microsoft.com/office/drawing/2014/main" val="3734594781"/>
                  </a:ext>
                </a:extLst>
              </a:tr>
              <a:tr h="405033">
                <a:tc>
                  <a:txBody>
                    <a:bodyPr/>
                    <a:lstStyle/>
                    <a:p>
                      <a:r>
                        <a:rPr lang="en-US" sz="11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t>The Amazon has a tropical climate. There are two seasons: wet and dry. </a:t>
                      </a:r>
                    </a:p>
                  </a:txBody>
                  <a:tcPr marL="68580" marR="68580" marT="0" marB="0"/>
                </a:tc>
                <a:extLst>
                  <a:ext uri="{0D108BD9-81ED-4DB2-BD59-A6C34878D82A}">
                    <a16:rowId xmlns:a16="http://schemas.microsoft.com/office/drawing/2014/main" val="2152291235"/>
                  </a:ext>
                </a:extLst>
              </a:tr>
              <a:tr h="654137">
                <a:tc>
                  <a:txBody>
                    <a:bodyPr/>
                    <a:lstStyle/>
                    <a:p>
                      <a:r>
                        <a:rPr lang="en-US" sz="11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t>The region is most renowned for its rainforest, which covers most of the Amazon basin. 60% is in Brazil. The Amazon represents over half of the planet’s remaining rainforests. </a:t>
                      </a:r>
                    </a:p>
                  </a:txBody>
                  <a:tcPr marL="68580" marR="68580" marT="0" marB="0"/>
                </a:tc>
                <a:extLst>
                  <a:ext uri="{0D108BD9-81ED-4DB2-BD59-A6C34878D82A}">
                    <a16:rowId xmlns:a16="http://schemas.microsoft.com/office/drawing/2014/main" val="194583166"/>
                  </a:ext>
                </a:extLst>
              </a:tr>
              <a:tr h="405033">
                <a:tc>
                  <a:txBody>
                    <a:bodyPr/>
                    <a:lstStyle/>
                    <a:p>
                      <a:r>
                        <a:rPr lang="en-US" sz="1100" b="0" dirty="0"/>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t>The Amazon is home to more than 30 million people and about 9% is still made up of indigenous people. </a:t>
                      </a:r>
                    </a:p>
                  </a:txBody>
                  <a:tcPr marL="68580" marR="68580" marT="0" marB="0"/>
                </a:tc>
                <a:extLst>
                  <a:ext uri="{0D108BD9-81ED-4DB2-BD59-A6C34878D82A}">
                    <a16:rowId xmlns:a16="http://schemas.microsoft.com/office/drawing/2014/main" val="3158496598"/>
                  </a:ext>
                </a:extLst>
              </a:tr>
              <a:tr h="817672">
                <a:tc>
                  <a:txBody>
                    <a:bodyPr/>
                    <a:lstStyle/>
                    <a:p>
                      <a:r>
                        <a:rPr lang="en-US" sz="1100" b="0" dirty="0"/>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t>The Meeting of Waters is the confluence between the Rio Negro, a river with dark water, and the sandy coloured Rio </a:t>
                      </a:r>
                      <a:r>
                        <a:rPr lang="en-GB" sz="1050" baseline="0" dirty="0" err="1"/>
                        <a:t>Solimoes</a:t>
                      </a:r>
                      <a:r>
                        <a:rPr lang="en-GB" sz="1050" baseline="0" dirty="0"/>
                        <a:t>, which run side by side without mixing for 6km. This is due to differences in temperature, speed and water density of the two rivers. </a:t>
                      </a:r>
                    </a:p>
                  </a:txBody>
                  <a:tcPr marL="68580" marR="68580" marT="0" marB="0"/>
                </a:tc>
                <a:extLst>
                  <a:ext uri="{0D108BD9-81ED-4DB2-BD59-A6C34878D82A}">
                    <a16:rowId xmlns:a16="http://schemas.microsoft.com/office/drawing/2014/main" val="3276675262"/>
                  </a:ext>
                </a:extLst>
              </a:tr>
              <a:tr h="233079">
                <a:tc>
                  <a:txBody>
                    <a:bodyPr/>
                    <a:lstStyle/>
                    <a:p>
                      <a:r>
                        <a:rPr lang="en-US" sz="1100" b="0" dirty="0"/>
                        <a:t>8</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t>Deforestation has been linked to reduced rainfall. </a:t>
                      </a:r>
                    </a:p>
                  </a:txBody>
                  <a:tcPr marL="68580" marR="68580" marT="0" marB="0"/>
                </a:tc>
                <a:extLst>
                  <a:ext uri="{0D108BD9-81ED-4DB2-BD59-A6C34878D82A}">
                    <a16:rowId xmlns:a16="http://schemas.microsoft.com/office/drawing/2014/main" val="970455892"/>
                  </a:ext>
                </a:extLst>
              </a:tr>
            </a:tbl>
          </a:graphicData>
        </a:graphic>
      </p:graphicFrame>
      <p:sp>
        <p:nvSpPr>
          <p:cNvPr id="10" name="Rectangle 1"/>
          <p:cNvSpPr>
            <a:spLocks noChangeArrowheads="1"/>
          </p:cNvSpPr>
          <p:nvPr/>
        </p:nvSpPr>
        <p:spPr bwMode="auto">
          <a:xfrm>
            <a:off x="549005" y="62715"/>
            <a:ext cx="874232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Geography: </a:t>
            </a:r>
            <a:r>
              <a:rPr lang="en-GB" altLang="en-US" sz="1400" b="1" dirty="0">
                <a:solidFill>
                  <a:srgbClr val="000000"/>
                </a:solidFill>
                <a:latin typeface="Arial" pitchFamily="34" charset="0"/>
                <a:ea typeface="Calibri" pitchFamily="34" charset="0"/>
                <a:cs typeface="Arial" panose="020B0604020202020204" pitchFamily="34" charset="0"/>
              </a:rPr>
              <a:t>South America: The Amazon</a:t>
            </a: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(Autumn 1)      YEAR:  6</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endParaRPr kumimoji="0" lang="en-GB" altLang="en-US" sz="1200" b="0" i="0" u="none" strike="noStrike" cap="none" normalizeH="0" baseline="0" dirty="0">
              <a:ln>
                <a:noFill/>
              </a:ln>
              <a:solidFill>
                <a:schemeClr val="tx1"/>
              </a:solidFill>
              <a:effectLst/>
              <a:latin typeface="Arial" pitchFamily="34" charset="0"/>
              <a:cs typeface="Arial"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140443" y="10985"/>
            <a:ext cx="518198" cy="510883"/>
          </a:xfrm>
          <a:prstGeom prst="rect">
            <a:avLst/>
          </a:prstGeom>
        </p:spPr>
      </p:pic>
      <p:pic>
        <p:nvPicPr>
          <p:cNvPr id="16" name="Google Shape;131;p19"/>
          <p:cNvPicPr preferRelativeResize="0"/>
          <p:nvPr/>
        </p:nvPicPr>
        <p:blipFill rotWithShape="1">
          <a:blip r:embed="rId5">
            <a:alphaModFix/>
          </a:blip>
          <a:srcRect/>
          <a:stretch/>
        </p:blipFill>
        <p:spPr>
          <a:xfrm>
            <a:off x="7734120" y="563717"/>
            <a:ext cx="2122449" cy="3138488"/>
          </a:xfrm>
          <a:prstGeom prst="rect">
            <a:avLst/>
          </a:prstGeom>
          <a:noFill/>
          <a:ln>
            <a:noFill/>
          </a:ln>
        </p:spPr>
      </p:pic>
      <p:pic>
        <p:nvPicPr>
          <p:cNvPr id="13" name="Picture 12" descr="A body of water surrounded by trees&#10;&#10;Description automatically generated">
            <a:extLst>
              <a:ext uri="{FF2B5EF4-FFF2-40B4-BE49-F238E27FC236}">
                <a16:creationId xmlns:a16="http://schemas.microsoft.com/office/drawing/2014/main" id="{C3D85FC9-2B89-4E9D-BA97-B86EC65191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34120" y="3710764"/>
            <a:ext cx="2022049" cy="1349086"/>
          </a:xfrm>
          <a:prstGeom prst="rect">
            <a:avLst/>
          </a:prstGeom>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420511974"/>
              </p:ext>
            </p:extLst>
          </p:nvPr>
        </p:nvGraphicFramePr>
        <p:xfrm>
          <a:off x="231773" y="629582"/>
          <a:ext cx="3721235" cy="3857000"/>
        </p:xfrm>
        <a:graphic>
          <a:graphicData uri="http://schemas.openxmlformats.org/drawingml/2006/table">
            <a:tbl>
              <a:tblPr firstRow="1" bandRow="1">
                <a:tableStyleId>{F5AB1C69-6EDB-4FF4-983F-18BD219EF322}</a:tableStyleId>
              </a:tblPr>
              <a:tblGrid>
                <a:gridCol w="238199">
                  <a:extLst>
                    <a:ext uri="{9D8B030D-6E8A-4147-A177-3AD203B41FA5}">
                      <a16:colId xmlns:a16="http://schemas.microsoft.com/office/drawing/2014/main" val="3034729171"/>
                    </a:ext>
                  </a:extLst>
                </a:gridCol>
                <a:gridCol w="3483036">
                  <a:extLst>
                    <a:ext uri="{9D8B030D-6E8A-4147-A177-3AD203B41FA5}">
                      <a16:colId xmlns:a16="http://schemas.microsoft.com/office/drawing/2014/main" val="771789285"/>
                    </a:ext>
                  </a:extLst>
                </a:gridCol>
              </a:tblGrid>
              <a:tr h="442487">
                <a:tc gridSpan="2">
                  <a:txBody>
                    <a:bodyPr/>
                    <a:lstStyle/>
                    <a:p>
                      <a:pPr algn="ctr"/>
                      <a:r>
                        <a:rPr lang="en-GB" sz="1800" b="1" kern="1200" baseline="0" dirty="0">
                          <a:solidFill>
                            <a:schemeClr val="lt1"/>
                          </a:solidFill>
                          <a:effectLst/>
                          <a:latin typeface="+mn-lt"/>
                          <a:ea typeface="+mn-ea"/>
                          <a:cs typeface="+mn-cs"/>
                        </a:rPr>
                        <a:t>What I need to know </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12159">
                <a:tc>
                  <a:txBody>
                    <a:bodyPr/>
                    <a:lstStyle/>
                    <a:p>
                      <a:r>
                        <a:rPr lang="en-US" sz="11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dk1"/>
                          </a:solidFill>
                          <a:effectLst/>
                          <a:latin typeface="+mn-lt"/>
                          <a:ea typeface="+mn-ea"/>
                          <a:cs typeface="+mn-cs"/>
                        </a:rPr>
                        <a:t>To locate cities, countries and regions of South America on physical and political</a:t>
                      </a:r>
                      <a:r>
                        <a:rPr lang="en-US" sz="1100" kern="1200" baseline="0" dirty="0">
                          <a:solidFill>
                            <a:schemeClr val="dk1"/>
                          </a:solidFill>
                          <a:effectLst/>
                          <a:latin typeface="+mn-lt"/>
                          <a:ea typeface="+mn-ea"/>
                          <a:cs typeface="+mn-cs"/>
                        </a:rPr>
                        <a:t> maps.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401584818"/>
                  </a:ext>
                </a:extLst>
              </a:tr>
              <a:tr h="385888">
                <a:tc>
                  <a:txBody>
                    <a:bodyPr/>
                    <a:lstStyle/>
                    <a:p>
                      <a:r>
                        <a:rPr lang="en-US" sz="1100" b="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dk1"/>
                          </a:solidFill>
                          <a:effectLst/>
                          <a:latin typeface="+mn-lt"/>
                          <a:ea typeface="+mn-ea"/>
                          <a:cs typeface="+mn-cs"/>
                        </a:rPr>
                        <a:t>To describe key physical and human characteristics</a:t>
                      </a:r>
                      <a:r>
                        <a:rPr lang="en-US" sz="1100" kern="1200" baseline="0" dirty="0">
                          <a:solidFill>
                            <a:schemeClr val="dk1"/>
                          </a:solidFill>
                          <a:effectLst/>
                          <a:latin typeface="+mn-lt"/>
                          <a:ea typeface="+mn-ea"/>
                          <a:cs typeface="+mn-cs"/>
                        </a:rPr>
                        <a:t> and environmental regions of South America.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075142700"/>
                  </a:ext>
                </a:extLst>
              </a:tr>
              <a:tr h="405033">
                <a:tc>
                  <a:txBody>
                    <a:bodyPr/>
                    <a:lstStyle/>
                    <a:p>
                      <a:r>
                        <a:rPr lang="en-US" sz="11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To understand how climate and vegetation are connected in biomes e.g. the tropical rainforest.</a:t>
                      </a:r>
                      <a:endParaRPr lang="en-GB" sz="1100" baseline="0" dirty="0"/>
                    </a:p>
                  </a:txBody>
                  <a:tcPr marL="68580" marR="68580" marT="0" marB="0"/>
                </a:tc>
                <a:extLst>
                  <a:ext uri="{0D108BD9-81ED-4DB2-BD59-A6C34878D82A}">
                    <a16:rowId xmlns:a16="http://schemas.microsoft.com/office/drawing/2014/main" val="3734594781"/>
                  </a:ext>
                </a:extLst>
              </a:tr>
              <a:tr h="405033">
                <a:tc>
                  <a:txBody>
                    <a:bodyPr/>
                    <a:lstStyle/>
                    <a:p>
                      <a:r>
                        <a:rPr lang="en-US" sz="11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To describe what the climate of a region is like and how plants and animals are adapted to it. </a:t>
                      </a:r>
                      <a:endParaRPr lang="en-GB" sz="1100" baseline="0" dirty="0"/>
                    </a:p>
                  </a:txBody>
                  <a:tcPr marL="68580" marR="68580" marT="0" marB="0"/>
                </a:tc>
                <a:extLst>
                  <a:ext uri="{0D108BD9-81ED-4DB2-BD59-A6C34878D82A}">
                    <a16:rowId xmlns:a16="http://schemas.microsoft.com/office/drawing/2014/main" val="2152291235"/>
                  </a:ext>
                </a:extLst>
              </a:tr>
              <a:tr h="411905">
                <a:tc>
                  <a:txBody>
                    <a:bodyPr/>
                    <a:lstStyle/>
                    <a:p>
                      <a:r>
                        <a:rPr lang="en-US" sz="11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To know and understand what life is like in cities and in villages and in a range of settlement sizes. </a:t>
                      </a:r>
                      <a:endParaRPr lang="en-GB" sz="1100" baseline="0" dirty="0"/>
                    </a:p>
                  </a:txBody>
                  <a:tcPr marL="68580" marR="68580" marT="0" marB="0"/>
                </a:tc>
                <a:extLst>
                  <a:ext uri="{0D108BD9-81ED-4DB2-BD59-A6C34878D82A}">
                    <a16:rowId xmlns:a16="http://schemas.microsoft.com/office/drawing/2014/main" val="194583166"/>
                  </a:ext>
                </a:extLst>
              </a:tr>
              <a:tr h="405033">
                <a:tc>
                  <a:txBody>
                    <a:bodyPr/>
                    <a:lstStyle/>
                    <a:p>
                      <a:r>
                        <a:rPr lang="en-US" sz="1100" b="0" dirty="0"/>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To explain some ways biomes (including the oceans) are valuable, why they are under threat, and how they can be protected. </a:t>
                      </a:r>
                      <a:endParaRPr lang="en-GB" sz="1100" baseline="0" dirty="0"/>
                    </a:p>
                  </a:txBody>
                  <a:tcPr marL="68580" marR="68580" marT="0" marB="0"/>
                </a:tc>
                <a:extLst>
                  <a:ext uri="{0D108BD9-81ED-4DB2-BD59-A6C34878D82A}">
                    <a16:rowId xmlns:a16="http://schemas.microsoft.com/office/drawing/2014/main" val="3158496598"/>
                  </a:ext>
                </a:extLst>
              </a:tr>
              <a:tr h="386542">
                <a:tc>
                  <a:txBody>
                    <a:bodyPr/>
                    <a:lstStyle/>
                    <a:p>
                      <a:r>
                        <a:rPr lang="en-US" sz="1100" b="0" dirty="0"/>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To understand how human activity is influenced by climate and weather. </a:t>
                      </a:r>
                      <a:endParaRPr lang="en-GB" sz="1100" baseline="0" dirty="0"/>
                    </a:p>
                  </a:txBody>
                  <a:tcPr marL="68580" marR="68580" marT="0" marB="0"/>
                </a:tc>
                <a:extLst>
                  <a:ext uri="{0D108BD9-81ED-4DB2-BD59-A6C34878D82A}">
                    <a16:rowId xmlns:a16="http://schemas.microsoft.com/office/drawing/2014/main" val="3276675262"/>
                  </a:ext>
                </a:extLst>
              </a:tr>
              <a:tr h="405033">
                <a:tc>
                  <a:txBody>
                    <a:bodyPr/>
                    <a:lstStyle/>
                    <a:p>
                      <a:r>
                        <a:rPr lang="en-US" sz="1100" b="0" dirty="0"/>
                        <a:t>8</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To explain several threats to wildlife/habitats. </a:t>
                      </a:r>
                      <a:endParaRPr lang="en-GB" sz="1100" baseline="0" dirty="0"/>
                    </a:p>
                  </a:txBody>
                  <a:tcPr marL="68580" marR="68580" marT="0" marB="0"/>
                </a:tc>
                <a:extLst>
                  <a:ext uri="{0D108BD9-81ED-4DB2-BD59-A6C34878D82A}">
                    <a16:rowId xmlns:a16="http://schemas.microsoft.com/office/drawing/2014/main" val="970455892"/>
                  </a:ext>
                </a:extLst>
              </a:tr>
            </a:tbl>
          </a:graphicData>
        </a:graphic>
      </p:graphicFrame>
      <p:sp>
        <p:nvSpPr>
          <p:cNvPr id="10" name="Rectangle 1"/>
          <p:cNvSpPr>
            <a:spLocks noChangeArrowheads="1"/>
          </p:cNvSpPr>
          <p:nvPr/>
        </p:nvSpPr>
        <p:spPr bwMode="auto">
          <a:xfrm>
            <a:off x="549005" y="62715"/>
            <a:ext cx="874232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Geography: </a:t>
            </a:r>
            <a:r>
              <a:rPr lang="en-GB" altLang="en-US" sz="1400" b="1" dirty="0">
                <a:solidFill>
                  <a:srgbClr val="000000"/>
                </a:solidFill>
                <a:latin typeface="Arial" pitchFamily="34" charset="0"/>
                <a:ea typeface="Calibri" pitchFamily="34" charset="0"/>
                <a:cs typeface="Arial" panose="020B0604020202020204" pitchFamily="34" charset="0"/>
              </a:rPr>
              <a:t>South America: The Amazon</a:t>
            </a: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(Autumn 1)      YEAR:  6</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endParaRPr kumimoji="0" lang="en-GB" altLang="en-US" sz="1200" b="0" i="0" u="none" strike="noStrike" cap="none" normalizeH="0" baseline="0" dirty="0">
              <a:ln>
                <a:noFill/>
              </a:ln>
              <a:solidFill>
                <a:schemeClr val="tx1"/>
              </a:solidFill>
              <a:effectLst/>
              <a:latin typeface="Arial" pitchFamily="34" charset="0"/>
              <a:cs typeface="Arial"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140443" y="10985"/>
            <a:ext cx="518198" cy="510883"/>
          </a:xfrm>
          <a:prstGeom prst="rect">
            <a:avLst/>
          </a:prstGeom>
        </p:spPr>
      </p:pic>
    </p:spTree>
    <p:extLst>
      <p:ext uri="{BB962C8B-B14F-4D97-AF65-F5344CB8AC3E}">
        <p14:creationId xmlns:p14="http://schemas.microsoft.com/office/powerpoint/2010/main" val="33440598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5931</TotalTime>
  <Words>621</Words>
  <Application>Microsoft Office PowerPoint</Application>
  <PresentationFormat>A4 Paper (210x297 mm)</PresentationFormat>
  <Paragraphs>62</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Davina Parkash (Staff)</cp:lastModifiedBy>
  <cp:revision>100</cp:revision>
  <cp:lastPrinted>2024-07-05T09:11:41Z</cp:lastPrinted>
  <dcterms:created xsi:type="dcterms:W3CDTF">2017-10-15T20:56:30Z</dcterms:created>
  <dcterms:modified xsi:type="dcterms:W3CDTF">2024-07-05T09:11:45Z</dcterms:modified>
</cp:coreProperties>
</file>