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2279" autoAdjust="0"/>
    <p:restoredTop sz="94627"/>
  </p:normalViewPr>
  <p:slideViewPr>
    <p:cSldViewPr snapToGrid="0" snapToObjects="1">
      <p:cViewPr varScale="1">
        <p:scale>
          <a:sx n="73" d="100"/>
          <a:sy n="73" d="100"/>
        </p:scale>
        <p:origin x="612"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4/27/2022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4/27/2022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85790296"/>
              </p:ext>
            </p:extLst>
          </p:nvPr>
        </p:nvGraphicFramePr>
        <p:xfrm>
          <a:off x="206476" y="521868"/>
          <a:ext cx="2658105" cy="3749534"/>
        </p:xfrm>
        <a:graphic>
          <a:graphicData uri="http://schemas.openxmlformats.org/drawingml/2006/table">
            <a:tbl>
              <a:tblPr firstRow="1" bandRow="1">
                <a:tableStyleId>{5C22544A-7EE6-4342-B048-85BDC9FD1C3A}</a:tableStyleId>
              </a:tblPr>
              <a:tblGrid>
                <a:gridCol w="329702">
                  <a:extLst>
                    <a:ext uri="{9D8B030D-6E8A-4147-A177-3AD203B41FA5}">
                      <a16:colId xmlns:a16="http://schemas.microsoft.com/office/drawing/2014/main" val="20002"/>
                    </a:ext>
                  </a:extLst>
                </a:gridCol>
                <a:gridCol w="679779">
                  <a:extLst>
                    <a:ext uri="{9D8B030D-6E8A-4147-A177-3AD203B41FA5}">
                      <a16:colId xmlns:a16="http://schemas.microsoft.com/office/drawing/2014/main" val="20000"/>
                    </a:ext>
                  </a:extLst>
                </a:gridCol>
                <a:gridCol w="1648624">
                  <a:extLst>
                    <a:ext uri="{9D8B030D-6E8A-4147-A177-3AD203B41FA5}">
                      <a16:colId xmlns:a16="http://schemas.microsoft.com/office/drawing/2014/main" val="20001"/>
                    </a:ext>
                  </a:extLst>
                </a:gridCol>
              </a:tblGrid>
              <a:tr h="308167">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800" b="1" kern="1200" dirty="0">
                          <a:solidFill>
                            <a:schemeClr val="lt1"/>
                          </a:solidFill>
                          <a:effectLst/>
                          <a:latin typeface="+mn-lt"/>
                          <a:ea typeface="+mn-ea"/>
                          <a:cs typeface="+mn-cs"/>
                        </a:rPr>
                        <a:t>Vocabulary</a:t>
                      </a:r>
                      <a:endParaRPr lang="en-US" sz="8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610518">
                <a:tc>
                  <a:txBody>
                    <a:bodyPr/>
                    <a:lstStyle/>
                    <a:p>
                      <a:r>
                        <a:rPr lang="en-US" sz="800" dirty="0"/>
                        <a:t>1</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mn-lt"/>
                          <a:ea typeface="+mn-ea"/>
                          <a:cs typeface="+mn-cs"/>
                        </a:rPr>
                        <a:t>Guru</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t>Means teacher. There were ten gurus who shaped Sikhism. Guru Nanak was the first Guru.</a:t>
                      </a:r>
                    </a:p>
                  </a:txBody>
                  <a:tcPr marL="74295" marR="74295" marT="37148" marB="37148"/>
                </a:tc>
                <a:extLst>
                  <a:ext uri="{0D108BD9-81ED-4DB2-BD59-A6C34878D82A}">
                    <a16:rowId xmlns:a16="http://schemas.microsoft.com/office/drawing/2014/main" val="10001"/>
                  </a:ext>
                </a:extLst>
              </a:tr>
              <a:tr h="610518">
                <a:tc>
                  <a:txBody>
                    <a:bodyPr/>
                    <a:lstStyle/>
                    <a:p>
                      <a:r>
                        <a:rPr lang="en-US" sz="800" dirty="0"/>
                        <a:t>2</a:t>
                      </a:r>
                    </a:p>
                  </a:txBody>
                  <a:tcPr marL="74295" marR="74295" marT="37148" marB="37148"/>
                </a:tc>
                <a:tc>
                  <a:txBody>
                    <a:bodyPr/>
                    <a:lstStyle/>
                    <a:p>
                      <a:r>
                        <a:rPr lang="en-GB" sz="800" kern="1200" dirty="0">
                          <a:solidFill>
                            <a:schemeClr val="dk1"/>
                          </a:solidFill>
                          <a:effectLst/>
                          <a:latin typeface="+mn-lt"/>
                          <a:ea typeface="+mn-ea"/>
                          <a:cs typeface="+mn-cs"/>
                        </a:rPr>
                        <a:t> </a:t>
                      </a:r>
                      <a:r>
                        <a:rPr lang="en-GB" sz="800" dirty="0"/>
                        <a:t>Langar</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t>The community kitchen in a Gurdwara where a free meal is served to all the visitors, without distinction of religion, gender, economic status or ethnicity.</a:t>
                      </a:r>
                    </a:p>
                  </a:txBody>
                  <a:tcPr marL="74295" marR="74295" marT="37148" marB="37148"/>
                </a:tc>
                <a:extLst>
                  <a:ext uri="{0D108BD9-81ED-4DB2-BD59-A6C34878D82A}">
                    <a16:rowId xmlns:a16="http://schemas.microsoft.com/office/drawing/2014/main" val="10002"/>
                  </a:ext>
                </a:extLst>
              </a:tr>
              <a:tr h="600894">
                <a:tc>
                  <a:txBody>
                    <a:bodyPr/>
                    <a:lstStyle/>
                    <a:p>
                      <a:r>
                        <a:rPr lang="en-US" sz="800" dirty="0"/>
                        <a:t>3</a:t>
                      </a:r>
                    </a:p>
                  </a:txBody>
                  <a:tcPr marL="74295" marR="74295" marT="37148" marB="37148"/>
                </a:tc>
                <a:tc>
                  <a:txBody>
                    <a:bodyPr/>
                    <a:lstStyle/>
                    <a:p>
                      <a:r>
                        <a:rPr lang="en-GB" sz="800" kern="1200" dirty="0">
                          <a:solidFill>
                            <a:schemeClr val="dk1"/>
                          </a:solidFill>
                          <a:effectLst/>
                          <a:latin typeface="+mn-lt"/>
                          <a:ea typeface="+mn-ea"/>
                          <a:cs typeface="+mn-cs"/>
                        </a:rPr>
                        <a:t> </a:t>
                      </a:r>
                      <a:r>
                        <a:rPr lang="en-GB" sz="800" dirty="0"/>
                        <a:t>Amrit</a:t>
                      </a:r>
                    </a:p>
                  </a:txBody>
                  <a:tcPr marL="74295" marR="74295" marT="37148" marB="37148"/>
                </a:tc>
                <a:tc>
                  <a:txBody>
                    <a:bodyPr/>
                    <a:lstStyle/>
                    <a:p>
                      <a:r>
                        <a:rPr lang="en-GB" sz="800" dirty="0"/>
                        <a:t>Sweetened water that is drunk during the Amrit ceremony. It means nectar.</a:t>
                      </a:r>
                    </a:p>
                  </a:txBody>
                  <a:tcPr marL="74295" marR="74295" marT="37148" marB="37148"/>
                </a:tc>
                <a:extLst>
                  <a:ext uri="{0D108BD9-81ED-4DB2-BD59-A6C34878D82A}">
                    <a16:rowId xmlns:a16="http://schemas.microsoft.com/office/drawing/2014/main" val="10003"/>
                  </a:ext>
                </a:extLst>
              </a:tr>
              <a:tr h="432208">
                <a:tc>
                  <a:txBody>
                    <a:bodyPr/>
                    <a:lstStyle/>
                    <a:p>
                      <a:r>
                        <a:rPr lang="en-US" sz="800" dirty="0"/>
                        <a:t>4</a:t>
                      </a:r>
                    </a:p>
                  </a:txBody>
                  <a:tcPr marL="74295" marR="74295" marT="37148" marB="37148"/>
                </a:tc>
                <a:tc>
                  <a:txBody>
                    <a:bodyPr/>
                    <a:lstStyle/>
                    <a:p>
                      <a:r>
                        <a:rPr lang="en-GB" sz="800" kern="1200" dirty="0">
                          <a:solidFill>
                            <a:schemeClr val="dk1"/>
                          </a:solidFill>
                          <a:effectLst/>
                          <a:latin typeface="+mn-lt"/>
                          <a:ea typeface="+mn-ea"/>
                          <a:cs typeface="+mn-cs"/>
                        </a:rPr>
                        <a:t> </a:t>
                      </a:r>
                      <a:r>
                        <a:rPr lang="en-GB" sz="800" dirty="0"/>
                        <a:t>Five Ks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t>Kangha - comb, Kirpan - sword, Kara - bracelet, Kachera - shorts, Kesh - uncut hair. </a:t>
                      </a:r>
                    </a:p>
                  </a:txBody>
                  <a:tcPr marL="74295" marR="74295" marT="37148" marB="37148"/>
                </a:tc>
                <a:extLst>
                  <a:ext uri="{0D108BD9-81ED-4DB2-BD59-A6C34878D82A}">
                    <a16:rowId xmlns:a16="http://schemas.microsoft.com/office/drawing/2014/main" val="10004"/>
                  </a:ext>
                </a:extLst>
              </a:tr>
              <a:tr h="432208">
                <a:tc>
                  <a:txBody>
                    <a:bodyPr/>
                    <a:lstStyle/>
                    <a:p>
                      <a:r>
                        <a:rPr lang="en-US" sz="80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Vaisakhi</a:t>
                      </a:r>
                    </a:p>
                    <a:p>
                      <a:endParaRPr lang="en-GB" sz="80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Marks the Sikh new year and commemorates the formation of Khalsa </a:t>
                      </a:r>
                      <a:r>
                        <a:rPr lang="en-GB" sz="800" dirty="0" err="1"/>
                        <a:t>panth</a:t>
                      </a:r>
                      <a:r>
                        <a:rPr lang="en-GB" sz="800" dirty="0"/>
                        <a:t> of warriors under Guru Gobind Singh in 1699</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74295" marR="74295" marT="37148" marB="37148"/>
                </a:tc>
                <a:extLst>
                  <a:ext uri="{0D108BD9-81ED-4DB2-BD59-A6C34878D82A}">
                    <a16:rowId xmlns:a16="http://schemas.microsoft.com/office/drawing/2014/main" val="10005"/>
                  </a:ext>
                </a:extLst>
              </a:tr>
              <a:tr h="422107">
                <a:tc>
                  <a:txBody>
                    <a:bodyPr/>
                    <a:lstStyle/>
                    <a:p>
                      <a:r>
                        <a:rPr lang="en-US" sz="800" dirty="0"/>
                        <a:t>6</a:t>
                      </a:r>
                    </a:p>
                  </a:txBody>
                  <a:tcPr marL="74295" marR="74295" marT="37148" marB="37148"/>
                </a:tc>
                <a:tc>
                  <a:txBody>
                    <a:bodyPr/>
                    <a:lstStyle/>
                    <a:p>
                      <a:r>
                        <a:rPr lang="en-GB" sz="800" dirty="0"/>
                        <a:t>Khalsa</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dk1"/>
                          </a:solidFill>
                          <a:effectLst/>
                          <a:latin typeface="+mn-lt"/>
                          <a:ea typeface="+mn-ea"/>
                          <a:cs typeface="+mn-cs"/>
                        </a:rPr>
                        <a:t>The word '</a:t>
                      </a:r>
                      <a:r>
                        <a:rPr lang="en-GB" sz="800" kern="1200" dirty="0" err="1">
                          <a:solidFill>
                            <a:schemeClr val="dk1"/>
                          </a:solidFill>
                          <a:effectLst/>
                          <a:latin typeface="+mn-lt"/>
                          <a:ea typeface="+mn-ea"/>
                          <a:cs typeface="+mn-cs"/>
                        </a:rPr>
                        <a:t>khalsa</a:t>
                      </a:r>
                      <a:r>
                        <a:rPr lang="en-GB" sz="800" kern="1200" dirty="0">
                          <a:solidFill>
                            <a:schemeClr val="dk1"/>
                          </a:solidFill>
                          <a:effectLst/>
                          <a:latin typeface="+mn-lt"/>
                          <a:ea typeface="+mn-ea"/>
                          <a:cs typeface="+mn-cs"/>
                        </a:rPr>
                        <a:t>' means 'pure'. </a:t>
                      </a:r>
                      <a:endParaRPr lang="en-GB" sz="8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644476927"/>
              </p:ext>
            </p:extLst>
          </p:nvPr>
        </p:nvGraphicFramePr>
        <p:xfrm>
          <a:off x="2952419" y="585478"/>
          <a:ext cx="3456931" cy="3250462"/>
        </p:xfrm>
        <a:graphic>
          <a:graphicData uri="http://schemas.openxmlformats.org/drawingml/2006/table">
            <a:tbl>
              <a:tblPr firstRow="1" bandRow="1">
                <a:tableStyleId>{93296810-A885-4BE3-A3E7-6D5BEEA58F35}</a:tableStyleId>
              </a:tblPr>
              <a:tblGrid>
                <a:gridCol w="3456931">
                  <a:extLst>
                    <a:ext uri="{9D8B030D-6E8A-4147-A177-3AD203B41FA5}">
                      <a16:colId xmlns:a16="http://schemas.microsoft.com/office/drawing/2014/main" val="20001"/>
                    </a:ext>
                  </a:extLst>
                </a:gridCol>
              </a:tblGrid>
              <a:tr h="436670">
                <a:tc>
                  <a:txBody>
                    <a:bodyPr/>
                    <a:lstStyle/>
                    <a:p>
                      <a:pPr algn="ctr"/>
                      <a:r>
                        <a:rPr lang="en-GB" sz="1800" b="1" kern="1200" dirty="0">
                          <a:solidFill>
                            <a:schemeClr val="lt1"/>
                          </a:solidFill>
                          <a:effectLst/>
                          <a:latin typeface="+mn-lt"/>
                          <a:ea typeface="+mn-ea"/>
                          <a:cs typeface="+mn-cs"/>
                        </a:rPr>
                        <a:t>What should I already know?</a:t>
                      </a:r>
                      <a:endParaRPr lang="en-GB" altLang="en-GB" dirty="0"/>
                    </a:p>
                  </a:txBody>
                  <a:tcPr marL="74295" marR="74295" marT="37148" marB="37148"/>
                </a:tc>
                <a:extLst>
                  <a:ext uri="{0D108BD9-81ED-4DB2-BD59-A6C34878D82A}">
                    <a16:rowId xmlns:a16="http://schemas.microsoft.com/office/drawing/2014/main" val="10000"/>
                  </a:ext>
                </a:extLst>
              </a:tr>
              <a:tr h="2940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about the 5 K’s.</a:t>
                      </a:r>
                    </a:p>
                  </a:txBody>
                  <a:tcPr marL="68580" marR="68580" marT="0" marB="0"/>
                </a:tc>
                <a:extLst>
                  <a:ext uri="{0D108BD9-81ED-4DB2-BD59-A6C34878D82A}">
                    <a16:rowId xmlns:a16="http://schemas.microsoft.com/office/drawing/2014/main" val="10001"/>
                  </a:ext>
                </a:extLst>
              </a:tr>
              <a:tr h="4199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Sikh means ‘learner’ and ‘Guru’ means teacher.</a:t>
                      </a:r>
                    </a:p>
                  </a:txBody>
                  <a:tcPr marL="68580" marR="68580" marT="0" marB="0"/>
                </a:tc>
                <a:extLst>
                  <a:ext uri="{0D108BD9-81ED-4DB2-BD59-A6C34878D82A}">
                    <a16:rowId xmlns:a16="http://schemas.microsoft.com/office/drawing/2014/main" val="10002"/>
                  </a:ext>
                </a:extLst>
              </a:tr>
              <a:tr h="4199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there are 10 living Gurus, the 11</a:t>
                      </a:r>
                      <a:r>
                        <a:rPr lang="en-GB" sz="1100" kern="1200" baseline="30000" dirty="0">
                          <a:solidFill>
                            <a:schemeClr val="dk1"/>
                          </a:solidFill>
                          <a:effectLst/>
                          <a:latin typeface="+mn-lt"/>
                          <a:ea typeface="+mn-ea"/>
                          <a:cs typeface="+mn-cs"/>
                        </a:rPr>
                        <a:t>th</a:t>
                      </a:r>
                      <a:r>
                        <a:rPr lang="en-GB" sz="1100" kern="1200" dirty="0">
                          <a:solidFill>
                            <a:schemeClr val="dk1"/>
                          </a:solidFill>
                          <a:effectLst/>
                          <a:latin typeface="+mn-lt"/>
                          <a:ea typeface="+mn-ea"/>
                          <a:cs typeface="+mn-cs"/>
                        </a:rPr>
                        <a:t> Guru is the Guru </a:t>
                      </a:r>
                      <a:r>
                        <a:rPr lang="en-GB" sz="1100" kern="1200" dirty="0" err="1">
                          <a:solidFill>
                            <a:schemeClr val="dk1"/>
                          </a:solidFill>
                          <a:effectLst/>
                          <a:latin typeface="+mn-lt"/>
                          <a:ea typeface="+mn-ea"/>
                          <a:cs typeface="+mn-cs"/>
                        </a:rPr>
                        <a:t>Granth</a:t>
                      </a:r>
                      <a:r>
                        <a:rPr lang="en-GB" sz="1100" kern="1200" dirty="0">
                          <a:solidFill>
                            <a:schemeClr val="dk1"/>
                          </a:solidFill>
                          <a:effectLst/>
                          <a:latin typeface="+mn-lt"/>
                          <a:ea typeface="+mn-ea"/>
                          <a:cs typeface="+mn-cs"/>
                        </a:rPr>
                        <a:t> Sahib.</a:t>
                      </a:r>
                    </a:p>
                  </a:txBody>
                  <a:tcPr marL="68580" marR="68580" marT="0" marB="0"/>
                </a:tc>
                <a:extLst>
                  <a:ext uri="{0D108BD9-81ED-4DB2-BD59-A6C34878D82A}">
                    <a16:rowId xmlns:a16="http://schemas.microsoft.com/office/drawing/2014/main" val="1093059353"/>
                  </a:ext>
                </a:extLst>
              </a:tr>
              <a:tr h="4199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Sikhs worship in the Gurdwara.</a:t>
                      </a:r>
                    </a:p>
                  </a:txBody>
                  <a:tcPr marL="68580" marR="68580" marT="0" marB="0"/>
                </a:tc>
                <a:extLst>
                  <a:ext uri="{0D108BD9-81ED-4DB2-BD59-A6C34878D82A}">
                    <a16:rowId xmlns:a16="http://schemas.microsoft.com/office/drawing/2014/main" val="2844159814"/>
                  </a:ext>
                </a:extLst>
              </a:tr>
              <a:tr h="4199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Sikhs believe everybody is equal.</a:t>
                      </a:r>
                    </a:p>
                  </a:txBody>
                  <a:tcPr marL="68580" marR="68580" marT="0" marB="0"/>
                </a:tc>
                <a:extLst>
                  <a:ext uri="{0D108BD9-81ED-4DB2-BD59-A6C34878D82A}">
                    <a16:rowId xmlns:a16="http://schemas.microsoft.com/office/drawing/2014/main" val="4074272494"/>
                  </a:ext>
                </a:extLst>
              </a:tr>
              <a:tr h="4199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that Sikhs who join the Khalsa show their full commitment to God.</a:t>
                      </a:r>
                    </a:p>
                  </a:txBody>
                  <a:tcPr marL="68580" marR="68580" marT="0" marB="0"/>
                </a:tc>
                <a:extLst>
                  <a:ext uri="{0D108BD9-81ED-4DB2-BD59-A6C34878D82A}">
                    <a16:rowId xmlns:a16="http://schemas.microsoft.com/office/drawing/2014/main" val="2006915628"/>
                  </a:ext>
                </a:extLst>
              </a:tr>
              <a:tr h="4199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 know what happens during an Amrit ceremony.</a:t>
                      </a:r>
                    </a:p>
                  </a:txBody>
                  <a:tcPr marL="68580" marR="68580" marT="0" marB="0"/>
                </a:tc>
                <a:extLst>
                  <a:ext uri="{0D108BD9-81ED-4DB2-BD59-A6C34878D82A}">
                    <a16:rowId xmlns:a16="http://schemas.microsoft.com/office/drawing/2014/main" val="350418018"/>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062606555"/>
              </p:ext>
            </p:extLst>
          </p:nvPr>
        </p:nvGraphicFramePr>
        <p:xfrm>
          <a:off x="6538900" y="531750"/>
          <a:ext cx="3235443" cy="3935727"/>
        </p:xfrm>
        <a:graphic>
          <a:graphicData uri="http://schemas.openxmlformats.org/drawingml/2006/table">
            <a:tbl>
              <a:tblPr firstRow="1" bandRow="1">
                <a:tableStyleId>{F5AB1C69-6EDB-4FF4-983F-18BD219EF322}</a:tableStyleId>
              </a:tblPr>
              <a:tblGrid>
                <a:gridCol w="348656">
                  <a:extLst>
                    <a:ext uri="{9D8B030D-6E8A-4147-A177-3AD203B41FA5}">
                      <a16:colId xmlns:a16="http://schemas.microsoft.com/office/drawing/2014/main" val="3034729171"/>
                    </a:ext>
                  </a:extLst>
                </a:gridCol>
                <a:gridCol w="2886787">
                  <a:extLst>
                    <a:ext uri="{9D8B030D-6E8A-4147-A177-3AD203B41FA5}">
                      <a16:colId xmlns:a16="http://schemas.microsoft.com/office/drawing/2014/main" val="771789285"/>
                    </a:ext>
                  </a:extLst>
                </a:gridCol>
              </a:tblGrid>
              <a:tr h="382650">
                <a:tc gridSpan="2">
                  <a:txBody>
                    <a:bodyPr/>
                    <a:lstStyle/>
                    <a:p>
                      <a:pPr algn="ctr"/>
                      <a:r>
                        <a:rPr lang="en-GB" sz="1800" b="1" kern="1200" dirty="0">
                          <a:solidFill>
                            <a:schemeClr val="lt1"/>
                          </a:solidFill>
                          <a:effectLst/>
                          <a:latin typeface="+mn-lt"/>
                          <a:ea typeface="+mn-ea"/>
                          <a:cs typeface="+mn-cs"/>
                        </a:rPr>
                        <a:t>Key</a:t>
                      </a:r>
                      <a:r>
                        <a:rPr lang="en-GB" sz="1800" b="1" kern="1200" baseline="0" dirty="0">
                          <a:solidFill>
                            <a:schemeClr val="lt1"/>
                          </a:solidFill>
                          <a:effectLst/>
                          <a:latin typeface="+mn-lt"/>
                          <a:ea typeface="+mn-ea"/>
                          <a:cs typeface="+mn-cs"/>
                        </a:rPr>
                        <a:t> Knowledge </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391886">
                <a:tc>
                  <a:txBody>
                    <a:bodyPr/>
                    <a:lstStyle/>
                    <a:p>
                      <a:r>
                        <a:rPr lang="en-US" sz="11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The Guru </a:t>
                      </a:r>
                      <a:r>
                        <a:rPr lang="en-GB" sz="1100" dirty="0" err="1"/>
                        <a:t>Granth</a:t>
                      </a:r>
                      <a:r>
                        <a:rPr lang="en-GB" sz="1100" dirty="0"/>
                        <a:t> Sahib </a:t>
                      </a:r>
                      <a:r>
                        <a:rPr lang="en-GB" sz="1100" kern="1200" dirty="0">
                          <a:solidFill>
                            <a:schemeClr val="dk1"/>
                          </a:solidFill>
                          <a:effectLst/>
                          <a:latin typeface="+mn-lt"/>
                          <a:ea typeface="+mn-ea"/>
                          <a:cs typeface="+mn-cs"/>
                        </a:rPr>
                        <a:t> is the </a:t>
                      </a:r>
                      <a:r>
                        <a:rPr lang="en-GB" sz="1100" dirty="0"/>
                        <a:t>holy book, named after a living Guru. Sikhs believe that God is talking through the Guru </a:t>
                      </a:r>
                      <a:r>
                        <a:rPr lang="en-GB" sz="1100" dirty="0" err="1"/>
                        <a:t>Granth</a:t>
                      </a:r>
                      <a:r>
                        <a:rPr lang="en-GB" sz="1100" dirty="0"/>
                        <a:t> Sahib. It is treated with the upmost respect. </a:t>
                      </a:r>
                    </a:p>
                  </a:txBody>
                  <a:tcPr marL="68580" marR="68580" marT="0" marB="0"/>
                </a:tc>
                <a:extLst>
                  <a:ext uri="{0D108BD9-81ED-4DB2-BD59-A6C34878D82A}">
                    <a16:rowId xmlns:a16="http://schemas.microsoft.com/office/drawing/2014/main" val="3401584818"/>
                  </a:ext>
                </a:extLst>
              </a:tr>
              <a:tr h="535557">
                <a:tc>
                  <a:txBody>
                    <a:bodyPr/>
                    <a:lstStyle/>
                    <a:p>
                      <a:r>
                        <a:rPr lang="en-US" sz="1100" b="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A special ceremony called ‘taking Amrit’ is the way to become a Khalsa Sikh. Wearing the Five Ks is how many Sikhs show their commitment</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075142700"/>
                  </a:ext>
                </a:extLst>
              </a:tr>
              <a:tr h="535557">
                <a:tc>
                  <a:txBody>
                    <a:bodyPr/>
                    <a:lstStyle/>
                    <a:p>
                      <a:r>
                        <a:rPr lang="en-US" sz="11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It is an important part of Sikh teaching that everyone is equal. God’s love is for everyone, so no one is better than anyone else. Men and women and people from different backgrounds should always be treated in the same way</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734594781"/>
                  </a:ext>
                </a:extLst>
              </a:tr>
              <a:tr h="535557">
                <a:tc>
                  <a:txBody>
                    <a:bodyPr/>
                    <a:lstStyle/>
                    <a:p>
                      <a:r>
                        <a:rPr lang="en-US" sz="11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A gurdwara is a place of assembly and worship for Sikhs. Sikhs also refer to gurdwaras as Gurdwara Sahib. People from all faiths are welcomed in gurdwaras.</a:t>
                      </a:r>
                    </a:p>
                  </a:txBody>
                  <a:tcPr marL="68580" marR="68580" marT="0" marB="0"/>
                </a:tc>
                <a:extLst>
                  <a:ext uri="{0D108BD9-81ED-4DB2-BD59-A6C34878D82A}">
                    <a16:rowId xmlns:a16="http://schemas.microsoft.com/office/drawing/2014/main" val="1398772385"/>
                  </a:ext>
                </a:extLst>
              </a:tr>
              <a:tr h="435885">
                <a:tc>
                  <a:txBody>
                    <a:bodyPr/>
                    <a:lstStyle/>
                    <a:p>
                      <a:r>
                        <a:rPr lang="en-US" sz="11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Joining the Khalsa is a sign of commitment in Sikhism. Today, Sikhs who wish to become members of the Khalsa show their commitment and dedication by taking part in the Amrit </a:t>
                      </a:r>
                      <a:r>
                        <a:rPr lang="en-GB" sz="1100" kern="1200" dirty="0" err="1">
                          <a:solidFill>
                            <a:schemeClr val="dk1"/>
                          </a:solidFill>
                          <a:effectLst/>
                          <a:latin typeface="+mn-lt"/>
                          <a:ea typeface="+mn-ea"/>
                          <a:cs typeface="+mn-cs"/>
                        </a:rPr>
                        <a:t>Sanskar</a:t>
                      </a:r>
                      <a:r>
                        <a:rPr lang="en-GB" sz="1100" kern="1200" dirty="0">
                          <a:solidFill>
                            <a:schemeClr val="dk1"/>
                          </a:solidFill>
                          <a:effectLst/>
                          <a:latin typeface="+mn-lt"/>
                          <a:ea typeface="+mn-ea"/>
                          <a:cs typeface="+mn-cs"/>
                        </a:rPr>
                        <a:t> ceremony .</a:t>
                      </a:r>
                    </a:p>
                  </a:txBody>
                  <a:tcPr marL="68580" marR="68580" marT="0" marB="0"/>
                </a:tc>
                <a:extLst>
                  <a:ext uri="{0D108BD9-81ED-4DB2-BD59-A6C34878D82A}">
                    <a16:rowId xmlns:a16="http://schemas.microsoft.com/office/drawing/2014/main" val="432408064"/>
                  </a:ext>
                </a:extLst>
              </a:tr>
            </a:tbl>
          </a:graphicData>
        </a:graphic>
      </p:graphicFrame>
      <p:sp>
        <p:nvSpPr>
          <p:cNvPr id="10" name="Rectangle 1"/>
          <p:cNvSpPr>
            <a:spLocks noChangeArrowheads="1"/>
          </p:cNvSpPr>
          <p:nvPr/>
        </p:nvSpPr>
        <p:spPr bwMode="auto">
          <a:xfrm>
            <a:off x="559724" y="55089"/>
            <a:ext cx="874232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RE: </a:t>
            </a:r>
            <a:r>
              <a:rPr lang="en-GB" sz="1400" b="1" dirty="0">
                <a:latin typeface="Arial" panose="020B0604020202020204" pitchFamily="34" charset="0"/>
                <a:cs typeface="Arial" panose="020B0604020202020204" pitchFamily="34" charset="0"/>
              </a:rPr>
              <a:t> Sikhism -   What is the best way for a Sikh to show commitment to God?</a:t>
            </a:r>
          </a:p>
          <a:p>
            <a:pPr algn="ctr"/>
            <a:r>
              <a:rPr lang="en-GB" sz="1400" b="1" dirty="0">
                <a:latin typeface="Arial" panose="020B0604020202020204" pitchFamily="34" charset="0"/>
                <a:cs typeface="Arial" panose="020B0604020202020204" pitchFamily="34" charset="0"/>
              </a:rPr>
              <a:t>(Summer 1)      YEAR:  5</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endParaRPr kumimoji="0" lang="en-GB" altLang="en-US" sz="1200" b="0" i="0" u="none" strike="noStrike" cap="none" normalizeH="0" baseline="0" dirty="0">
              <a:ln>
                <a:noFill/>
              </a:ln>
              <a:solidFill>
                <a:schemeClr val="tx1"/>
              </a:solidFill>
              <a:effectLst/>
              <a:latin typeface="Arial" pitchFamily="34" charset="0"/>
              <a:cs typeface="Arial"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140443" y="10985"/>
            <a:ext cx="518198" cy="510883"/>
          </a:xfrm>
          <a:prstGeom prst="rect">
            <a:avLst/>
          </a:prstGeom>
        </p:spPr>
      </p:pic>
      <p:graphicFrame>
        <p:nvGraphicFramePr>
          <p:cNvPr id="12" name="Table 11">
            <a:extLst>
              <a:ext uri="{FF2B5EF4-FFF2-40B4-BE49-F238E27FC236}">
                <a16:creationId xmlns:a16="http://schemas.microsoft.com/office/drawing/2014/main" id="{69CA7CF3-8EEF-264D-87EB-59BF2B62416F}"/>
              </a:ext>
            </a:extLst>
          </p:cNvPr>
          <p:cNvGraphicFramePr>
            <a:graphicFrameLocks noGrp="1"/>
          </p:cNvGraphicFramePr>
          <p:nvPr>
            <p:extLst>
              <p:ext uri="{D42A27DB-BD31-4B8C-83A1-F6EECF244321}">
                <p14:modId xmlns:p14="http://schemas.microsoft.com/office/powerpoint/2010/main" val="3771751659"/>
              </p:ext>
            </p:extLst>
          </p:nvPr>
        </p:nvGraphicFramePr>
        <p:xfrm>
          <a:off x="206476" y="4430187"/>
          <a:ext cx="2658105" cy="2372724"/>
        </p:xfrm>
        <a:graphic>
          <a:graphicData uri="http://schemas.openxmlformats.org/drawingml/2006/table">
            <a:tbl>
              <a:tblPr firstRow="1" bandRow="1">
                <a:tableStyleId>{93296810-A885-4BE3-A3E7-6D5BEEA58F35}</a:tableStyleId>
              </a:tblPr>
              <a:tblGrid>
                <a:gridCol w="2658105">
                  <a:extLst>
                    <a:ext uri="{9D8B030D-6E8A-4147-A177-3AD203B41FA5}">
                      <a16:colId xmlns:a16="http://schemas.microsoft.com/office/drawing/2014/main" val="20001"/>
                    </a:ext>
                  </a:extLst>
                </a:gridCol>
              </a:tblGrid>
              <a:tr h="509929">
                <a:tc>
                  <a:txBody>
                    <a:bodyPr/>
                    <a:lstStyle/>
                    <a:p>
                      <a:pPr algn="ctr"/>
                      <a:r>
                        <a:rPr lang="en-GB" sz="1800" b="1" kern="1200" dirty="0">
                          <a:solidFill>
                            <a:schemeClr val="lt1"/>
                          </a:solidFill>
                          <a:effectLst/>
                          <a:latin typeface="+mn-lt"/>
                          <a:ea typeface="+mn-ea"/>
                          <a:cs typeface="+mn-cs"/>
                        </a:rPr>
                        <a:t>Key Questions</a:t>
                      </a:r>
                      <a:endParaRPr lang="en-GB" altLang="en-GB" dirty="0"/>
                    </a:p>
                  </a:txBody>
                  <a:tcPr marL="74295" marR="74295" marT="37148" marB="37148"/>
                </a:tc>
                <a:extLst>
                  <a:ext uri="{0D108BD9-81ED-4DB2-BD59-A6C34878D82A}">
                    <a16:rowId xmlns:a16="http://schemas.microsoft.com/office/drawing/2014/main" val="10000"/>
                  </a:ext>
                </a:extLst>
              </a:tr>
              <a:tr h="39152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Is helping people a good way of Sikhs showing commitment to God?</a:t>
                      </a:r>
                    </a:p>
                  </a:txBody>
                  <a:tcPr marL="68580" marR="68580" marT="0" marB="0"/>
                </a:tc>
                <a:extLst>
                  <a:ext uri="{0D108BD9-81ED-4DB2-BD59-A6C34878D82A}">
                    <a16:rowId xmlns:a16="http://schemas.microsoft.com/office/drawing/2014/main" val="10001"/>
                  </a:ext>
                </a:extLst>
              </a:tr>
              <a:tr h="4904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How does the way the holy book is treated show commitment to God?</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2"/>
                  </a:ext>
                </a:extLst>
              </a:tr>
              <a:tr h="4904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How does the Amrit ceremony compare to a Christian baptism/Christening?</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140296742"/>
                  </a:ext>
                </a:extLst>
              </a:tr>
              <a:tr h="4904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Is it always easy to show commitment to God?</a:t>
                      </a:r>
                    </a:p>
                  </a:txBody>
                  <a:tcPr marL="68580" marR="68580" marT="0" marB="0"/>
                </a:tc>
                <a:extLst>
                  <a:ext uri="{0D108BD9-81ED-4DB2-BD59-A6C34878D82A}">
                    <a16:rowId xmlns:a16="http://schemas.microsoft.com/office/drawing/2014/main" val="3098714584"/>
                  </a:ext>
                </a:extLst>
              </a:tr>
            </a:tbl>
          </a:graphicData>
        </a:graphic>
      </p:graphicFrame>
      <p:pic>
        <p:nvPicPr>
          <p:cNvPr id="1028" name="Picture 4" descr="Amrit Ceremony Illustration - Twinkl">
            <a:extLst>
              <a:ext uri="{FF2B5EF4-FFF2-40B4-BE49-F238E27FC236}">
                <a16:creationId xmlns:a16="http://schemas.microsoft.com/office/drawing/2014/main" id="{CC1A44FA-A05E-3F48-ABB1-E98CF0CB84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5660" y="3515788"/>
            <a:ext cx="3806755" cy="190337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halsa Panth - Home | Facebook">
            <a:extLst>
              <a:ext uri="{FF2B5EF4-FFF2-40B4-BE49-F238E27FC236}">
                <a16:creationId xmlns:a16="http://schemas.microsoft.com/office/drawing/2014/main" id="{381F8322-C185-D046-8BD0-0E10C1B4A7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05454" y="4759732"/>
            <a:ext cx="1835690" cy="183569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Vaisakhi: What is the Sikh festival and how is it celebrated? | The  Independent | The Independent">
            <a:extLst>
              <a:ext uri="{FF2B5EF4-FFF2-40B4-BE49-F238E27FC236}">
                <a16:creationId xmlns:a16="http://schemas.microsoft.com/office/drawing/2014/main" id="{4D9B0D65-5865-EE4F-90CD-4A00D1FB44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92968" y="5559257"/>
            <a:ext cx="1672148" cy="125411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ikhism – Lesson 1 Year 6 | Broad Heath Primary School">
            <a:extLst>
              <a:ext uri="{FF2B5EF4-FFF2-40B4-BE49-F238E27FC236}">
                <a16:creationId xmlns:a16="http://schemas.microsoft.com/office/drawing/2014/main" id="{A71ADABA-B814-DD44-8205-8A445F875F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51235" y="4637676"/>
            <a:ext cx="1990928" cy="1957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5185</TotalTime>
  <Words>474</Words>
  <Application>Microsoft Office PowerPoint</Application>
  <PresentationFormat>A4 Paper (210x297 mm)</PresentationFormat>
  <Paragraphs>47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LWood</cp:lastModifiedBy>
  <cp:revision>79</cp:revision>
  <cp:lastPrinted>2017-10-30T10:21:12Z</cp:lastPrinted>
  <dcterms:created xsi:type="dcterms:W3CDTF">2017-10-15T20:56:30Z</dcterms:created>
  <dcterms:modified xsi:type="dcterms:W3CDTF">2022-04-27T15:00:10Z</dcterms:modified>
</cp:coreProperties>
</file>