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4"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96" y="5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4" name="Google Shape;16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0" name="Google Shape;17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6" name="Google Shape;17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2"/>
          <p:cNvGrpSpPr/>
          <p:nvPr/>
        </p:nvGrpSpPr>
        <p:grpSpPr>
          <a:xfrm>
            <a:off x="0" y="-8467"/>
            <a:ext cx="12192000" cy="6866467"/>
            <a:chOff x="0" y="-8467"/>
            <a:chExt cx="12192000" cy="6866467"/>
          </a:xfrm>
        </p:grpSpPr>
        <p:cxnSp>
          <p:nvCxnSpPr>
            <p:cNvPr id="24" name="Google Shape;24;p2"/>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25" name="Google Shape;25;p2"/>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26" name="Google Shape;26;p2"/>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27" name="Google Shape;27;p2"/>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2"/>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30" name="Google Shape;30;p2"/>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31" name="Google Shape;31;p2"/>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32" name="Google Shape;32;p2"/>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rot="10800000">
              <a:off x="0" y="0"/>
              <a:ext cx="842596" cy="5666154"/>
            </a:xfrm>
            <a:prstGeom prst="triangle">
              <a:avLst>
                <a:gd name="adj" fmla="val 10000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a:endParaRPr/>
          </a:p>
        </p:txBody>
      </p:sp>
      <p:sp>
        <p:nvSpPr>
          <p:cNvPr id="36" name="Google Shape;36;p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3"/>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42" name="Google Shape;42;p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4"/>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000"/>
              <a:buFont typeface="Trebuchet MS"/>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600"/>
              <a:buNone/>
              <a:defRPr sz="20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48" name="Google Shape;48;p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4" name="Google Shape;54;p5"/>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5" name="Google Shape;55;p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1" name="Google Shape;61;p6"/>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2" name="Google Shape;62;p6"/>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3" name="Google Shape;63;p6"/>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4" name="Google Shape;64;p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
        <p:cNvGrpSpPr/>
        <p:nvPr/>
      </p:nvGrpSpPr>
      <p:grpSpPr>
        <a:xfrm>
          <a:off x="0" y="0"/>
          <a:ext cx="0" cy="0"/>
          <a:chOff x="0" y="0"/>
          <a:chExt cx="0" cy="0"/>
        </a:xfrm>
      </p:grpSpPr>
      <p:sp>
        <p:nvSpPr>
          <p:cNvPr id="73" name="Google Shape;73;p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6"/>
        <p:cNvGrpSpPr/>
        <p:nvPr/>
      </p:nvGrpSpPr>
      <p:grpSpPr>
        <a:xfrm>
          <a:off x="0" y="0"/>
          <a:ext cx="0" cy="0"/>
          <a:chOff x="0" y="0"/>
          <a:chExt cx="0" cy="0"/>
        </a:xfrm>
      </p:grpSpPr>
      <p:sp>
        <p:nvSpPr>
          <p:cNvPr id="77" name="Google Shape;77;p9"/>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9"/>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79" name="Google Shape;79;p9"/>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1120"/>
              <a:buNone/>
              <a:defRPr sz="1400"/>
            </a:lvl2pPr>
            <a:lvl3pPr marL="1371600" lvl="2" indent="-228600" algn="l">
              <a:spcBef>
                <a:spcPts val="1000"/>
              </a:spcBef>
              <a:spcAft>
                <a:spcPts val="0"/>
              </a:spcAft>
              <a:buSzPts val="960"/>
              <a:buNone/>
              <a:defRPr sz="1200"/>
            </a:lvl3pPr>
            <a:lvl4pPr marL="1828800" lvl="3" indent="-228600" algn="l">
              <a:spcBef>
                <a:spcPts val="1000"/>
              </a:spcBef>
              <a:spcAft>
                <a:spcPts val="0"/>
              </a:spcAft>
              <a:buSzPts val="800"/>
              <a:buNone/>
              <a:defRPr sz="1000"/>
            </a:lvl4pPr>
            <a:lvl5pPr marL="2286000" lvl="4" indent="-228600" algn="l">
              <a:spcBef>
                <a:spcPts val="1000"/>
              </a:spcBef>
              <a:spcAft>
                <a:spcPts val="0"/>
              </a:spcAft>
              <a:buSzPts val="800"/>
              <a:buNone/>
              <a:defRPr sz="1000"/>
            </a:lvl5pPr>
            <a:lvl6pPr marL="2743200" lvl="5" indent="-228600" algn="l">
              <a:spcBef>
                <a:spcPts val="1000"/>
              </a:spcBef>
              <a:spcAft>
                <a:spcPts val="0"/>
              </a:spcAft>
              <a:buSzPts val="800"/>
              <a:buNone/>
              <a:defRPr sz="1000"/>
            </a:lvl6pPr>
            <a:lvl7pPr marL="3200400" lvl="6" indent="-228600" algn="l">
              <a:spcBef>
                <a:spcPts val="1000"/>
              </a:spcBef>
              <a:spcAft>
                <a:spcPts val="0"/>
              </a:spcAft>
              <a:buSzPts val="800"/>
              <a:buNone/>
              <a:defRPr sz="1000"/>
            </a:lvl7pPr>
            <a:lvl8pPr marL="3657600" lvl="7" indent="-228600" algn="l">
              <a:spcBef>
                <a:spcPts val="1000"/>
              </a:spcBef>
              <a:spcAft>
                <a:spcPts val="0"/>
              </a:spcAft>
              <a:buSzPts val="800"/>
              <a:buNone/>
              <a:defRPr sz="1000"/>
            </a:lvl8pPr>
            <a:lvl9pPr marL="4114800" lvl="8" indent="-228600" algn="l">
              <a:spcBef>
                <a:spcPts val="1000"/>
              </a:spcBef>
              <a:spcAft>
                <a:spcPts val="0"/>
              </a:spcAft>
              <a:buSzPts val="800"/>
              <a:buNone/>
              <a:defRPr sz="1000"/>
            </a:lvl9pPr>
          </a:lstStyle>
          <a:p>
            <a:endParaRPr/>
          </a:p>
        </p:txBody>
      </p:sp>
      <p:sp>
        <p:nvSpPr>
          <p:cNvPr id="80" name="Google Shape;80;p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10"/>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400"/>
              <a:buFont typeface="Trebuchet MS"/>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10"/>
          <p:cNvSpPr>
            <a:spLocks noGrp="1"/>
          </p:cNvSpPr>
          <p:nvPr>
            <p:ph type="pic" idx="2"/>
          </p:nvPr>
        </p:nvSpPr>
        <p:spPr>
          <a:xfrm>
            <a:off x="677334" y="609600"/>
            <a:ext cx="8596668" cy="3845718"/>
          </a:xfrm>
          <a:prstGeom prst="rect">
            <a:avLst/>
          </a:prstGeom>
          <a:noFill/>
          <a:ln>
            <a:noFill/>
          </a:ln>
        </p:spPr>
      </p:sp>
      <p:sp>
        <p:nvSpPr>
          <p:cNvPr id="86" name="Google Shape;86;p10"/>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960"/>
              <a:buNone/>
              <a:defRPr sz="12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87" name="Google Shape;87;p1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0"/>
        <p:cNvGrpSpPr/>
        <p:nvPr/>
      </p:nvGrpSpPr>
      <p:grpSpPr>
        <a:xfrm>
          <a:off x="0" y="0"/>
          <a:ext cx="0" cy="0"/>
          <a:chOff x="0" y="0"/>
          <a:chExt cx="0" cy="0"/>
        </a:xfrm>
      </p:grpSpPr>
      <p:sp>
        <p:nvSpPr>
          <p:cNvPr id="91" name="Google Shape;91;p11"/>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1"/>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93" name="Google Shape;93;p1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1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1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6"/>
        <p:cNvGrpSpPr/>
        <p:nvPr/>
      </p:nvGrpSpPr>
      <p:grpSpPr>
        <a:xfrm>
          <a:off x="0" y="0"/>
          <a:ext cx="0" cy="0"/>
          <a:chOff x="0" y="0"/>
          <a:chExt cx="0" cy="0"/>
        </a:xfrm>
      </p:grpSpPr>
      <p:sp>
        <p:nvSpPr>
          <p:cNvPr id="97" name="Google Shape;97;p12"/>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12"/>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280"/>
              <a:buFont typeface="Trebuchet MS"/>
              <a:buNone/>
              <a:defRPr sz="1600">
                <a:solidFill>
                  <a:srgbClr val="7F7F7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99" name="Google Shape;99;p12"/>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00" name="Google Shape;100;p1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1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1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03" name="Google Shape;103;p12"/>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b="0" i="0" u="none" strike="noStrike" cap="none">
                <a:solidFill>
                  <a:srgbClr val="BFE471"/>
                </a:solidFill>
                <a:latin typeface="Arial"/>
                <a:ea typeface="Arial"/>
                <a:cs typeface="Arial"/>
                <a:sym typeface="Arial"/>
              </a:rPr>
              <a:t>“</a:t>
            </a:r>
            <a:endParaRPr/>
          </a:p>
        </p:txBody>
      </p:sp>
      <p:sp>
        <p:nvSpPr>
          <p:cNvPr id="104" name="Google Shape;104;p12"/>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b="0" i="0" u="none" strike="noStrike" cap="none">
                <a:solidFill>
                  <a:srgbClr val="BFE471"/>
                </a:solidFill>
                <a:latin typeface="Arial"/>
                <a:ea typeface="Arial"/>
                <a:cs typeface="Arial"/>
                <a:sym typeface="Arial"/>
              </a:rPr>
              <a:t>”</a:t>
            </a:r>
            <a:endParaRPr sz="1800" b="0" i="0" u="none" strike="noStrike" cap="none">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5"/>
        <p:cNvGrpSpPr/>
        <p:nvPr/>
      </p:nvGrpSpPr>
      <p:grpSpPr>
        <a:xfrm>
          <a:off x="0" y="0"/>
          <a:ext cx="0" cy="0"/>
          <a:chOff x="0" y="0"/>
          <a:chExt cx="0" cy="0"/>
        </a:xfrm>
      </p:grpSpPr>
      <p:sp>
        <p:nvSpPr>
          <p:cNvPr id="106" name="Google Shape;106;p13"/>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13"/>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08" name="Google Shape;108;p1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1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1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1"/>
        <p:cNvGrpSpPr/>
        <p:nvPr/>
      </p:nvGrpSpPr>
      <p:grpSpPr>
        <a:xfrm>
          <a:off x="0" y="0"/>
          <a:ext cx="0" cy="0"/>
          <a:chOff x="0" y="0"/>
          <a:chExt cx="0" cy="0"/>
        </a:xfrm>
      </p:grpSpPr>
      <p:sp>
        <p:nvSpPr>
          <p:cNvPr id="112" name="Google Shape;112;p14"/>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14"/>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rgbClr val="3F3F3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14" name="Google Shape;114;p14"/>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15" name="Google Shape;115;p1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1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1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18" name="Google Shape;118;p14"/>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b="0" i="0" u="none" strike="noStrike" cap="none">
                <a:solidFill>
                  <a:srgbClr val="BFE471"/>
                </a:solidFill>
                <a:latin typeface="Arial"/>
                <a:ea typeface="Arial"/>
                <a:cs typeface="Arial"/>
                <a:sym typeface="Arial"/>
              </a:rPr>
              <a:t>“</a:t>
            </a:r>
            <a:endParaRPr/>
          </a:p>
        </p:txBody>
      </p:sp>
      <p:sp>
        <p:nvSpPr>
          <p:cNvPr id="119" name="Google Shape;119;p14"/>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b="0" i="0" u="none" strike="noStrike" cap="none">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0"/>
        <p:cNvGrpSpPr/>
        <p:nvPr/>
      </p:nvGrpSpPr>
      <p:grpSpPr>
        <a:xfrm>
          <a:off x="0" y="0"/>
          <a:ext cx="0" cy="0"/>
          <a:chOff x="0" y="0"/>
          <a:chExt cx="0" cy="0"/>
        </a:xfrm>
      </p:grpSpPr>
      <p:sp>
        <p:nvSpPr>
          <p:cNvPr id="121" name="Google Shape;121;p15"/>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15"/>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chemeClr val="accent1"/>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23" name="Google Shape;123;p15"/>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24" name="Google Shape;124;p1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1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1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27"/>
        <p:cNvGrpSpPr/>
        <p:nvPr/>
      </p:nvGrpSpPr>
      <p:grpSpPr>
        <a:xfrm>
          <a:off x="0" y="0"/>
          <a:ext cx="0" cy="0"/>
          <a:chOff x="0" y="0"/>
          <a:chExt cx="0" cy="0"/>
        </a:xfrm>
      </p:grpSpPr>
      <p:sp>
        <p:nvSpPr>
          <p:cNvPr id="128" name="Google Shape;128;p1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9" name="Google Shape;129;p16"/>
          <p:cNvSpPr txBox="1">
            <a:spLocks noGrp="1"/>
          </p:cNvSpPr>
          <p:nvPr>
            <p:ph type="body" idx="1"/>
          </p:nvPr>
        </p:nvSpPr>
        <p:spPr>
          <a:xfrm rot="5400000">
            <a:off x="3035281"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30" name="Google Shape;130;p1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1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1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3"/>
        <p:cNvGrpSpPr/>
        <p:nvPr/>
      </p:nvGrpSpPr>
      <p:grpSpPr>
        <a:xfrm>
          <a:off x="0" y="0"/>
          <a:ext cx="0" cy="0"/>
          <a:chOff x="0" y="0"/>
          <a:chExt cx="0" cy="0"/>
        </a:xfrm>
      </p:grpSpPr>
      <p:sp>
        <p:nvSpPr>
          <p:cNvPr id="134" name="Google Shape;134;p17"/>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17"/>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36" name="Google Shape;136;p1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1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1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Google Shape;6;p1"/>
          <p:cNvGrpSpPr/>
          <p:nvPr/>
        </p:nvGrpSpPr>
        <p:grpSpPr>
          <a:xfrm>
            <a:off x="0" y="-8467"/>
            <a:ext cx="12192000" cy="6866467"/>
            <a:chOff x="0" y="-8467"/>
            <a:chExt cx="12192000" cy="6866467"/>
          </a:xfrm>
        </p:grpSpPr>
        <p:cxnSp>
          <p:nvCxnSpPr>
            <p:cNvPr id="7" name="Google Shape;7;p1"/>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8" name="Google Shape;8;p1"/>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9" name="Google Shape;9;p1"/>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0" name="Google Shape;10;p1"/>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1"/>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3" name="Google Shape;13;p1"/>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4" name="Google Shape;14;p1"/>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5" name="Google Shape;15;p1"/>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
            <p:cNvSpPr/>
            <p:nvPr/>
          </p:nvSpPr>
          <p:spPr>
            <a:xfrm>
              <a:off x="0" y="4013200"/>
              <a:ext cx="448733" cy="2844800"/>
            </a:xfrm>
            <a:prstGeom prst="triangle">
              <a:avLst>
                <a:gd name="adj" fmla="val 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 name="Google Shape;17;p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8" name="Google Shape;18;p1"/>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chemeClr val="accent1"/>
                </a:solidFill>
                <a:latin typeface="Trebuchet MS"/>
                <a:ea typeface="Trebuchet MS"/>
                <a:cs typeface="Trebuchet MS"/>
                <a:sym typeface="Trebuchet MS"/>
              </a:defRPr>
            </a:lvl1pPr>
            <a:lvl2pPr marL="0" marR="0" lvl="1" indent="0" algn="r" rtl="0">
              <a:spcBef>
                <a:spcPts val="0"/>
              </a:spcBef>
              <a:buNone/>
              <a:defRPr sz="900" b="0" i="0" u="none" strike="noStrike" cap="none">
                <a:solidFill>
                  <a:schemeClr val="accent1"/>
                </a:solidFill>
                <a:latin typeface="Trebuchet MS"/>
                <a:ea typeface="Trebuchet MS"/>
                <a:cs typeface="Trebuchet MS"/>
                <a:sym typeface="Trebuchet MS"/>
              </a:defRPr>
            </a:lvl2pPr>
            <a:lvl3pPr marL="0" marR="0" lvl="2" indent="0" algn="r" rtl="0">
              <a:spcBef>
                <a:spcPts val="0"/>
              </a:spcBef>
              <a:buNone/>
              <a:defRPr sz="900" b="0" i="0" u="none" strike="noStrike" cap="none">
                <a:solidFill>
                  <a:schemeClr val="accent1"/>
                </a:solidFill>
                <a:latin typeface="Trebuchet MS"/>
                <a:ea typeface="Trebuchet MS"/>
                <a:cs typeface="Trebuchet MS"/>
                <a:sym typeface="Trebuchet MS"/>
              </a:defRPr>
            </a:lvl3pPr>
            <a:lvl4pPr marL="0" marR="0" lvl="3" indent="0" algn="r" rtl="0">
              <a:spcBef>
                <a:spcPts val="0"/>
              </a:spcBef>
              <a:buNone/>
              <a:defRPr sz="900" b="0" i="0" u="none" strike="noStrike" cap="none">
                <a:solidFill>
                  <a:schemeClr val="accent1"/>
                </a:solidFill>
                <a:latin typeface="Trebuchet MS"/>
                <a:ea typeface="Trebuchet MS"/>
                <a:cs typeface="Trebuchet MS"/>
                <a:sym typeface="Trebuchet MS"/>
              </a:defRPr>
            </a:lvl4pPr>
            <a:lvl5pPr marL="0" marR="0" lvl="4" indent="0" algn="r" rtl="0">
              <a:spcBef>
                <a:spcPts val="0"/>
              </a:spcBef>
              <a:buNone/>
              <a:defRPr sz="900" b="0" i="0" u="none" strike="noStrike" cap="none">
                <a:solidFill>
                  <a:schemeClr val="accent1"/>
                </a:solidFill>
                <a:latin typeface="Trebuchet MS"/>
                <a:ea typeface="Trebuchet MS"/>
                <a:cs typeface="Trebuchet MS"/>
                <a:sym typeface="Trebuchet MS"/>
              </a:defRPr>
            </a:lvl5pPr>
            <a:lvl6pPr marL="0" marR="0" lvl="5" indent="0" algn="r" rtl="0">
              <a:spcBef>
                <a:spcPts val="0"/>
              </a:spcBef>
              <a:buNone/>
              <a:defRPr sz="900" b="0" i="0" u="none" strike="noStrike" cap="none">
                <a:solidFill>
                  <a:schemeClr val="accent1"/>
                </a:solidFill>
                <a:latin typeface="Trebuchet MS"/>
                <a:ea typeface="Trebuchet MS"/>
                <a:cs typeface="Trebuchet MS"/>
                <a:sym typeface="Trebuchet MS"/>
              </a:defRPr>
            </a:lvl6pPr>
            <a:lvl7pPr marL="0" marR="0" lvl="6" indent="0" algn="r" rtl="0">
              <a:spcBef>
                <a:spcPts val="0"/>
              </a:spcBef>
              <a:buNone/>
              <a:defRPr sz="900" b="0" i="0" u="none" strike="noStrike" cap="none">
                <a:solidFill>
                  <a:schemeClr val="accent1"/>
                </a:solidFill>
                <a:latin typeface="Trebuchet MS"/>
                <a:ea typeface="Trebuchet MS"/>
                <a:cs typeface="Trebuchet MS"/>
                <a:sym typeface="Trebuchet MS"/>
              </a:defRPr>
            </a:lvl7pPr>
            <a:lvl8pPr marL="0" marR="0" lvl="7" indent="0" algn="r" rtl="0">
              <a:spcBef>
                <a:spcPts val="0"/>
              </a:spcBef>
              <a:buNone/>
              <a:defRPr sz="900" b="0" i="0" u="none" strike="noStrike" cap="none">
                <a:solidFill>
                  <a:schemeClr val="accent1"/>
                </a:solidFill>
                <a:latin typeface="Trebuchet MS"/>
                <a:ea typeface="Trebuchet MS"/>
                <a:cs typeface="Trebuchet MS"/>
                <a:sym typeface="Trebuchet MS"/>
              </a:defRPr>
            </a:lvl8pPr>
            <a:lvl9pPr marL="0" marR="0" lvl="8" indent="0" algn="r" rtl="0">
              <a:spcBef>
                <a:spcPts val="0"/>
              </a:spcBef>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hiteroseeducation.com/parent-pupil-resources/maths/home-learning?year=year-5-new"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8"/>
          <p:cNvSpPr txBox="1">
            <a:spLocks noGrp="1"/>
          </p:cNvSpPr>
          <p:nvPr>
            <p:ph type="ctrTitle"/>
          </p:nvPr>
        </p:nvSpPr>
        <p:spPr>
          <a:xfrm>
            <a:off x="1507066" y="2404534"/>
            <a:ext cx="9358856" cy="1646302"/>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accent1"/>
              </a:buClr>
              <a:buSzPts val="5400"/>
              <a:buFont typeface="Comic Sans MS"/>
              <a:buNone/>
            </a:pPr>
            <a:r>
              <a:rPr lang="en-GB" dirty="0" smtClean="0">
                <a:latin typeface="Comic Sans MS"/>
                <a:ea typeface="Comic Sans MS"/>
                <a:cs typeface="Comic Sans MS"/>
                <a:sym typeface="Comic Sans MS"/>
              </a:rPr>
              <a:t/>
            </a:r>
            <a:br>
              <a:rPr lang="en-GB" dirty="0" smtClean="0">
                <a:latin typeface="Comic Sans MS"/>
                <a:ea typeface="Comic Sans MS"/>
                <a:cs typeface="Comic Sans MS"/>
                <a:sym typeface="Comic Sans MS"/>
              </a:rPr>
            </a:br>
            <a:r>
              <a:rPr lang="en-GB" dirty="0" smtClean="0">
                <a:latin typeface="Comic Sans MS"/>
                <a:ea typeface="Comic Sans MS"/>
                <a:cs typeface="Comic Sans MS"/>
                <a:sym typeface="Comic Sans MS"/>
              </a:rPr>
              <a:t>Welcome to </a:t>
            </a:r>
            <a:br>
              <a:rPr lang="en-GB" dirty="0" smtClean="0">
                <a:latin typeface="Comic Sans MS"/>
                <a:ea typeface="Comic Sans MS"/>
                <a:cs typeface="Comic Sans MS"/>
                <a:sym typeface="Comic Sans MS"/>
              </a:rPr>
            </a:br>
            <a:r>
              <a:rPr lang="en-GB" dirty="0" smtClean="0">
                <a:latin typeface="Comic Sans MS"/>
                <a:ea typeface="Comic Sans MS"/>
                <a:cs typeface="Comic Sans MS"/>
                <a:sym typeface="Comic Sans MS"/>
              </a:rPr>
              <a:t>Maths </a:t>
            </a:r>
            <a:r>
              <a:rPr lang="en-GB" dirty="0">
                <a:latin typeface="Comic Sans MS"/>
                <a:ea typeface="Comic Sans MS"/>
                <a:cs typeface="Comic Sans MS"/>
                <a:sym typeface="Comic Sans MS"/>
              </a:rPr>
              <a:t>at </a:t>
            </a:r>
            <a:r>
              <a:rPr lang="en-GB" dirty="0" err="1">
                <a:latin typeface="Comic Sans MS"/>
                <a:ea typeface="Comic Sans MS"/>
                <a:cs typeface="Comic Sans MS"/>
                <a:sym typeface="Comic Sans MS"/>
              </a:rPr>
              <a:t>Dorney</a:t>
            </a:r>
            <a:r>
              <a:rPr lang="en-GB" dirty="0">
                <a:latin typeface="Comic Sans MS"/>
                <a:ea typeface="Comic Sans MS"/>
                <a:cs typeface="Comic Sans MS"/>
                <a:sym typeface="Comic Sans MS"/>
              </a:rPr>
              <a:t> School</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Comic Sans MS"/>
              <a:buNone/>
            </a:pPr>
            <a:r>
              <a:rPr lang="en-GB">
                <a:latin typeface="Comic Sans MS"/>
                <a:ea typeface="Comic Sans MS"/>
                <a:cs typeface="Comic Sans MS"/>
                <a:sym typeface="Comic Sans MS"/>
              </a:rPr>
              <a:t>How has Maths changed in recent years? </a:t>
            </a:r>
            <a:endParaRPr/>
          </a:p>
        </p:txBody>
      </p:sp>
      <p:sp>
        <p:nvSpPr>
          <p:cNvPr id="149" name="Google Shape;149;p19"/>
          <p:cNvSpPr txBox="1">
            <a:spLocks noGrp="1"/>
          </p:cNvSpPr>
          <p:nvPr>
            <p:ph type="body" idx="1"/>
          </p:nvPr>
        </p:nvSpPr>
        <p:spPr>
          <a:xfrm>
            <a:off x="677334" y="1930400"/>
            <a:ext cx="8596668" cy="4110962"/>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latin typeface="Comic Sans MS"/>
                <a:ea typeface="Comic Sans MS"/>
                <a:cs typeface="Comic Sans MS"/>
                <a:sym typeface="Comic Sans MS"/>
              </a:rPr>
              <a:t>We follow White Rose Maths, which is a mastery approach to teaching Maths</a:t>
            </a:r>
            <a:endParaRPr/>
          </a:p>
          <a:p>
            <a:pPr marL="342900" lvl="0" indent="-342900" algn="l" rtl="0">
              <a:spcBef>
                <a:spcPts val="1000"/>
              </a:spcBef>
              <a:spcAft>
                <a:spcPts val="0"/>
              </a:spcAft>
              <a:buSzPts val="1440"/>
              <a:buChar char="►"/>
            </a:pPr>
            <a:r>
              <a:rPr lang="en-GB">
                <a:latin typeface="Comic Sans MS"/>
                <a:ea typeface="Comic Sans MS"/>
                <a:cs typeface="Comic Sans MS"/>
                <a:sym typeface="Comic Sans MS"/>
              </a:rPr>
              <a:t>Mastery is a journey and long-term goal. This is achieved through exploration, clarification, practice and application. At each stage of learning, children should be able to demonstrate a deep, conceptual understanding of the topic and be able to build on this over time. </a:t>
            </a:r>
            <a:endParaRPr/>
          </a:p>
          <a:p>
            <a:pPr marL="342900" lvl="0" indent="-342900" algn="l" rtl="0">
              <a:spcBef>
                <a:spcPts val="1000"/>
              </a:spcBef>
              <a:spcAft>
                <a:spcPts val="0"/>
              </a:spcAft>
              <a:buSzPts val="1440"/>
              <a:buChar char="►"/>
            </a:pPr>
            <a:r>
              <a:rPr lang="en-GB">
                <a:latin typeface="Comic Sans MS"/>
                <a:ea typeface="Comic Sans MS"/>
                <a:cs typeface="Comic Sans MS"/>
                <a:sym typeface="Comic Sans MS"/>
              </a:rPr>
              <a:t>The concept of teaching for mastery is that we teach concepts until they are mastered. Challenge is provided by going deeper not accelerating. Learning is broken down in to small steps, and each of these steps build on the previous learning. Teachers provide short interventions to any child who may have gaps, or need more time to be able to consolidate what they have been learning. </a:t>
            </a:r>
            <a:endParaRPr/>
          </a:p>
          <a:p>
            <a:pPr marL="342900" lvl="0" indent="-251459" algn="l" rtl="0">
              <a:spcBef>
                <a:spcPts val="1000"/>
              </a:spcBef>
              <a:spcAft>
                <a:spcPts val="0"/>
              </a:spcAft>
              <a:buSzPts val="1440"/>
              <a:buNone/>
            </a:pPr>
            <a:endParaRPr>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Comic Sans MS"/>
              <a:buNone/>
            </a:pPr>
            <a:r>
              <a:rPr lang="en-GB">
                <a:latin typeface="Comic Sans MS"/>
                <a:ea typeface="Comic Sans MS"/>
                <a:cs typeface="Comic Sans MS"/>
                <a:sym typeface="Comic Sans MS"/>
              </a:rPr>
              <a:t>Small steps – an example – Year 5 place value </a:t>
            </a:r>
            <a:endParaRPr/>
          </a:p>
        </p:txBody>
      </p:sp>
      <p:pic>
        <p:nvPicPr>
          <p:cNvPr id="155" name="Google Shape;155;p20" descr="A screenshot of a computer&#10;&#10;Description automatically generated"/>
          <p:cNvPicPr preferRelativeResize="0"/>
          <p:nvPr/>
        </p:nvPicPr>
        <p:blipFill rotWithShape="1">
          <a:blip r:embed="rId3">
            <a:alphaModFix/>
          </a:blip>
          <a:srcRect/>
          <a:stretch/>
        </p:blipFill>
        <p:spPr>
          <a:xfrm>
            <a:off x="2723707" y="1270000"/>
            <a:ext cx="6744586" cy="511488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Comic Sans MS"/>
              <a:buNone/>
            </a:pPr>
            <a:r>
              <a:rPr lang="en-GB">
                <a:latin typeface="Comic Sans MS"/>
                <a:ea typeface="Comic Sans MS"/>
                <a:cs typeface="Comic Sans MS"/>
                <a:sym typeface="Comic Sans MS"/>
              </a:rPr>
              <a:t>Maths fluency</a:t>
            </a:r>
            <a:endParaRPr/>
          </a:p>
        </p:txBody>
      </p:sp>
      <p:sp>
        <p:nvSpPr>
          <p:cNvPr id="161" name="Google Shape;161;p21"/>
          <p:cNvSpPr txBox="1">
            <a:spLocks noGrp="1"/>
          </p:cNvSpPr>
          <p:nvPr>
            <p:ph type="body" idx="1"/>
          </p:nvPr>
        </p:nvSpPr>
        <p:spPr>
          <a:xfrm>
            <a:off x="677334" y="1371449"/>
            <a:ext cx="8596668" cy="4741252"/>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dirty="0">
                <a:latin typeface="Comic Sans MS"/>
                <a:ea typeface="Comic Sans MS"/>
                <a:cs typeface="Comic Sans MS"/>
                <a:sym typeface="Comic Sans MS"/>
              </a:rPr>
              <a:t>Maths fluency is a key part of teaching Maths at </a:t>
            </a:r>
            <a:r>
              <a:rPr lang="en-GB" dirty="0" err="1">
                <a:latin typeface="Comic Sans MS"/>
                <a:ea typeface="Comic Sans MS"/>
                <a:cs typeface="Comic Sans MS"/>
                <a:sym typeface="Comic Sans MS"/>
              </a:rPr>
              <a:t>Dorney</a:t>
            </a:r>
            <a:r>
              <a:rPr lang="en-GB" dirty="0">
                <a:latin typeface="Comic Sans MS"/>
                <a:ea typeface="Comic Sans MS"/>
                <a:cs typeface="Comic Sans MS"/>
                <a:sym typeface="Comic Sans MS"/>
              </a:rPr>
              <a:t>, and is one of the key ideas when teaching using a mastery approach. </a:t>
            </a:r>
            <a:endParaRPr dirty="0"/>
          </a:p>
          <a:p>
            <a:pPr marL="342900" lvl="0" indent="-342900" algn="l" rtl="0">
              <a:spcBef>
                <a:spcPts val="1000"/>
              </a:spcBef>
              <a:spcAft>
                <a:spcPts val="0"/>
              </a:spcAft>
              <a:buSzPts val="1440"/>
              <a:buChar char="►"/>
            </a:pPr>
            <a:r>
              <a:rPr lang="en-GB" dirty="0">
                <a:latin typeface="Comic Sans MS"/>
                <a:ea typeface="Comic Sans MS"/>
                <a:cs typeface="Comic Sans MS"/>
                <a:sym typeface="Comic Sans MS"/>
              </a:rPr>
              <a:t>Fluency is quick and efficient recall of facts and procedures and the flexibility to move between different contexts and representations of Maths. </a:t>
            </a:r>
            <a:endParaRPr dirty="0"/>
          </a:p>
          <a:p>
            <a:pPr marL="342900" lvl="0" indent="-342900" algn="l" rtl="0">
              <a:spcBef>
                <a:spcPts val="1000"/>
              </a:spcBef>
              <a:spcAft>
                <a:spcPts val="0"/>
              </a:spcAft>
              <a:buSzPts val="1440"/>
              <a:buChar char="►"/>
            </a:pPr>
            <a:r>
              <a:rPr lang="en-GB" dirty="0">
                <a:latin typeface="Comic Sans MS"/>
                <a:ea typeface="Comic Sans MS"/>
                <a:cs typeface="Comic Sans MS"/>
                <a:sym typeface="Comic Sans MS"/>
              </a:rPr>
              <a:t>Reception, Year 1 and Year 2 follow Mastering Number from NCETM (National Centre for Excellence in the Teaching of Mathematics). This focuses on building an in depth understanding of number, so children are flexible with numbers. </a:t>
            </a:r>
            <a:endParaRPr dirty="0"/>
          </a:p>
          <a:p>
            <a:pPr marL="342900" lvl="0" indent="-342900" algn="l" rtl="0">
              <a:spcBef>
                <a:spcPts val="1000"/>
              </a:spcBef>
              <a:spcAft>
                <a:spcPts val="0"/>
              </a:spcAft>
              <a:buSzPts val="1440"/>
              <a:buChar char="►"/>
            </a:pPr>
            <a:r>
              <a:rPr lang="en-GB" dirty="0" smtClean="0">
                <a:latin typeface="Comic Sans MS"/>
                <a:ea typeface="Comic Sans MS"/>
                <a:cs typeface="Comic Sans MS"/>
                <a:sym typeface="Comic Sans MS"/>
              </a:rPr>
              <a:t>Year </a:t>
            </a:r>
            <a:r>
              <a:rPr lang="en-GB" dirty="0">
                <a:latin typeface="Comic Sans MS"/>
                <a:ea typeface="Comic Sans MS"/>
                <a:cs typeface="Comic Sans MS"/>
                <a:sym typeface="Comic Sans MS"/>
              </a:rPr>
              <a:t>4 and </a:t>
            </a:r>
            <a:r>
              <a:rPr lang="en-GB" dirty="0" smtClean="0">
                <a:latin typeface="Comic Sans MS"/>
                <a:ea typeface="Comic Sans MS"/>
                <a:cs typeface="Comic Sans MS"/>
                <a:sym typeface="Comic Sans MS"/>
              </a:rPr>
              <a:t>Year </a:t>
            </a:r>
            <a:r>
              <a:rPr lang="en-GB" dirty="0">
                <a:latin typeface="Comic Sans MS"/>
                <a:ea typeface="Comic Sans MS"/>
                <a:cs typeface="Comic Sans MS"/>
                <a:sym typeface="Comic Sans MS"/>
              </a:rPr>
              <a:t>5 have also joined a Mastering Number program. This focuses on multiplication and division and how this can be applied in different contexts. </a:t>
            </a:r>
            <a:endParaRPr dirty="0"/>
          </a:p>
          <a:p>
            <a:pPr marL="342900" lvl="0" indent="-342900" algn="l" rtl="0">
              <a:spcBef>
                <a:spcPts val="1000"/>
              </a:spcBef>
              <a:spcAft>
                <a:spcPts val="0"/>
              </a:spcAft>
              <a:buSzPts val="1440"/>
              <a:buChar char="►"/>
            </a:pPr>
            <a:r>
              <a:rPr lang="en-GB" dirty="0">
                <a:latin typeface="Comic Sans MS"/>
                <a:ea typeface="Comic Sans MS"/>
                <a:cs typeface="Comic Sans MS"/>
                <a:sym typeface="Comic Sans MS"/>
              </a:rPr>
              <a:t>Classes do this at a different time to their Maths lessons – for most classes this is straight after lunch. </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Comic Sans MS"/>
              <a:buNone/>
            </a:pPr>
            <a:r>
              <a:rPr lang="en-GB">
                <a:latin typeface="Comic Sans MS"/>
                <a:ea typeface="Comic Sans MS"/>
                <a:cs typeface="Comic Sans MS"/>
                <a:sym typeface="Comic Sans MS"/>
              </a:rPr>
              <a:t>Some useful links </a:t>
            </a:r>
            <a:endParaRPr/>
          </a:p>
        </p:txBody>
      </p:sp>
      <p:sp>
        <p:nvSpPr>
          <p:cNvPr id="167" name="Google Shape;167;p22"/>
          <p:cNvSpPr txBox="1">
            <a:spLocks noGrp="1"/>
          </p:cNvSpPr>
          <p:nvPr>
            <p:ph type="body" idx="1"/>
          </p:nvPr>
        </p:nvSpPr>
        <p:spPr>
          <a:xfrm>
            <a:off x="677334" y="1553227"/>
            <a:ext cx="8596668" cy="448813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u="sng">
                <a:solidFill>
                  <a:schemeClr val="hlink"/>
                </a:solidFill>
                <a:latin typeface="Comic Sans MS"/>
                <a:ea typeface="Comic Sans MS"/>
                <a:cs typeface="Comic Sans MS"/>
                <a:sym typeface="Comic Sans MS"/>
                <a:hlinkClick r:id="rId3"/>
              </a:rPr>
              <a:t>https://whiteroseeducation.com/parent-pupil-resources/maths/home-learning?year=year-5-new</a:t>
            </a:r>
            <a:r>
              <a:rPr lang="en-GB">
                <a:latin typeface="Comic Sans MS"/>
                <a:ea typeface="Comic Sans MS"/>
                <a:cs typeface="Comic Sans MS"/>
                <a:sym typeface="Comic Sans MS"/>
              </a:rPr>
              <a:t> – these links have videos (we used these in lockdown, but they have been updated). These are great for children to watch at home if they need some extra help with their Maths or if you would like to see how we build on the learning through a Maths lesson.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Comic Sans MS"/>
              <a:buNone/>
            </a:pPr>
            <a:r>
              <a:rPr lang="en-GB">
                <a:latin typeface="Comic Sans MS"/>
                <a:ea typeface="Comic Sans MS"/>
                <a:cs typeface="Comic Sans MS"/>
                <a:sym typeface="Comic Sans MS"/>
              </a:rPr>
              <a:t>How can you help at home </a:t>
            </a:r>
            <a:endParaRPr/>
          </a:p>
        </p:txBody>
      </p:sp>
      <p:sp>
        <p:nvSpPr>
          <p:cNvPr id="173" name="Google Shape;173;p23"/>
          <p:cNvSpPr txBox="1">
            <a:spLocks noGrp="1"/>
          </p:cNvSpPr>
          <p:nvPr>
            <p:ph type="body" idx="1"/>
          </p:nvPr>
        </p:nvSpPr>
        <p:spPr>
          <a:xfrm>
            <a:off x="677334" y="1453019"/>
            <a:ext cx="8596668" cy="458834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latin typeface="Comic Sans MS"/>
                <a:ea typeface="Comic Sans MS"/>
                <a:cs typeface="Comic Sans MS"/>
                <a:sym typeface="Comic Sans MS"/>
              </a:rPr>
              <a:t>Use of Numbots (lots of number work – this is used mainly in KS1 classes)</a:t>
            </a:r>
            <a:endParaRPr/>
          </a:p>
          <a:p>
            <a:pPr marL="342900" lvl="0" indent="-342900" algn="l" rtl="0">
              <a:spcBef>
                <a:spcPts val="1000"/>
              </a:spcBef>
              <a:spcAft>
                <a:spcPts val="0"/>
              </a:spcAft>
              <a:buSzPts val="1440"/>
              <a:buChar char="►"/>
            </a:pPr>
            <a:r>
              <a:rPr lang="en-GB">
                <a:latin typeface="Comic Sans MS"/>
                <a:ea typeface="Comic Sans MS"/>
                <a:cs typeface="Comic Sans MS"/>
                <a:sym typeface="Comic Sans MS"/>
              </a:rPr>
              <a:t>Times tables rockstars (focus on multiplication and division facts – used in Year 2 – Year 6) </a:t>
            </a:r>
            <a:endParaRPr/>
          </a:p>
          <a:p>
            <a:pPr marL="342900" lvl="0" indent="-342900" algn="l" rtl="0">
              <a:spcBef>
                <a:spcPts val="1000"/>
              </a:spcBef>
              <a:spcAft>
                <a:spcPts val="0"/>
              </a:spcAft>
              <a:buSzPts val="1440"/>
              <a:buChar char="►"/>
            </a:pPr>
            <a:r>
              <a:rPr lang="en-GB">
                <a:latin typeface="Comic Sans MS"/>
                <a:ea typeface="Comic Sans MS"/>
                <a:cs typeface="Comic Sans MS"/>
                <a:sym typeface="Comic Sans MS"/>
              </a:rPr>
              <a:t>Find opportunities to talk about Maths – shopping lists, adding up the bill, talking about Maths in every day life</a:t>
            </a:r>
            <a:endParaRPr/>
          </a:p>
          <a:p>
            <a:pPr marL="342900" lvl="0" indent="-342900" algn="l" rtl="0">
              <a:spcBef>
                <a:spcPts val="1000"/>
              </a:spcBef>
              <a:spcAft>
                <a:spcPts val="0"/>
              </a:spcAft>
              <a:buSzPts val="1440"/>
              <a:buChar char="►"/>
            </a:pPr>
            <a:r>
              <a:rPr lang="en-GB">
                <a:latin typeface="Comic Sans MS"/>
                <a:ea typeface="Comic Sans MS"/>
                <a:cs typeface="Comic Sans MS"/>
                <a:sym typeface="Comic Sans MS"/>
              </a:rPr>
              <a:t>Make Maths fun!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Comic Sans MS"/>
              <a:buNone/>
            </a:pPr>
            <a:r>
              <a:rPr lang="en-GB">
                <a:latin typeface="Comic Sans MS"/>
                <a:ea typeface="Comic Sans MS"/>
                <a:cs typeface="Comic Sans MS"/>
                <a:sym typeface="Comic Sans MS"/>
              </a:rPr>
              <a:t>Calculation Policy</a:t>
            </a:r>
            <a:endParaRPr/>
          </a:p>
        </p:txBody>
      </p:sp>
      <p:sp>
        <p:nvSpPr>
          <p:cNvPr id="179" name="Google Shape;179;p24"/>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latin typeface="Comic Sans MS"/>
                <a:ea typeface="Comic Sans MS"/>
                <a:cs typeface="Comic Sans MS"/>
                <a:sym typeface="Comic Sans MS"/>
              </a:rPr>
              <a:t>There are lots of different representations in White Rose Maths – this includes how we work out addition, subtraction, multiplication and division. </a:t>
            </a:r>
            <a:endParaRPr/>
          </a:p>
          <a:p>
            <a:pPr marL="342900" lvl="0" indent="-342900" algn="l" rtl="0">
              <a:spcBef>
                <a:spcPts val="1000"/>
              </a:spcBef>
              <a:spcAft>
                <a:spcPts val="0"/>
              </a:spcAft>
              <a:buSzPts val="1440"/>
              <a:buChar char="►"/>
            </a:pPr>
            <a:r>
              <a:rPr lang="en-GB">
                <a:latin typeface="Comic Sans MS"/>
                <a:ea typeface="Comic Sans MS"/>
                <a:cs typeface="Comic Sans MS"/>
                <a:sym typeface="Comic Sans MS"/>
              </a:rPr>
              <a:t>There are two different calculation policies – one for addition and subtraction, and one for multiplication and division.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5"/>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accent1"/>
              </a:buClr>
              <a:buSzPts val="5400"/>
              <a:buFont typeface="Comic Sans MS"/>
              <a:buNone/>
            </a:pPr>
            <a:r>
              <a:rPr lang="en-GB">
                <a:latin typeface="Comic Sans MS"/>
                <a:ea typeface="Comic Sans MS"/>
                <a:cs typeface="Comic Sans MS"/>
                <a:sym typeface="Comic Sans MS"/>
              </a:rPr>
              <a:t>Thank you so much for coming</a:t>
            </a:r>
            <a:endParaRPr/>
          </a:p>
        </p:txBody>
      </p:sp>
      <p:sp>
        <p:nvSpPr>
          <p:cNvPr id="185" name="Google Shape;185;p25"/>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2880"/>
              <a:buNone/>
            </a:pPr>
            <a:r>
              <a:rPr lang="en-GB" sz="3600">
                <a:latin typeface="Comic Sans MS"/>
                <a:ea typeface="Comic Sans MS"/>
                <a:cs typeface="Comic Sans MS"/>
                <a:sym typeface="Comic Sans MS"/>
              </a:rPr>
              <a:t>Any questions? </a:t>
            </a:r>
            <a:endParaRPr/>
          </a:p>
        </p:txBody>
      </p:sp>
    </p:spTree>
  </p:cSld>
  <p:clrMapOvr>
    <a:masterClrMapping/>
  </p:clrMapOvr>
</p:sld>
</file>

<file path=ppt/theme/theme1.xml><?xml version="1.0" encoding="utf-8"?>
<a:theme xmlns:a="http://schemas.openxmlformats.org/drawingml/2006/main"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488</Words>
  <Application>Microsoft Office PowerPoint</Application>
  <PresentationFormat>Widescreen</PresentationFormat>
  <Paragraphs>24</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Comic Sans MS</vt:lpstr>
      <vt:lpstr>Noto Sans Symbols</vt:lpstr>
      <vt:lpstr>Trebuchet MS</vt:lpstr>
      <vt:lpstr>Facet</vt:lpstr>
      <vt:lpstr> Welcome to  Maths at Dorney School</vt:lpstr>
      <vt:lpstr>How has Maths changed in recent years? </vt:lpstr>
      <vt:lpstr>Small steps – an example – Year 5 place value </vt:lpstr>
      <vt:lpstr>Maths fluency</vt:lpstr>
      <vt:lpstr>Some useful links </vt:lpstr>
      <vt:lpstr>How can you help at home </vt:lpstr>
      <vt:lpstr>Calculation Policy</vt:lpstr>
      <vt:lpstr>Thank you so much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Dorney School</dc:title>
  <dc:creator>Sarah West (Staff)</dc:creator>
  <cp:lastModifiedBy>Wendy Headington (Staff)</cp:lastModifiedBy>
  <cp:revision>2</cp:revision>
  <dcterms:modified xsi:type="dcterms:W3CDTF">2024-10-15T14:50:15Z</dcterms:modified>
</cp:coreProperties>
</file>