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7"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55" autoAdjust="0"/>
    <p:restoredTop sz="91344" autoAdjust="0"/>
  </p:normalViewPr>
  <p:slideViewPr>
    <p:cSldViewPr snapToGrid="0" snapToObjects="1">
      <p:cViewPr varScale="1">
        <p:scale>
          <a:sx n="114" d="100"/>
          <a:sy n="114" d="100"/>
        </p:scale>
        <p:origin x="1290"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pPr/>
              <a:t>10/1/2024</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pPr/>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pPr/>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pPr/>
              <a:t>2</a:t>
            </a:fld>
            <a:endParaRPr lang="en-US"/>
          </a:p>
        </p:txBody>
      </p:sp>
    </p:spTree>
    <p:extLst>
      <p:ext uri="{BB962C8B-B14F-4D97-AF65-F5344CB8AC3E}">
        <p14:creationId xmlns:p14="http://schemas.microsoft.com/office/powerpoint/2010/main" val="2586593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pPr/>
              <a:t>10/1/2024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pPr/>
              <a:t>10/1/2024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pPr/>
              <a:t>10/1/2024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pPr/>
              <a:t>10/1/2024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pPr/>
              <a:t>10/1/2024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pPr/>
              <a:t>10/1/2024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pPr/>
              <a:t>10/1/2024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pPr/>
              <a:t>10/1/2024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pPr/>
              <a:t>10/1/2024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pPr/>
              <a:t>10/1/2024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pPr/>
              <a:t>10/1/2024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pPr/>
              <a:t>10/1/2024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pPr/>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01318" y="767755"/>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228725" y="430150"/>
            <a:ext cx="7775463" cy="369332"/>
          </a:xfrm>
          <a:prstGeom prst="rect">
            <a:avLst/>
          </a:prstGeom>
          <a:noFill/>
        </p:spPr>
        <p:txBody>
          <a:bodyPr wrap="square" rtlCol="0">
            <a:spAutoFit/>
          </a:bodyPr>
          <a:lstStyle/>
          <a:p>
            <a:r>
              <a:rPr lang="en-GB" b="1" dirty="0"/>
              <a:t>Year 4 -Geography Knowledge Organiser - The Americas - Autumn</a:t>
            </a:r>
          </a:p>
        </p:txBody>
      </p:sp>
      <p:graphicFrame>
        <p:nvGraphicFramePr>
          <p:cNvPr id="7" name="Table 8">
            <a:extLst>
              <a:ext uri="{FF2B5EF4-FFF2-40B4-BE49-F238E27FC236}">
                <a16:creationId xmlns:a16="http://schemas.microsoft.com/office/drawing/2014/main" id="{D19ADDAD-E43C-456C-9840-41991D7A808A}"/>
              </a:ext>
            </a:extLst>
          </p:cNvPr>
          <p:cNvGraphicFramePr>
            <a:graphicFrameLocks noGrp="1"/>
          </p:cNvGraphicFramePr>
          <p:nvPr>
            <p:extLst>
              <p:ext uri="{D42A27DB-BD31-4B8C-83A1-F6EECF244321}">
                <p14:modId xmlns:p14="http://schemas.microsoft.com/office/powerpoint/2010/main" val="2314982535"/>
              </p:ext>
            </p:extLst>
          </p:nvPr>
        </p:nvGraphicFramePr>
        <p:xfrm>
          <a:off x="228599" y="799482"/>
          <a:ext cx="5238751" cy="3392558"/>
        </p:xfrm>
        <a:graphic>
          <a:graphicData uri="http://schemas.openxmlformats.org/drawingml/2006/table">
            <a:tbl>
              <a:tblPr firstRow="1" bandRow="1">
                <a:tableStyleId>{93296810-A885-4BE3-A3E7-6D5BEEA58F35}</a:tableStyleId>
              </a:tblPr>
              <a:tblGrid>
                <a:gridCol w="5238751">
                  <a:extLst>
                    <a:ext uri="{9D8B030D-6E8A-4147-A177-3AD203B41FA5}">
                      <a16:colId xmlns:a16="http://schemas.microsoft.com/office/drawing/2014/main" val="2388174757"/>
                    </a:ext>
                  </a:extLst>
                </a:gridCol>
              </a:tblGrid>
              <a:tr h="332657">
                <a:tc>
                  <a:txBody>
                    <a:bodyPr/>
                    <a:lstStyle/>
                    <a:p>
                      <a:r>
                        <a:rPr lang="en-GB" dirty="0"/>
                        <a:t>Key Learning</a:t>
                      </a:r>
                    </a:p>
                  </a:txBody>
                  <a:tcPr/>
                </a:tc>
                <a:extLst>
                  <a:ext uri="{0D108BD9-81ED-4DB2-BD59-A6C34878D82A}">
                    <a16:rowId xmlns:a16="http://schemas.microsoft.com/office/drawing/2014/main" val="778982048"/>
                  </a:ext>
                </a:extLst>
              </a:tr>
              <a:tr h="360940">
                <a:tc>
                  <a:txBody>
                    <a:bodyPr/>
                    <a:lstStyle/>
                    <a:p>
                      <a:r>
                        <a:rPr lang="en-US" sz="1000" dirty="0"/>
                        <a:t>To use an atlas to locate many countries, cities and key features in North and South America. </a:t>
                      </a:r>
                      <a:endParaRPr lang="en-GB" sz="1000" dirty="0"/>
                    </a:p>
                  </a:txBody>
                  <a:tcPr/>
                </a:tc>
                <a:extLst>
                  <a:ext uri="{0D108BD9-81ED-4DB2-BD59-A6C34878D82A}">
                    <a16:rowId xmlns:a16="http://schemas.microsoft.com/office/drawing/2014/main" val="27172899"/>
                  </a:ext>
                </a:extLst>
              </a:tr>
              <a:tr h="229284">
                <a:tc>
                  <a:txBody>
                    <a:bodyPr/>
                    <a:lstStyle/>
                    <a:p>
                      <a:r>
                        <a:rPr lang="en-US" sz="1000" dirty="0"/>
                        <a:t>To use a map to locate the states of the USA.</a:t>
                      </a:r>
                      <a:endParaRPr lang="en-GB" sz="1000" dirty="0"/>
                    </a:p>
                  </a:txBody>
                  <a:tcPr/>
                </a:tc>
                <a:extLst>
                  <a:ext uri="{0D108BD9-81ED-4DB2-BD59-A6C34878D82A}">
                    <a16:rowId xmlns:a16="http://schemas.microsoft.com/office/drawing/2014/main" val="4206635478"/>
                  </a:ext>
                </a:extLst>
              </a:tr>
              <a:tr h="221771">
                <a:tc>
                  <a:txBody>
                    <a:bodyPr/>
                    <a:lstStyle/>
                    <a:p>
                      <a:r>
                        <a:rPr lang="en-US" sz="1000" dirty="0"/>
                        <a:t>To give direction instructions up to four compass points. </a:t>
                      </a:r>
                      <a:r>
                        <a:rPr lang="en-GB" sz="1000" dirty="0"/>
                        <a:t>.</a:t>
                      </a:r>
                    </a:p>
                  </a:txBody>
                  <a:tcPr/>
                </a:tc>
                <a:extLst>
                  <a:ext uri="{0D108BD9-81ED-4DB2-BD59-A6C34878D82A}">
                    <a16:rowId xmlns:a16="http://schemas.microsoft.com/office/drawing/2014/main" val="949794731"/>
                  </a:ext>
                </a:extLst>
              </a:tr>
              <a:tr h="500913">
                <a:tc>
                  <a:txBody>
                    <a:bodyPr/>
                    <a:lstStyle/>
                    <a:p>
                      <a:r>
                        <a:rPr lang="en-US" sz="1000" dirty="0"/>
                        <a:t>To use the zoom function to explore places at different scales and add annotations (e.g. using Google Earth independently – starting at Denver, Colorado, near to the </a:t>
                      </a:r>
                      <a:r>
                        <a:rPr lang="en-US" sz="1000" dirty="0" err="1"/>
                        <a:t>centre</a:t>
                      </a:r>
                      <a:r>
                        <a:rPr lang="en-US" sz="1000" dirty="0"/>
                        <a:t> of the USA – zoom out to identify states, cities and physical features of the USA; locate them on a map)</a:t>
                      </a:r>
                      <a:endParaRPr lang="en-GB" sz="1000" dirty="0"/>
                    </a:p>
                  </a:txBody>
                  <a:tcPr/>
                </a:tc>
                <a:extLst>
                  <a:ext uri="{0D108BD9-81ED-4DB2-BD59-A6C34878D82A}">
                    <a16:rowId xmlns:a16="http://schemas.microsoft.com/office/drawing/2014/main" val="2537014887"/>
                  </a:ext>
                </a:extLst>
              </a:tr>
              <a:tr h="373461">
                <a:tc>
                  <a:txBody>
                    <a:bodyPr/>
                    <a:lstStyle/>
                    <a:p>
                      <a:r>
                        <a:rPr lang="en-US" sz="1000" dirty="0"/>
                        <a:t>To make a detailed map of a route with features in the correct order and in the correct places</a:t>
                      </a:r>
                      <a:endParaRPr lang="en-GB" sz="1000" dirty="0"/>
                    </a:p>
                  </a:txBody>
                  <a:tcPr/>
                </a:tc>
                <a:extLst>
                  <a:ext uri="{0D108BD9-81ED-4DB2-BD59-A6C34878D82A}">
                    <a16:rowId xmlns:a16="http://schemas.microsoft.com/office/drawing/2014/main" val="2426241411"/>
                  </a:ext>
                </a:extLst>
              </a:tr>
              <a:tr h="360378">
                <a:tc>
                  <a:txBody>
                    <a:bodyPr/>
                    <a:lstStyle/>
                    <a:p>
                      <a:r>
                        <a:rPr lang="en-US" sz="1000" dirty="0"/>
                        <a:t>To describe and compare the physical and human characteristics of some regions in North or South America. </a:t>
                      </a:r>
                      <a:endParaRPr lang="en-GB" sz="1000" dirty="0"/>
                    </a:p>
                  </a:txBody>
                  <a:tcPr/>
                </a:tc>
                <a:extLst>
                  <a:ext uri="{0D108BD9-81ED-4DB2-BD59-A6C34878D82A}">
                    <a16:rowId xmlns:a16="http://schemas.microsoft.com/office/drawing/2014/main" val="945337491"/>
                  </a:ext>
                </a:extLst>
              </a:tr>
              <a:tr h="372157">
                <a:tc>
                  <a:txBody>
                    <a:bodyPr/>
                    <a:lstStyle/>
                    <a:p>
                      <a:r>
                        <a:rPr lang="en-US" sz="1000" dirty="0"/>
                        <a:t>To identify and sequence a range of settlement sizes from a village to a city. </a:t>
                      </a:r>
                      <a:endParaRPr lang="en-GB" sz="1000" dirty="0"/>
                    </a:p>
                  </a:txBody>
                  <a:tcPr/>
                </a:tc>
                <a:extLst>
                  <a:ext uri="{0D108BD9-81ED-4DB2-BD59-A6C34878D82A}">
                    <a16:rowId xmlns:a16="http://schemas.microsoft.com/office/drawing/2014/main" val="135836895"/>
                  </a:ext>
                </a:extLst>
              </a:tr>
              <a:tr h="230636">
                <a:tc>
                  <a:txBody>
                    <a:bodyPr/>
                    <a:lstStyle/>
                    <a:p>
                      <a:endParaRPr lang="en-GB" sz="1000" dirty="0"/>
                    </a:p>
                  </a:txBody>
                  <a:tcPr/>
                </a:tc>
                <a:extLst>
                  <a:ext uri="{0D108BD9-81ED-4DB2-BD59-A6C34878D82A}">
                    <a16:rowId xmlns:a16="http://schemas.microsoft.com/office/drawing/2014/main" val="10008"/>
                  </a:ext>
                </a:extLst>
              </a:tr>
              <a:tr h="228346">
                <a:tc>
                  <a:txBody>
                    <a:bodyPr/>
                    <a:lstStyle/>
                    <a:p>
                      <a:endParaRPr lang="en-GB" sz="1000" dirty="0"/>
                    </a:p>
                  </a:txBody>
                  <a:tcPr/>
                </a:tc>
                <a:extLst>
                  <a:ext uri="{0D108BD9-81ED-4DB2-BD59-A6C34878D82A}">
                    <a16:rowId xmlns:a16="http://schemas.microsoft.com/office/drawing/2014/main" val="10009"/>
                  </a:ext>
                </a:extLst>
              </a:tr>
            </a:tbl>
          </a:graphicData>
        </a:graphic>
      </p:graphicFrame>
      <p:graphicFrame>
        <p:nvGraphicFramePr>
          <p:cNvPr id="9" name="Table 13">
            <a:extLst>
              <a:ext uri="{FF2B5EF4-FFF2-40B4-BE49-F238E27FC236}">
                <a16:creationId xmlns:a16="http://schemas.microsoft.com/office/drawing/2014/main" id="{B8338C80-ABA7-417F-866F-0CED837773AD}"/>
              </a:ext>
            </a:extLst>
          </p:cNvPr>
          <p:cNvGraphicFramePr>
            <a:graphicFrameLocks noGrp="1"/>
          </p:cNvGraphicFramePr>
          <p:nvPr>
            <p:extLst>
              <p:ext uri="{D42A27DB-BD31-4B8C-83A1-F6EECF244321}">
                <p14:modId xmlns:p14="http://schemas.microsoft.com/office/powerpoint/2010/main" val="2815890171"/>
              </p:ext>
            </p:extLst>
          </p:nvPr>
        </p:nvGraphicFramePr>
        <p:xfrm>
          <a:off x="5481264" y="779308"/>
          <a:ext cx="4272336" cy="5449128"/>
        </p:xfrm>
        <a:graphic>
          <a:graphicData uri="http://schemas.openxmlformats.org/drawingml/2006/table">
            <a:tbl>
              <a:tblPr firstRow="1" bandRow="1">
                <a:tableStyleId>{00A15C55-8517-42AA-B614-E9B94910E393}</a:tableStyleId>
              </a:tblPr>
              <a:tblGrid>
                <a:gridCol w="922020">
                  <a:extLst>
                    <a:ext uri="{9D8B030D-6E8A-4147-A177-3AD203B41FA5}">
                      <a16:colId xmlns:a16="http://schemas.microsoft.com/office/drawing/2014/main" val="161822090"/>
                    </a:ext>
                  </a:extLst>
                </a:gridCol>
                <a:gridCol w="3350316">
                  <a:extLst>
                    <a:ext uri="{9D8B030D-6E8A-4147-A177-3AD203B41FA5}">
                      <a16:colId xmlns:a16="http://schemas.microsoft.com/office/drawing/2014/main" val="1723672431"/>
                    </a:ext>
                  </a:extLst>
                </a:gridCol>
              </a:tblGrid>
              <a:tr h="327398">
                <a:tc gridSpan="2">
                  <a:txBody>
                    <a:bodyPr/>
                    <a:lstStyle/>
                    <a:p>
                      <a:pPr algn="ctr"/>
                      <a:r>
                        <a:rPr lang="en-GB" dirty="0"/>
                        <a:t>Key Vocabulary</a:t>
                      </a:r>
                    </a:p>
                  </a:txBody>
                  <a:tcPr/>
                </a:tc>
                <a:tc hMerge="1">
                  <a:txBody>
                    <a:bodyPr/>
                    <a:lstStyle/>
                    <a:p>
                      <a:endParaRPr lang="en-GB" dirty="0"/>
                    </a:p>
                  </a:txBody>
                  <a:tcPr/>
                </a:tc>
                <a:extLst>
                  <a:ext uri="{0D108BD9-81ED-4DB2-BD59-A6C34878D82A}">
                    <a16:rowId xmlns:a16="http://schemas.microsoft.com/office/drawing/2014/main" val="1581723088"/>
                  </a:ext>
                </a:extLst>
              </a:tr>
              <a:tr h="511368">
                <a:tc>
                  <a:txBody>
                    <a:bodyPr/>
                    <a:lstStyle/>
                    <a:p>
                      <a:r>
                        <a:rPr lang="en-US" sz="1000" dirty="0">
                          <a:latin typeface="+mn-lt"/>
                        </a:rPr>
                        <a:t>City </a:t>
                      </a:r>
                      <a:endParaRPr lang="en-GB" sz="1000" dirty="0">
                        <a:latin typeface="+mn-lt"/>
                      </a:endParaRPr>
                    </a:p>
                  </a:txBody>
                  <a:tcPr/>
                </a:tc>
                <a:tc>
                  <a:txBody>
                    <a:bodyPr/>
                    <a:lstStyle/>
                    <a:p>
                      <a:r>
                        <a:rPr lang="en-US" sz="1000" dirty="0">
                          <a:latin typeface="+mn-lt"/>
                        </a:rPr>
                        <a:t> A large town. A large human settlement. </a:t>
                      </a:r>
                      <a:endParaRPr lang="en-GB" sz="1000" dirty="0">
                        <a:latin typeface="+mn-lt"/>
                      </a:endParaRPr>
                    </a:p>
                  </a:txBody>
                  <a:tcPr/>
                </a:tc>
                <a:extLst>
                  <a:ext uri="{0D108BD9-81ED-4DB2-BD59-A6C34878D82A}">
                    <a16:rowId xmlns:a16="http://schemas.microsoft.com/office/drawing/2014/main" val="2087865025"/>
                  </a:ext>
                </a:extLst>
              </a:tr>
              <a:tr h="367136">
                <a:tc>
                  <a:txBody>
                    <a:bodyPr/>
                    <a:lstStyle/>
                    <a:p>
                      <a:r>
                        <a:rPr lang="en-US" sz="1000" dirty="0">
                          <a:latin typeface="+mn-lt"/>
                        </a:rPr>
                        <a:t>State </a:t>
                      </a:r>
                      <a:endParaRPr lang="en-GB" sz="1000" dirty="0">
                        <a:latin typeface="+mn-lt"/>
                      </a:endParaRPr>
                    </a:p>
                  </a:txBody>
                  <a:tcPr/>
                </a:tc>
                <a:tc>
                  <a:txBody>
                    <a:bodyPr/>
                    <a:lstStyle/>
                    <a:p>
                      <a:r>
                        <a:rPr lang="en-US" sz="1000" dirty="0">
                          <a:latin typeface="+mn-lt"/>
                        </a:rPr>
                        <a:t>The United States of America is a federal republic consisting of 50 states. </a:t>
                      </a:r>
                      <a:endParaRPr lang="en-GB" sz="1000" dirty="0">
                        <a:latin typeface="+mn-lt"/>
                      </a:endParaRPr>
                    </a:p>
                  </a:txBody>
                  <a:tcPr/>
                </a:tc>
                <a:extLst>
                  <a:ext uri="{0D108BD9-81ED-4DB2-BD59-A6C34878D82A}">
                    <a16:rowId xmlns:a16="http://schemas.microsoft.com/office/drawing/2014/main" val="4117815904"/>
                  </a:ext>
                </a:extLst>
              </a:tr>
              <a:tr h="381964">
                <a:tc>
                  <a:txBody>
                    <a:bodyPr/>
                    <a:lstStyle/>
                    <a:p>
                      <a:r>
                        <a:rPr lang="en-US" sz="1000" dirty="0">
                          <a:latin typeface="+mn-lt"/>
                        </a:rPr>
                        <a:t>Continent </a:t>
                      </a:r>
                      <a:endParaRPr lang="en-GB" sz="1000" dirty="0">
                        <a:latin typeface="+mn-lt"/>
                      </a:endParaRPr>
                    </a:p>
                  </a:txBody>
                  <a:tcPr/>
                </a:tc>
                <a:tc>
                  <a:txBody>
                    <a:bodyPr/>
                    <a:lstStyle/>
                    <a:p>
                      <a:r>
                        <a:rPr lang="en-US" sz="1000" b="0" i="0" dirty="0">
                          <a:solidFill>
                            <a:srgbClr val="111111"/>
                          </a:solidFill>
                          <a:effectLst/>
                          <a:latin typeface="+mn-lt"/>
                        </a:rPr>
                        <a:t>any of the world's main continuous expanses of land (Europe, Asia, Africa, North and South America, Australia, Antarctica).</a:t>
                      </a:r>
                      <a:endParaRPr lang="en-GB" sz="1000" dirty="0">
                        <a:latin typeface="+mn-lt"/>
                      </a:endParaRPr>
                    </a:p>
                  </a:txBody>
                  <a:tcPr/>
                </a:tc>
                <a:extLst>
                  <a:ext uri="{0D108BD9-81ED-4DB2-BD59-A6C34878D82A}">
                    <a16:rowId xmlns:a16="http://schemas.microsoft.com/office/drawing/2014/main" val="1586732277"/>
                  </a:ext>
                </a:extLst>
              </a:tr>
              <a:tr h="390362">
                <a:tc>
                  <a:txBody>
                    <a:bodyPr/>
                    <a:lstStyle/>
                    <a:p>
                      <a:r>
                        <a:rPr lang="en-US" sz="1000" dirty="0">
                          <a:latin typeface="+mn-lt"/>
                        </a:rPr>
                        <a:t>Northern hemisphere </a:t>
                      </a:r>
                      <a:endParaRPr lang="en-GB" sz="1000" dirty="0">
                        <a:latin typeface="+mn-lt"/>
                      </a:endParaRPr>
                    </a:p>
                  </a:txBody>
                  <a:tcPr/>
                </a:tc>
                <a:tc>
                  <a:txBody>
                    <a:bodyPr/>
                    <a:lstStyle/>
                    <a:p>
                      <a:pPr algn="l">
                        <a:buFont typeface="+mj-lt"/>
                        <a:buNone/>
                      </a:pPr>
                      <a:r>
                        <a:rPr lang="en-US" sz="1000" b="0" i="0" dirty="0">
                          <a:solidFill>
                            <a:srgbClr val="111111"/>
                          </a:solidFill>
                          <a:effectLst/>
                          <a:latin typeface="+mn-lt"/>
                        </a:rPr>
                        <a:t>the half of the earth that is north of the equator.</a:t>
                      </a:r>
                    </a:p>
                    <a:p>
                      <a:endParaRPr lang="en-GB" sz="1000" dirty="0">
                        <a:latin typeface="+mn-lt"/>
                      </a:endParaRPr>
                    </a:p>
                  </a:txBody>
                  <a:tcPr/>
                </a:tc>
                <a:extLst>
                  <a:ext uri="{0D108BD9-81ED-4DB2-BD59-A6C34878D82A}">
                    <a16:rowId xmlns:a16="http://schemas.microsoft.com/office/drawing/2014/main" val="1366320572"/>
                  </a:ext>
                </a:extLst>
              </a:tr>
              <a:tr h="251297">
                <a:tc>
                  <a:txBody>
                    <a:bodyPr/>
                    <a:lstStyle/>
                    <a:p>
                      <a:r>
                        <a:rPr lang="en-US" sz="1000" dirty="0">
                          <a:latin typeface="+mn-lt"/>
                        </a:rPr>
                        <a:t>Southern hemisphere</a:t>
                      </a:r>
                      <a:endParaRPr lang="en-GB" sz="1000" dirty="0">
                        <a:latin typeface="+mn-lt"/>
                      </a:endParaRPr>
                    </a:p>
                  </a:txBody>
                  <a:tcPr/>
                </a:tc>
                <a:tc>
                  <a:txBody>
                    <a:bodyPr/>
                    <a:lstStyle/>
                    <a:p>
                      <a:pPr algn="l">
                        <a:buFont typeface="+mj-lt"/>
                        <a:buNone/>
                      </a:pPr>
                      <a:r>
                        <a:rPr lang="en-US" sz="1000" b="0" i="0" dirty="0">
                          <a:solidFill>
                            <a:srgbClr val="111111"/>
                          </a:solidFill>
                          <a:effectLst/>
                          <a:latin typeface="+mn-lt"/>
                        </a:rPr>
                        <a:t>the half of the earth that is south of the equator.</a:t>
                      </a:r>
                    </a:p>
                    <a:p>
                      <a:br>
                        <a:rPr lang="en-US" sz="1000" dirty="0">
                          <a:latin typeface="+mn-lt"/>
                        </a:rPr>
                      </a:br>
                      <a:endParaRPr lang="en-GB" sz="1000" dirty="0">
                        <a:latin typeface="+mn-lt"/>
                      </a:endParaRPr>
                    </a:p>
                  </a:txBody>
                  <a:tcPr/>
                </a:tc>
                <a:extLst>
                  <a:ext uri="{0D108BD9-81ED-4DB2-BD59-A6C34878D82A}">
                    <a16:rowId xmlns:a16="http://schemas.microsoft.com/office/drawing/2014/main" val="2506122442"/>
                  </a:ext>
                </a:extLst>
              </a:tr>
              <a:tr h="381964">
                <a:tc>
                  <a:txBody>
                    <a:bodyPr/>
                    <a:lstStyle/>
                    <a:p>
                      <a:r>
                        <a:rPr lang="en-US" sz="1000" dirty="0">
                          <a:latin typeface="+mn-lt"/>
                        </a:rPr>
                        <a:t>Atlantic ocean </a:t>
                      </a:r>
                      <a:endParaRPr lang="en-GB" sz="1000" dirty="0">
                        <a:latin typeface="+mn-lt"/>
                      </a:endParaRPr>
                    </a:p>
                  </a:txBody>
                  <a:tcPr/>
                </a:tc>
                <a:tc>
                  <a:txBody>
                    <a:bodyPr/>
                    <a:lstStyle/>
                    <a:p>
                      <a:r>
                        <a:rPr lang="en-US" sz="1000" b="0" i="0" dirty="0">
                          <a:solidFill>
                            <a:srgbClr val="111111"/>
                          </a:solidFill>
                          <a:effectLst/>
                          <a:latin typeface="+mn-lt"/>
                        </a:rPr>
                        <a:t>the ocean lying between Europe and Africa to the east and North and South America to the west. It is divided by the equator into the North Atlantic and the South Atlantic oceans.</a:t>
                      </a:r>
                      <a:endParaRPr lang="en-GB" sz="1000" dirty="0">
                        <a:latin typeface="+mn-lt"/>
                      </a:endParaRPr>
                    </a:p>
                  </a:txBody>
                  <a:tcPr/>
                </a:tc>
                <a:extLst>
                  <a:ext uri="{0D108BD9-81ED-4DB2-BD59-A6C34878D82A}">
                    <a16:rowId xmlns:a16="http://schemas.microsoft.com/office/drawing/2014/main" val="4119991162"/>
                  </a:ext>
                </a:extLst>
              </a:tr>
              <a:tr h="367136">
                <a:tc>
                  <a:txBody>
                    <a:bodyPr/>
                    <a:lstStyle/>
                    <a:p>
                      <a:r>
                        <a:rPr lang="en-US" sz="1000" dirty="0">
                          <a:latin typeface="+mn-lt"/>
                        </a:rPr>
                        <a:t>Pacific ocean </a:t>
                      </a:r>
                      <a:endParaRPr lang="en-GB" sz="1000" dirty="0">
                        <a:latin typeface="+mn-lt"/>
                      </a:endParaRPr>
                    </a:p>
                  </a:txBody>
                  <a:tcPr/>
                </a:tc>
                <a:tc>
                  <a:txBody>
                    <a:bodyPr/>
                    <a:lstStyle/>
                    <a:p>
                      <a:pPr algn="l">
                        <a:buFont typeface="+mj-lt"/>
                        <a:buNone/>
                      </a:pPr>
                      <a:r>
                        <a:rPr lang="en-US" sz="1000" b="0" i="0" dirty="0">
                          <a:solidFill>
                            <a:srgbClr val="111111"/>
                          </a:solidFill>
                          <a:effectLst/>
                          <a:latin typeface="+mn-lt"/>
                        </a:rPr>
                        <a:t>the largest of the world's oceans, lying between America to the east and Asia and Australasia to the west.</a:t>
                      </a:r>
                    </a:p>
                    <a:p>
                      <a:endParaRPr lang="en-GB" sz="1000" dirty="0">
                        <a:latin typeface="+mn-lt"/>
                      </a:endParaRPr>
                    </a:p>
                  </a:txBody>
                  <a:tcPr/>
                </a:tc>
                <a:extLst>
                  <a:ext uri="{0D108BD9-81ED-4DB2-BD59-A6C34878D82A}">
                    <a16:rowId xmlns:a16="http://schemas.microsoft.com/office/drawing/2014/main" val="2699389213"/>
                  </a:ext>
                </a:extLst>
              </a:tr>
              <a:tr h="381964">
                <a:tc>
                  <a:txBody>
                    <a:bodyPr/>
                    <a:lstStyle/>
                    <a:p>
                      <a:r>
                        <a:rPr lang="en-US" sz="1000" dirty="0">
                          <a:latin typeface="+mn-lt"/>
                        </a:rPr>
                        <a:t>Region </a:t>
                      </a:r>
                      <a:endParaRPr lang="en-GB" sz="1000" dirty="0">
                        <a:latin typeface="+mn-lt"/>
                      </a:endParaRPr>
                    </a:p>
                  </a:txBody>
                  <a:tcPr/>
                </a:tc>
                <a:tc>
                  <a:txBody>
                    <a:bodyPr/>
                    <a:lstStyle/>
                    <a:p>
                      <a:r>
                        <a:rPr lang="en-US" sz="1000" dirty="0">
                          <a:latin typeface="+mn-lt"/>
                        </a:rPr>
                        <a:t>any large, indefinite, and continuous part of a surface or space (Physical Geography) </a:t>
                      </a:r>
                      <a:endParaRPr lang="en-GB" sz="1000" dirty="0">
                        <a:latin typeface="+mn-lt"/>
                      </a:endParaRPr>
                    </a:p>
                  </a:txBody>
                  <a:tcPr/>
                </a:tc>
                <a:extLst>
                  <a:ext uri="{0D108BD9-81ED-4DB2-BD59-A6C34878D82A}">
                    <a16:rowId xmlns:a16="http://schemas.microsoft.com/office/drawing/2014/main" val="3914572495"/>
                  </a:ext>
                </a:extLst>
              </a:tr>
              <a:tr h="262240">
                <a:tc>
                  <a:txBody>
                    <a:bodyPr/>
                    <a:lstStyle/>
                    <a:p>
                      <a:r>
                        <a:rPr lang="en-US" sz="1000" dirty="0">
                          <a:latin typeface="+mn-lt"/>
                        </a:rPr>
                        <a:t>Compass points </a:t>
                      </a:r>
                      <a:endParaRPr lang="en-GB" sz="1000" dirty="0">
                        <a:latin typeface="+mn-lt"/>
                      </a:endParaRPr>
                    </a:p>
                  </a:txBody>
                  <a:tcPr/>
                </a:tc>
                <a:tc>
                  <a:txBody>
                    <a:bodyPr/>
                    <a:lstStyle/>
                    <a:p>
                      <a:r>
                        <a:rPr lang="en-US" sz="1000" dirty="0">
                          <a:latin typeface="+mn-lt"/>
                        </a:rPr>
                        <a:t>the points of the compass are an evenly spaced set of horizontal directions used in navigation and geography.</a:t>
                      </a:r>
                      <a:endParaRPr lang="en-GB" sz="1000" dirty="0">
                        <a:latin typeface="+mn-lt"/>
                      </a:endParaRPr>
                    </a:p>
                  </a:txBody>
                  <a:tcPr/>
                </a:tc>
                <a:extLst>
                  <a:ext uri="{0D108BD9-81ED-4DB2-BD59-A6C34878D82A}">
                    <a16:rowId xmlns:a16="http://schemas.microsoft.com/office/drawing/2014/main" val="2134235760"/>
                  </a:ext>
                </a:extLst>
              </a:tr>
              <a:tr h="262240">
                <a:tc>
                  <a:txBody>
                    <a:bodyPr/>
                    <a:lstStyle/>
                    <a:p>
                      <a:r>
                        <a:rPr lang="en-US" sz="1000" dirty="0">
                          <a:latin typeface="+mn-lt"/>
                        </a:rPr>
                        <a:t>Landscape </a:t>
                      </a:r>
                      <a:endParaRPr lang="en-GB" sz="1000" dirty="0">
                        <a:latin typeface="+mn-lt"/>
                      </a:endParaRPr>
                    </a:p>
                  </a:txBody>
                  <a:tcPr/>
                </a:tc>
                <a:tc>
                  <a:txBody>
                    <a:bodyPr/>
                    <a:lstStyle/>
                    <a:p>
                      <a:r>
                        <a:rPr lang="en-US" sz="1000" dirty="0">
                          <a:latin typeface="+mn-lt"/>
                        </a:rPr>
                        <a:t>A landscape is part of the Earths surface that can be viewed at one time from one place. </a:t>
                      </a:r>
                      <a:endParaRPr lang="en-GB" sz="1000" dirty="0">
                        <a:latin typeface="+mn-lt"/>
                      </a:endParaRPr>
                    </a:p>
                  </a:txBody>
                  <a:tcPr/>
                </a:tc>
                <a:extLst>
                  <a:ext uri="{0D108BD9-81ED-4DB2-BD59-A6C34878D82A}">
                    <a16:rowId xmlns:a16="http://schemas.microsoft.com/office/drawing/2014/main" val="10010"/>
                  </a:ext>
                </a:extLst>
              </a:tr>
              <a:tr h="262240">
                <a:tc>
                  <a:txBody>
                    <a:bodyPr/>
                    <a:lstStyle/>
                    <a:p>
                      <a:r>
                        <a:rPr lang="en-US" sz="1000" dirty="0">
                          <a:latin typeface="+mn-lt"/>
                        </a:rPr>
                        <a:t>Country </a:t>
                      </a:r>
                      <a:endParaRPr lang="en-GB" sz="1000" dirty="0">
                        <a:latin typeface="+mn-lt"/>
                      </a:endParaRPr>
                    </a:p>
                  </a:txBody>
                  <a:tcPr/>
                </a:tc>
                <a:tc>
                  <a:txBody>
                    <a:bodyPr/>
                    <a:lstStyle/>
                    <a:p>
                      <a:r>
                        <a:rPr lang="en-US" sz="1000" b="0" dirty="0">
                          <a:latin typeface="+mn-lt"/>
                        </a:rPr>
                        <a:t>A country is a distinct part of the world, such as a state, nation, or other political entity</a:t>
                      </a:r>
                      <a:endParaRPr lang="en-GB" sz="1000" b="0" dirty="0">
                        <a:latin typeface="+mn-lt"/>
                      </a:endParaRPr>
                    </a:p>
                  </a:txBody>
                  <a:tcPr/>
                </a:tc>
                <a:extLst>
                  <a:ext uri="{0D108BD9-81ED-4DB2-BD59-A6C34878D82A}">
                    <a16:rowId xmlns:a16="http://schemas.microsoft.com/office/drawing/2014/main" val="10011"/>
                  </a:ext>
                </a:extLst>
              </a:tr>
            </a:tbl>
          </a:graphicData>
        </a:graphic>
      </p:graphicFrame>
      <p:pic>
        <p:nvPicPr>
          <p:cNvPr id="8" name="Picture 7">
            <a:extLst>
              <a:ext uri="{FF2B5EF4-FFF2-40B4-BE49-F238E27FC236}">
                <a16:creationId xmlns:a16="http://schemas.microsoft.com/office/drawing/2014/main" id="{0B9C9E07-1F71-4DB4-B675-D055CD990252}"/>
              </a:ext>
            </a:extLst>
          </p:cNvPr>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260972" y="225146"/>
            <a:ext cx="518198" cy="510883"/>
          </a:xfrm>
          <a:prstGeom prst="rect">
            <a:avLst/>
          </a:prstGeom>
        </p:spPr>
      </p:pic>
      <p:pic>
        <p:nvPicPr>
          <p:cNvPr id="11" name="Picture 10">
            <a:extLst>
              <a:ext uri="{FF2B5EF4-FFF2-40B4-BE49-F238E27FC236}">
                <a16:creationId xmlns:a16="http://schemas.microsoft.com/office/drawing/2014/main" id="{30E108C7-6875-4D05-8E25-318CCC9F3BAE}"/>
              </a:ext>
            </a:extLst>
          </p:cNvPr>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099812" y="215265"/>
            <a:ext cx="518198" cy="510883"/>
          </a:xfrm>
          <a:prstGeom prst="rect">
            <a:avLst/>
          </a:prstGeom>
        </p:spPr>
      </p:pic>
      <p:pic>
        <p:nvPicPr>
          <p:cNvPr id="3" name="Picture 2">
            <a:extLst>
              <a:ext uri="{FF2B5EF4-FFF2-40B4-BE49-F238E27FC236}">
                <a16:creationId xmlns:a16="http://schemas.microsoft.com/office/drawing/2014/main" id="{22A1DA96-A6E7-28F0-160D-0F8598DE4958}"/>
              </a:ext>
            </a:extLst>
          </p:cNvPr>
          <p:cNvPicPr>
            <a:picLocks noChangeAspect="1"/>
          </p:cNvPicPr>
          <p:nvPr/>
        </p:nvPicPr>
        <p:blipFill>
          <a:blip r:embed="rId5"/>
          <a:stretch>
            <a:fillRect/>
          </a:stretch>
        </p:blipFill>
        <p:spPr>
          <a:xfrm>
            <a:off x="273911" y="3664678"/>
            <a:ext cx="5069614" cy="2968176"/>
          </a:xfrm>
          <a:prstGeom prst="rect">
            <a:avLst/>
          </a:prstGeom>
        </p:spPr>
      </p:pic>
      <p:sp>
        <p:nvSpPr>
          <p:cNvPr id="4" name="Rectangle 3">
            <a:extLst>
              <a:ext uri="{FF2B5EF4-FFF2-40B4-BE49-F238E27FC236}">
                <a16:creationId xmlns:a16="http://schemas.microsoft.com/office/drawing/2014/main" id="{00DF1D46-0A12-A3F4-38C0-6CE27C653B2D}"/>
              </a:ext>
            </a:extLst>
          </p:cNvPr>
          <p:cNvSpPr/>
          <p:nvPr/>
        </p:nvSpPr>
        <p:spPr>
          <a:xfrm>
            <a:off x="273911" y="6419850"/>
            <a:ext cx="2057401" cy="21300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 name="Table 8">
            <a:extLst>
              <a:ext uri="{FF2B5EF4-FFF2-40B4-BE49-F238E27FC236}">
                <a16:creationId xmlns:a16="http://schemas.microsoft.com/office/drawing/2014/main" id="{DB98BCED-ACA1-4CEB-9B73-80F811780EC2}"/>
              </a:ext>
            </a:extLst>
          </p:cNvPr>
          <p:cNvGraphicFramePr>
            <a:graphicFrameLocks noGrp="1"/>
          </p:cNvGraphicFramePr>
          <p:nvPr>
            <p:extLst>
              <p:ext uri="{D42A27DB-BD31-4B8C-83A1-F6EECF244321}">
                <p14:modId xmlns:p14="http://schemas.microsoft.com/office/powerpoint/2010/main" val="416943594"/>
              </p:ext>
            </p:extLst>
          </p:nvPr>
        </p:nvGraphicFramePr>
        <p:xfrm>
          <a:off x="167863" y="379418"/>
          <a:ext cx="3191143" cy="1958548"/>
        </p:xfrm>
        <a:graphic>
          <a:graphicData uri="http://schemas.openxmlformats.org/drawingml/2006/table">
            <a:tbl>
              <a:tblPr firstRow="1" bandRow="1">
                <a:tableStyleId>{5C22544A-7EE6-4342-B048-85BDC9FD1C3A}</a:tableStyleId>
              </a:tblPr>
              <a:tblGrid>
                <a:gridCol w="3191143">
                  <a:extLst>
                    <a:ext uri="{9D8B030D-6E8A-4147-A177-3AD203B41FA5}">
                      <a16:colId xmlns:a16="http://schemas.microsoft.com/office/drawing/2014/main" val="2935164614"/>
                    </a:ext>
                  </a:extLst>
                </a:gridCol>
              </a:tblGrid>
              <a:tr h="248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lt1"/>
                          </a:solidFill>
                          <a:effectLst/>
                          <a:latin typeface="+mn-lt"/>
                          <a:ea typeface="+mn-ea"/>
                          <a:cs typeface="+mn-cs"/>
                        </a:rPr>
                        <a:t>What should I already know?</a:t>
                      </a:r>
                    </a:p>
                  </a:txBody>
                  <a:tcPr marL="74295" marR="74295" marT="37148" marB="37148">
                    <a:solidFill>
                      <a:srgbClr val="92D050"/>
                    </a:solidFill>
                  </a:tcPr>
                </a:tc>
                <a:extLst>
                  <a:ext uri="{0D108BD9-81ED-4DB2-BD59-A6C34878D82A}">
                    <a16:rowId xmlns:a16="http://schemas.microsoft.com/office/drawing/2014/main" val="3376881329"/>
                  </a:ext>
                </a:extLst>
              </a:tr>
              <a:tr h="41496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The names and locations of continents across the world.</a:t>
                      </a:r>
                    </a:p>
                  </a:txBody>
                  <a:tcPr marL="74295" marR="74295" marT="37148" marB="37148"/>
                </a:tc>
                <a:extLst>
                  <a:ext uri="{0D108BD9-81ED-4DB2-BD59-A6C34878D82A}">
                    <a16:rowId xmlns:a16="http://schemas.microsoft.com/office/drawing/2014/main" val="1744445943"/>
                  </a:ext>
                </a:extLst>
              </a:tr>
              <a:tr h="4443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That America is split into North and South America.</a:t>
                      </a:r>
                    </a:p>
                  </a:txBody>
                  <a:tcPr marL="74295" marR="74295" marT="37148" marB="37148"/>
                </a:tc>
                <a:extLst>
                  <a:ext uri="{0D108BD9-81ED-4DB2-BD59-A6C34878D82A}">
                    <a16:rowId xmlns:a16="http://schemas.microsoft.com/office/drawing/2014/main" val="1889449259"/>
                  </a:ext>
                </a:extLst>
              </a:tr>
              <a:tr h="28123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Simple compass points – N,S,E,W.</a:t>
                      </a:r>
                    </a:p>
                  </a:txBody>
                  <a:tcPr marL="74295" marR="74295" marT="37148" marB="37148"/>
                </a:tc>
                <a:extLst>
                  <a:ext uri="{0D108BD9-81ED-4DB2-BD59-A6C34878D82A}">
                    <a16:rowId xmlns:a16="http://schemas.microsoft.com/office/drawing/2014/main" val="3977016443"/>
                  </a:ext>
                </a:extLst>
              </a:tr>
              <a:tr h="4443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Some key states or cities within America</a:t>
                      </a:r>
                    </a:p>
                  </a:txBody>
                  <a:tcPr marL="74295" marR="74295" marT="37148" marB="37148"/>
                </a:tc>
                <a:extLst>
                  <a:ext uri="{0D108BD9-81ED-4DB2-BD59-A6C34878D82A}">
                    <a16:rowId xmlns:a16="http://schemas.microsoft.com/office/drawing/2014/main" val="2019307887"/>
                  </a:ext>
                </a:extLst>
              </a:tr>
            </a:tbl>
          </a:graphicData>
        </a:graphic>
      </p:graphicFrame>
      <p:graphicFrame>
        <p:nvGraphicFramePr>
          <p:cNvPr id="27" name="Table 27">
            <a:extLst>
              <a:ext uri="{FF2B5EF4-FFF2-40B4-BE49-F238E27FC236}">
                <a16:creationId xmlns:a16="http://schemas.microsoft.com/office/drawing/2014/main" id="{5CC1EA0A-4AA4-4049-A11F-902DB73AF5FC}"/>
              </a:ext>
            </a:extLst>
          </p:cNvPr>
          <p:cNvGraphicFramePr>
            <a:graphicFrameLocks noGrp="1"/>
          </p:cNvGraphicFramePr>
          <p:nvPr>
            <p:extLst>
              <p:ext uri="{D42A27DB-BD31-4B8C-83A1-F6EECF244321}">
                <p14:modId xmlns:p14="http://schemas.microsoft.com/office/powerpoint/2010/main" val="1084116974"/>
              </p:ext>
            </p:extLst>
          </p:nvPr>
        </p:nvGraphicFramePr>
        <p:xfrm>
          <a:off x="7144703" y="379418"/>
          <a:ext cx="2399348" cy="2371724"/>
        </p:xfrm>
        <a:graphic>
          <a:graphicData uri="http://schemas.openxmlformats.org/drawingml/2006/table">
            <a:tbl>
              <a:tblPr firstRow="1" bandRow="1">
                <a:tableStyleId>{5C22544A-7EE6-4342-B048-85BDC9FD1C3A}</a:tableStyleId>
              </a:tblPr>
              <a:tblGrid>
                <a:gridCol w="2399348">
                  <a:extLst>
                    <a:ext uri="{9D8B030D-6E8A-4147-A177-3AD203B41FA5}">
                      <a16:colId xmlns:a16="http://schemas.microsoft.com/office/drawing/2014/main" val="1103092020"/>
                    </a:ext>
                  </a:extLst>
                </a:gridCol>
              </a:tblGrid>
              <a:tr h="412474">
                <a:tc>
                  <a:txBody>
                    <a:bodyPr/>
                    <a:lstStyle/>
                    <a:p>
                      <a:pPr algn="ctr"/>
                      <a:r>
                        <a:rPr lang="en-US" dirty="0"/>
                        <a:t>Continents </a:t>
                      </a:r>
                      <a:endParaRPr lang="en-GB" dirty="0"/>
                    </a:p>
                  </a:txBody>
                  <a:tcPr>
                    <a:solidFill>
                      <a:srgbClr val="7030A0"/>
                    </a:solidFill>
                  </a:tcPr>
                </a:tc>
                <a:extLst>
                  <a:ext uri="{0D108BD9-81ED-4DB2-BD59-A6C34878D82A}">
                    <a16:rowId xmlns:a16="http://schemas.microsoft.com/office/drawing/2014/main" val="2332372322"/>
                  </a:ext>
                </a:extLst>
              </a:tr>
              <a:tr h="1959250">
                <a:tc>
                  <a:txBody>
                    <a:bodyPr/>
                    <a:lstStyle/>
                    <a:p>
                      <a:endParaRPr lang="en-GB" dirty="0"/>
                    </a:p>
                  </a:txBody>
                  <a:tcPr/>
                </a:tc>
                <a:extLst>
                  <a:ext uri="{0D108BD9-81ED-4DB2-BD59-A6C34878D82A}">
                    <a16:rowId xmlns:a16="http://schemas.microsoft.com/office/drawing/2014/main" val="4093185029"/>
                  </a:ext>
                </a:extLst>
              </a:tr>
            </a:tbl>
          </a:graphicData>
        </a:graphic>
      </p:graphicFrame>
      <p:graphicFrame>
        <p:nvGraphicFramePr>
          <p:cNvPr id="2" name="Table 2">
            <a:extLst>
              <a:ext uri="{FF2B5EF4-FFF2-40B4-BE49-F238E27FC236}">
                <a16:creationId xmlns:a16="http://schemas.microsoft.com/office/drawing/2014/main" id="{31B4501F-D620-4979-9DE3-6D972B9C9CED}"/>
              </a:ext>
            </a:extLst>
          </p:cNvPr>
          <p:cNvGraphicFramePr>
            <a:graphicFrameLocks noGrp="1"/>
          </p:cNvGraphicFramePr>
          <p:nvPr>
            <p:extLst>
              <p:ext uri="{D42A27DB-BD31-4B8C-83A1-F6EECF244321}">
                <p14:modId xmlns:p14="http://schemas.microsoft.com/office/powerpoint/2010/main" val="1128504080"/>
              </p:ext>
            </p:extLst>
          </p:nvPr>
        </p:nvGraphicFramePr>
        <p:xfrm>
          <a:off x="247382" y="3340333"/>
          <a:ext cx="5200919" cy="365760"/>
        </p:xfrm>
        <a:graphic>
          <a:graphicData uri="http://schemas.openxmlformats.org/drawingml/2006/table">
            <a:tbl>
              <a:tblPr firstRow="1" bandRow="1">
                <a:tableStyleId>{7DF18680-E054-41AD-8BC1-D1AEF772440D}</a:tableStyleId>
              </a:tblPr>
              <a:tblGrid>
                <a:gridCol w="5200919">
                  <a:extLst>
                    <a:ext uri="{9D8B030D-6E8A-4147-A177-3AD203B41FA5}">
                      <a16:colId xmlns:a16="http://schemas.microsoft.com/office/drawing/2014/main" val="1893602178"/>
                    </a:ext>
                  </a:extLst>
                </a:gridCol>
              </a:tblGrid>
              <a:tr h="200894">
                <a:tc>
                  <a:txBody>
                    <a:bodyPr/>
                    <a:lstStyle/>
                    <a:p>
                      <a:pPr algn="ctr"/>
                      <a:r>
                        <a:rPr lang="en-GB" dirty="0"/>
                        <a:t>Route 66</a:t>
                      </a:r>
                    </a:p>
                  </a:txBody>
                  <a:tcPr/>
                </a:tc>
                <a:extLst>
                  <a:ext uri="{0D108BD9-81ED-4DB2-BD59-A6C34878D82A}">
                    <a16:rowId xmlns:a16="http://schemas.microsoft.com/office/drawing/2014/main" val="588404272"/>
                  </a:ext>
                </a:extLst>
              </a:tr>
            </a:tbl>
          </a:graphicData>
        </a:graphic>
      </p:graphicFrame>
      <p:graphicFrame>
        <p:nvGraphicFramePr>
          <p:cNvPr id="3" name="Table 3">
            <a:extLst>
              <a:ext uri="{FF2B5EF4-FFF2-40B4-BE49-F238E27FC236}">
                <a16:creationId xmlns:a16="http://schemas.microsoft.com/office/drawing/2014/main" id="{3C74F621-5072-423B-8E4F-7F75FD39EFB2}"/>
              </a:ext>
            </a:extLst>
          </p:cNvPr>
          <p:cNvGraphicFramePr>
            <a:graphicFrameLocks noGrp="1"/>
          </p:cNvGraphicFramePr>
          <p:nvPr>
            <p:extLst>
              <p:ext uri="{D42A27DB-BD31-4B8C-83A1-F6EECF244321}">
                <p14:modId xmlns:p14="http://schemas.microsoft.com/office/powerpoint/2010/main" val="3481821232"/>
              </p:ext>
            </p:extLst>
          </p:nvPr>
        </p:nvGraphicFramePr>
        <p:xfrm>
          <a:off x="3438525" y="379418"/>
          <a:ext cx="3706177" cy="365760"/>
        </p:xfrm>
        <a:graphic>
          <a:graphicData uri="http://schemas.openxmlformats.org/drawingml/2006/table">
            <a:tbl>
              <a:tblPr firstRow="1" bandRow="1">
                <a:tableStyleId>{EB344D84-9AFB-497E-A393-DC336BA19D2E}</a:tableStyleId>
              </a:tblPr>
              <a:tblGrid>
                <a:gridCol w="3706177">
                  <a:extLst>
                    <a:ext uri="{9D8B030D-6E8A-4147-A177-3AD203B41FA5}">
                      <a16:colId xmlns:a16="http://schemas.microsoft.com/office/drawing/2014/main" val="2581052196"/>
                    </a:ext>
                  </a:extLst>
                </a:gridCol>
              </a:tblGrid>
              <a:tr h="0">
                <a:tc>
                  <a:txBody>
                    <a:bodyPr/>
                    <a:lstStyle/>
                    <a:p>
                      <a:pPr algn="ctr"/>
                      <a:r>
                        <a:rPr lang="en-US" dirty="0"/>
                        <a:t>G</a:t>
                      </a:r>
                      <a:r>
                        <a:rPr lang="en-GB" dirty="0" err="1"/>
                        <a:t>oogle</a:t>
                      </a:r>
                      <a:r>
                        <a:rPr lang="en-GB" dirty="0"/>
                        <a:t> Earth </a:t>
                      </a:r>
                    </a:p>
                  </a:txBody>
                  <a:tcPr/>
                </a:tc>
                <a:extLst>
                  <a:ext uri="{0D108BD9-81ED-4DB2-BD59-A6C34878D82A}">
                    <a16:rowId xmlns:a16="http://schemas.microsoft.com/office/drawing/2014/main" val="2040550589"/>
                  </a:ext>
                </a:extLst>
              </a:tr>
            </a:tbl>
          </a:graphicData>
        </a:graphic>
      </p:graphicFrame>
      <p:sp>
        <p:nvSpPr>
          <p:cNvPr id="2052" name="AutoShape 4" descr="Walt Disney | Disney Wiki | Fando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054" name="AutoShape 6" descr="Walt Disney | Disney Wiki | Fando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056" name="AutoShape 8" descr="Walt Disney - IMDb"/>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058" name="AutoShape 10" descr="Walt Disney - IMDb"/>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060" name="AutoShape 12" descr="Walt Disney - IMDb"/>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7" name="TextBox 16"/>
          <p:cNvSpPr txBox="1"/>
          <p:nvPr/>
        </p:nvSpPr>
        <p:spPr>
          <a:xfrm>
            <a:off x="5448302" y="4268118"/>
            <a:ext cx="4095750" cy="369332"/>
          </a:xfrm>
          <a:prstGeom prst="rect">
            <a:avLst/>
          </a:prstGeom>
          <a:solidFill>
            <a:srgbClr val="FFFF00"/>
          </a:solidFill>
        </p:spPr>
        <p:txBody>
          <a:bodyPr wrap="square" rtlCol="0">
            <a:spAutoFit/>
          </a:bodyPr>
          <a:lstStyle/>
          <a:p>
            <a:pPr algn="ctr"/>
            <a:r>
              <a:rPr lang="en-GB" dirty="0"/>
              <a:t>8 point compass</a:t>
            </a:r>
          </a:p>
        </p:txBody>
      </p:sp>
      <p:pic>
        <p:nvPicPr>
          <p:cNvPr id="4" name="Picture 3" descr="A picture containing text, map">
            <a:extLst>
              <a:ext uri="{FF2B5EF4-FFF2-40B4-BE49-F238E27FC236}">
                <a16:creationId xmlns:a16="http://schemas.microsoft.com/office/drawing/2014/main" id="{212F72B8-77F5-56AD-6262-5DEBF6540015}"/>
              </a:ext>
            </a:extLst>
          </p:cNvPr>
          <p:cNvPicPr>
            <a:picLocks noChangeAspect="1"/>
          </p:cNvPicPr>
          <p:nvPr/>
        </p:nvPicPr>
        <p:blipFill rotWithShape="1">
          <a:blip r:embed="rId3">
            <a:extLst>
              <a:ext uri="{28A0092B-C50C-407E-A947-70E740481C1C}">
                <a14:useLocalDpi xmlns:a14="http://schemas.microsoft.com/office/drawing/2010/main" val="0"/>
              </a:ext>
            </a:extLst>
          </a:blip>
          <a:srcRect b="9257"/>
          <a:stretch/>
        </p:blipFill>
        <p:spPr>
          <a:xfrm>
            <a:off x="291326" y="3913407"/>
            <a:ext cx="5042034" cy="2624309"/>
          </a:xfrm>
          <a:prstGeom prst="rect">
            <a:avLst/>
          </a:prstGeom>
        </p:spPr>
      </p:pic>
      <p:pic>
        <p:nvPicPr>
          <p:cNvPr id="1026" name="Picture 2" descr="See the source image">
            <a:extLst>
              <a:ext uri="{FF2B5EF4-FFF2-40B4-BE49-F238E27FC236}">
                <a16:creationId xmlns:a16="http://schemas.microsoft.com/office/drawing/2014/main" id="{27EC3105-745A-2DCE-AD68-2664CF4436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393" y="747194"/>
            <a:ext cx="3706177" cy="22238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8 point compass">
            <a:extLst>
              <a:ext uri="{FF2B5EF4-FFF2-40B4-BE49-F238E27FC236}">
                <a16:creationId xmlns:a16="http://schemas.microsoft.com/office/drawing/2014/main" id="{452A2570-5702-6754-46B7-6FD00A0CCA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96052" y="4730396"/>
            <a:ext cx="2000250" cy="19907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ontinents">
            <a:extLst>
              <a:ext uri="{FF2B5EF4-FFF2-40B4-BE49-F238E27FC236}">
                <a16:creationId xmlns:a16="http://schemas.microsoft.com/office/drawing/2014/main" id="{D4B9067B-6F91-9910-700B-FF108AC483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15090" y="937880"/>
            <a:ext cx="2258574" cy="17145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13D2CAC-8BF9-8A87-5C4A-AA9E4CE1B36F}"/>
              </a:ext>
            </a:extLst>
          </p:cNvPr>
          <p:cNvSpPr/>
          <p:nvPr/>
        </p:nvSpPr>
        <p:spPr>
          <a:xfrm>
            <a:off x="6225988" y="3340333"/>
            <a:ext cx="3133165" cy="7079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Can you come on a Great American Road Trip?</a:t>
            </a:r>
            <a:endParaRPr lang="en-GB" dirty="0"/>
          </a:p>
        </p:txBody>
      </p:sp>
    </p:spTree>
    <p:extLst>
      <p:ext uri="{BB962C8B-B14F-4D97-AF65-F5344CB8AC3E}">
        <p14:creationId xmlns:p14="http://schemas.microsoft.com/office/powerpoint/2010/main" val="240409559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5799</TotalTime>
  <Words>456</Words>
  <Application>Microsoft Office PowerPoint</Application>
  <PresentationFormat>A4 Paper (210x297 mm)</PresentationFormat>
  <Paragraphs>45</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Cristina Wilson (Staff)</cp:lastModifiedBy>
  <cp:revision>98</cp:revision>
  <cp:lastPrinted>2021-07-20T12:48:19Z</cp:lastPrinted>
  <dcterms:created xsi:type="dcterms:W3CDTF">2017-10-15T20:56:30Z</dcterms:created>
  <dcterms:modified xsi:type="dcterms:W3CDTF">2024-10-01T06:41:28Z</dcterms:modified>
</cp:coreProperties>
</file>