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DF06CC-F615-344D-BBF5-EB517627AA3C}" v="894" dt="2022-02-27T16:12:42.228"/>
    <p1510:client id="{641AF45A-AECD-734D-E4C0-222E864CF953}" v="5" dt="2022-03-14T17:24:35.378"/>
    <p1510:client id="{6600D5A2-3096-E476-9C4C-2A1ADF69BB7C}" v="647" dt="2022-05-12T17:56:55.502"/>
    <p1510:client id="{6CEC933D-E1E3-863A-D394-774D640F190E}" v="6" dt="2022-01-20T08:18:25.033"/>
    <p1510:client id="{87F5E4A6-2B18-90DC-CC8E-F0900B2DDC96}" v="150" dt="2022-05-13T14:54:50.218"/>
    <p1510:client id="{A186F0A6-9D7F-E9C1-09C2-74B65BE7DB47}" v="27" dt="2022-06-05T18:54:35.049"/>
    <p1510:client id="{AFC99456-1E3C-8F18-3BF0-80DFEE46A346}" v="800" dt="2022-01-19T15:33:15.949"/>
    <p1510:client id="{A7554F42-9D7E-E2BE-8DA0-B8BBCD2F990F}" v="1258" dt="2022-01-16T20:17:27.102"/>
    <p1510:client id="{D87F54B1-593E-4484-9E5D-C0773342C0EB}" v="700" dt="2022-05-12T05:55:36.3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–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70" autoAdjust="0"/>
    <p:restoredTop sz="94627"/>
  </p:normalViewPr>
  <p:slideViewPr>
    <p:cSldViewPr snapToGrid="0" snapToObjects="1">
      <p:cViewPr varScale="1">
        <p:scale>
          <a:sx n="108" d="100"/>
          <a:sy n="108" d="100"/>
        </p:scale>
        <p:origin x="175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lpc.opengameart.org/node/11889" TargetMode="External"/><Relationship Id="rId13" Type="http://schemas.openxmlformats.org/officeDocument/2006/relationships/image" Target="../media/image8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hyperlink" Target="https://pixnio.com/nature-landscapes/winter/snow-winter-tree-evergreen-cold-conifer-frost-day-sky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7.jpg"/><Relationship Id="rId5" Type="http://schemas.openxmlformats.org/officeDocument/2006/relationships/image" Target="../media/image3.png"/><Relationship Id="rId15" Type="http://schemas.openxmlformats.org/officeDocument/2006/relationships/image" Target="../media/image9.jpeg"/><Relationship Id="rId10" Type="http://schemas.openxmlformats.org/officeDocument/2006/relationships/hyperlink" Target="http://journal.frontiersin.org/article/10.3389/fpls.2016.00144/full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6.jpg"/><Relationship Id="rId14" Type="http://schemas.openxmlformats.org/officeDocument/2006/relationships/hyperlink" Target="https://pixabay.com/en/tree-beech-autumn-deciduous-tree-2812466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9945" y="47193"/>
            <a:ext cx="8267700" cy="273090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1800" b="1" dirty="0"/>
              <a:t>Year One |	Science | Summer Term 1 | Plants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5567197"/>
              </p:ext>
            </p:extLst>
          </p:nvPr>
        </p:nvGraphicFramePr>
        <p:xfrm>
          <a:off x="196952" y="398043"/>
          <a:ext cx="2544813" cy="2552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08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600" dirty="0">
                          <a:latin typeface="Comic Sans MS"/>
                        </a:rPr>
                        <a:t>Prior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35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We can talk about similarities and differences in objects, places and materials.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We can talk about features of our environment.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We can make observations of plants and animals and talk about changes.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8263895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3769293"/>
              </p:ext>
            </p:extLst>
          </p:nvPr>
        </p:nvGraphicFramePr>
        <p:xfrm>
          <a:off x="191259" y="3122777"/>
          <a:ext cx="2550506" cy="320992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6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3767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058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6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Parts of plants and trees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Leaf, flower, blossom, petal, fruit, berry, root, seed, trunk, branch, stem, bark, stalk, bud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evergreen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Trees that keep their leaves all year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93501423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deciduous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/>
                        </a:rPr>
                        <a:t>Trees that lose their leaves each year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57030744"/>
                  </a:ext>
                </a:extLst>
              </a:tr>
              <a:tr h="234717">
                <a:tc gridSpan="2"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Names of trees in the local area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238125">
                <a:tc gridSpan="2">
                  <a:txBody>
                    <a:bodyPr/>
                    <a:lstStyle/>
                    <a:p>
                      <a:r>
                        <a:rPr lang="en-GB" altLang="en-GB" sz="1200" b="0" dirty="0">
                          <a:latin typeface="Comic Sans MS"/>
                        </a:rPr>
                        <a:t>Names of garden and wild flowering plants in the local area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sz="14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3049"/>
              </p:ext>
            </p:extLst>
          </p:nvPr>
        </p:nvGraphicFramePr>
        <p:xfrm>
          <a:off x="2868325" y="418441"/>
          <a:ext cx="6344046" cy="3172386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67244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6343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71336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15044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Comic Sans MS"/>
                        </a:rPr>
                        <a:t>Key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92435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In our local area there are lots of different plants with different names.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9393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We can identify plants by looking at their characteristics.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9393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Plants have common parts but these parts can be different depending on the type of plant.</a:t>
                      </a:r>
                    </a:p>
                    <a:p>
                      <a:endParaRPr lang="en-GB" sz="1400" dirty="0">
                        <a:latin typeface="Comic Sans MS"/>
                      </a:endParaRPr>
                    </a:p>
                    <a:p>
                      <a:endParaRPr lang="en-GB" sz="14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94609327"/>
                  </a:ext>
                </a:extLst>
              </a:tr>
              <a:tr h="29393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Some trees keep their leaves all year round (evergreen) while others drop their leaves in autumn and regrow them in spring (deciduous)</a:t>
                      </a:r>
                    </a:p>
                    <a:p>
                      <a:endParaRPr lang="en-GB" sz="1400" dirty="0">
                        <a:latin typeface="Comic Sans MS"/>
                      </a:endParaRPr>
                    </a:p>
                    <a:p>
                      <a:endParaRPr lang="en-GB" sz="1400" dirty="0">
                        <a:latin typeface="Comic Sans MS"/>
                      </a:endParaRPr>
                    </a:p>
                    <a:p>
                      <a:endParaRPr lang="en-GB" sz="14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16418763"/>
                  </a:ext>
                </a:extLst>
              </a:tr>
            </a:tbl>
          </a:graphicData>
        </a:graphic>
      </p:graphicFrame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F8FAAA60-1738-471F-B64D-0E9BE6328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83984"/>
              </p:ext>
            </p:extLst>
          </p:nvPr>
        </p:nvGraphicFramePr>
        <p:xfrm>
          <a:off x="3013074" y="3660369"/>
          <a:ext cx="3387136" cy="305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3568">
                  <a:extLst>
                    <a:ext uri="{9D8B030D-6E8A-4147-A177-3AD203B41FA5}">
                      <a16:colId xmlns:a16="http://schemas.microsoft.com/office/drawing/2014/main" val="3870417273"/>
                    </a:ext>
                  </a:extLst>
                </a:gridCol>
                <a:gridCol w="1693568">
                  <a:extLst>
                    <a:ext uri="{9D8B030D-6E8A-4147-A177-3AD203B41FA5}">
                      <a16:colId xmlns:a16="http://schemas.microsoft.com/office/drawing/2014/main" val="289642736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/>
                        </a:rPr>
                        <a:t>Key Science Skills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420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Observe over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Pattern seeking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038160"/>
                  </a:ext>
                </a:extLst>
              </a:tr>
              <a:tr h="370839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Research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2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8882086"/>
                  </a:ext>
                </a:extLst>
              </a:tr>
            </a:tbl>
          </a:graphicData>
        </a:graphic>
      </p:graphicFrame>
      <p:pic>
        <p:nvPicPr>
          <p:cNvPr id="25" name="Picture 25" descr="A pineapple on a plate&#10;&#10;Description automatically generated">
            <a:extLst>
              <a:ext uri="{FF2B5EF4-FFF2-40B4-BE49-F238E27FC236}">
                <a16:creationId xmlns:a16="http://schemas.microsoft.com/office/drawing/2014/main" id="{125C817C-3E7D-4599-A969-7162EF571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00" y="3362"/>
            <a:ext cx="655521" cy="646420"/>
          </a:xfrm>
          <a:prstGeom prst="rect">
            <a:avLst/>
          </a:prstGeom>
        </p:spPr>
      </p:pic>
      <p:pic>
        <p:nvPicPr>
          <p:cNvPr id="29" name="Picture 25" descr="A pineapple on a plate&#10;&#10;Description automatically generated">
            <a:extLst>
              <a:ext uri="{FF2B5EF4-FFF2-40B4-BE49-F238E27FC236}">
                <a16:creationId xmlns:a16="http://schemas.microsoft.com/office/drawing/2014/main" id="{D543F337-DBC8-4703-B137-B1BDA04AC2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8679" y="3362"/>
            <a:ext cx="655521" cy="646420"/>
          </a:xfrm>
          <a:prstGeom prst="rect">
            <a:avLst/>
          </a:prstGeom>
        </p:spPr>
      </p:pic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FD1E0072-2735-B5BB-BE15-B65C4094B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98145"/>
              </p:ext>
            </p:extLst>
          </p:nvPr>
        </p:nvGraphicFramePr>
        <p:xfrm>
          <a:off x="6522724" y="3650844"/>
          <a:ext cx="3000373" cy="188976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70417273"/>
                    </a:ext>
                  </a:extLst>
                </a:gridCol>
                <a:gridCol w="1781173">
                  <a:extLst>
                    <a:ext uri="{9D8B030D-6E8A-4147-A177-3AD203B41FA5}">
                      <a16:colId xmlns:a16="http://schemas.microsoft.com/office/drawing/2014/main" val="2621130781"/>
                    </a:ext>
                  </a:extLst>
                </a:gridCol>
              </a:tblGrid>
              <a:tr h="333375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dirty="0">
                          <a:latin typeface="Comic Sans MS"/>
                        </a:rPr>
                        <a:t>Key Scientist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420170"/>
                  </a:ext>
                </a:extLst>
              </a:tr>
              <a:tr h="110551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1" dirty="0">
                          <a:latin typeface="Comic Sans MS"/>
                        </a:rPr>
                        <a:t>Beatrix Potter (1866 – 1943)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b="0" dirty="0">
                          <a:latin typeface="Comic Sans MS"/>
                        </a:rPr>
                        <a:t>As well as a celebrated author, Potter was also a keen scientist, studying plants, mushrooms and fungi.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038160"/>
                  </a:ext>
                </a:extLst>
              </a:tr>
            </a:tbl>
          </a:graphicData>
        </a:graphic>
      </p:graphicFrame>
      <p:pic>
        <p:nvPicPr>
          <p:cNvPr id="12" name="Picture 12" descr="Icon&#10;&#10;Description automatically generated">
            <a:extLst>
              <a:ext uri="{FF2B5EF4-FFF2-40B4-BE49-F238E27FC236}">
                <a16:creationId xmlns:a16="http://schemas.microsoft.com/office/drawing/2014/main" id="{D9C6DCE3-FD58-A2AB-2911-432BD594BA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2518" y="4080942"/>
            <a:ext cx="1105227" cy="1039746"/>
          </a:xfrm>
          <a:prstGeom prst="rect">
            <a:avLst/>
          </a:prstGeom>
        </p:spPr>
      </p:pic>
      <p:pic>
        <p:nvPicPr>
          <p:cNvPr id="13" name="Picture 13" descr="Icon&#10;&#10;Description automatically generated">
            <a:extLst>
              <a:ext uri="{FF2B5EF4-FFF2-40B4-BE49-F238E27FC236}">
                <a16:creationId xmlns:a16="http://schemas.microsoft.com/office/drawing/2014/main" id="{CC7102C6-62A0-4D97-175A-D20CC85120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30310" y="4081422"/>
            <a:ext cx="1010038" cy="1038786"/>
          </a:xfrm>
          <a:prstGeom prst="rect">
            <a:avLst/>
          </a:prstGeom>
        </p:spPr>
      </p:pic>
      <p:pic>
        <p:nvPicPr>
          <p:cNvPr id="14" name="Picture 14" descr="Icon&#10;&#10;Description automatically generated">
            <a:extLst>
              <a:ext uri="{FF2B5EF4-FFF2-40B4-BE49-F238E27FC236}">
                <a16:creationId xmlns:a16="http://schemas.microsoft.com/office/drawing/2014/main" id="{66502C9D-2055-A36E-19D0-0C15B13993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53869" y="5382386"/>
            <a:ext cx="1105546" cy="103022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245D88E-C408-472A-9D49-3845E3D6E7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040348" y="1630783"/>
            <a:ext cx="747701" cy="74770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55D366D-601E-4992-AFDE-A8EABEA9EC6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rcRect b="12037"/>
          <a:stretch/>
        </p:blipFill>
        <p:spPr>
          <a:xfrm>
            <a:off x="7244293" y="1668489"/>
            <a:ext cx="1048786" cy="56036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5EB7D83-F041-4A10-BDA6-5665C724B91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4779351" y="2729051"/>
            <a:ext cx="1192824" cy="79485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8FA7C63-232F-4AA0-B2FE-0E353E14F20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6319556" y="2775276"/>
            <a:ext cx="924737" cy="695001"/>
          </a:xfrm>
          <a:prstGeom prst="rect">
            <a:avLst/>
          </a:prstGeom>
        </p:spPr>
      </p:pic>
      <p:pic>
        <p:nvPicPr>
          <p:cNvPr id="1026" name="Picture 2" descr="Image result for beatrix potter">
            <a:extLst>
              <a:ext uri="{FF2B5EF4-FFF2-40B4-BE49-F238E27FC236}">
                <a16:creationId xmlns:a16="http://schemas.microsoft.com/office/drawing/2014/main" id="{BB7E2617-A7C0-4F96-ABDC-155F40FAA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913" y="4161742"/>
            <a:ext cx="937669" cy="123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5057</TotalTime>
  <Words>233</Words>
  <Application>Microsoft Office PowerPoint</Application>
  <PresentationFormat>A4 Paper (210x297 mm)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Year One | Science | Summer Term 1 | Plants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Laurel Whitrod (Staff)</cp:lastModifiedBy>
  <cp:revision>464</cp:revision>
  <cp:lastPrinted>2017-10-30T10:21:12Z</cp:lastPrinted>
  <dcterms:created xsi:type="dcterms:W3CDTF">2017-10-15T20:56:30Z</dcterms:created>
  <dcterms:modified xsi:type="dcterms:W3CDTF">2024-11-25T12:24:57Z</dcterms:modified>
</cp:coreProperties>
</file>