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805613" cy="994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879" autoAdjust="0"/>
    <p:restoredTop sz="94627"/>
  </p:normalViewPr>
  <p:slideViewPr>
    <p:cSldViewPr snapToGrid="0" snapToObjects="1">
      <p:cViewPr>
        <p:scale>
          <a:sx n="100" d="100"/>
          <a:sy n="100" d="100"/>
        </p:scale>
        <p:origin x="-456" y="-72"/>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099" cy="498932"/>
          </a:xfrm>
          <a:prstGeom prst="rect">
            <a:avLst/>
          </a:prstGeom>
        </p:spPr>
        <p:txBody>
          <a:bodyPr vert="horz" lIns="91440" tIns="45720" rIns="91440" bIns="45720" numCol="1" rtlCol="0"/>
          <a:lstStyle>
            <a:lvl1pPr algn="l">
              <a:defRPr sz="1200"/>
            </a:lvl1pPr>
          </a:lstStyle>
          <a:p>
            <a:endParaRPr lang="en-US"/>
          </a:p>
        </p:txBody>
      </p:sp>
      <p:sp>
        <p:nvSpPr>
          <p:cNvPr id="3" name="Date Placeholder 2"/>
          <p:cNvSpPr>
            <a:spLocks noGrp="1"/>
          </p:cNvSpPr>
          <p:nvPr>
            <p:ph type="dt" idx="1"/>
          </p:nvPr>
        </p:nvSpPr>
        <p:spPr>
          <a:xfrm>
            <a:off x="3854939" y="0"/>
            <a:ext cx="2949099" cy="498932"/>
          </a:xfrm>
          <a:prstGeom prst="rect">
            <a:avLst/>
          </a:prstGeom>
        </p:spPr>
        <p:txBody>
          <a:bodyPr vert="horz" lIns="91440" tIns="45720" rIns="91440" bIns="45720" numCol="1" rtlCol="0"/>
          <a:lstStyle>
            <a:lvl1pPr algn="r">
              <a:defRPr sz="1200"/>
            </a:lvl1pPr>
          </a:lstStyle>
          <a:p>
            <a:fld id="{74DA69C8-F84C-2947-85D9-F4E475966ECC}" type="datetimeFigureOut">
              <a:rPr lang="en-US" smtClean="0"/>
              <a:t>9/3/2022</a:t>
            </a:fld>
            <a:endParaRPr lang="en-US"/>
          </a:p>
        </p:txBody>
      </p:sp>
      <p:sp>
        <p:nvSpPr>
          <p:cNvPr id="4" name="Slide Image Placeholder 3"/>
          <p:cNvSpPr>
            <a:spLocks noGrp="1" noRot="1" noChangeAspect="1"/>
          </p:cNvSpPr>
          <p:nvPr>
            <p:ph type="sldImg" idx="2"/>
          </p:nvPr>
        </p:nvSpPr>
        <p:spPr>
          <a:xfrm>
            <a:off x="979488" y="1243013"/>
            <a:ext cx="4846637" cy="3355975"/>
          </a:xfrm>
          <a:prstGeom prst="rect">
            <a:avLst/>
          </a:prstGeom>
          <a:noFill/>
          <a:ln w="12700">
            <a:solidFill>
              <a:prstClr val="black"/>
            </a:solidFill>
          </a:ln>
        </p:spPr>
        <p:txBody>
          <a:bodyPr vert="horz" lIns="91440" tIns="45720" rIns="91440" bIns="45720" numCol="1" rtlCol="0" anchor="ctr"/>
          <a:lstStyle/>
          <a:p>
            <a:endParaRPr lang="en-US"/>
          </a:p>
        </p:txBody>
      </p:sp>
      <p:sp>
        <p:nvSpPr>
          <p:cNvPr id="5" name="Notes Placeholder 4"/>
          <p:cNvSpPr>
            <a:spLocks noGrp="1"/>
          </p:cNvSpPr>
          <p:nvPr>
            <p:ph type="body" sz="quarter" idx="3"/>
          </p:nvPr>
        </p:nvSpPr>
        <p:spPr>
          <a:xfrm>
            <a:off x="680562" y="4785598"/>
            <a:ext cx="5444490" cy="3915489"/>
          </a:xfrm>
          <a:prstGeom prst="rect">
            <a:avLst/>
          </a:prstGeom>
        </p:spPr>
        <p:txBody>
          <a:bodyPr vert="horz" lIns="91440" tIns="45720" rIns="91440" bIns="45720"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45170"/>
            <a:ext cx="2949099" cy="498931"/>
          </a:xfrm>
          <a:prstGeom prst="rect">
            <a:avLst/>
          </a:prstGeom>
        </p:spPr>
        <p:txBody>
          <a:bodyPr vert="horz" lIns="91440" tIns="45720" rIns="91440" bIns="45720"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4939" y="9445170"/>
            <a:ext cx="2949099" cy="498931"/>
          </a:xfrm>
          <a:prstGeom prst="rect">
            <a:avLst/>
          </a:prstGeom>
        </p:spPr>
        <p:txBody>
          <a:bodyPr vert="horz" lIns="91440" tIns="45720" rIns="91440" bIns="45720"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dirty="0"/>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9/3/2022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9/3/2022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9/3/2022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9/3/2022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9/3/2022</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9/3/2022</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9/3/2022</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9/3/2022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9/3/2022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9/3/2022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9/3/2022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9/3/2022</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jpeg"/><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70020" y="51904"/>
            <a:ext cx="7429500" cy="479489"/>
          </a:xfrm>
        </p:spPr>
        <p:txBody>
          <a:bodyPr numCol="1">
            <a:noAutofit/>
          </a:bodyPr>
          <a:lstStyle/>
          <a:p>
            <a:r>
              <a:rPr lang="en-GB" sz="1400" b="1" dirty="0" smtClean="0">
                <a:latin typeface="Arial" panose="020B0604020202020204" pitchFamily="34" charset="0"/>
                <a:cs typeface="Arial" panose="020B0604020202020204" pitchFamily="34" charset="0"/>
              </a:rPr>
              <a:t>Geography</a:t>
            </a:r>
            <a:r>
              <a:rPr lang="en-GB" sz="1400" b="1" dirty="0">
                <a:latin typeface="Arial" panose="020B0604020202020204" pitchFamily="34" charset="0"/>
                <a:cs typeface="Arial" panose="020B0604020202020204" pitchFamily="34" charset="0"/>
              </a:rPr>
              <a:t>: </a:t>
            </a:r>
            <a:r>
              <a:rPr lang="en-GB" sz="1400" b="1" dirty="0" smtClean="0">
                <a:latin typeface="Arial" panose="020B0604020202020204" pitchFamily="34" charset="0"/>
                <a:cs typeface="Arial" panose="020B0604020202020204" pitchFamily="34" charset="0"/>
              </a:rPr>
              <a:t>Seasons  </a:t>
            </a:r>
            <a:r>
              <a:rPr lang="en-GB" sz="1400" b="1" dirty="0">
                <a:latin typeface="Arial" panose="020B0604020202020204" pitchFamily="34" charset="0"/>
                <a:cs typeface="Arial" panose="020B0604020202020204" pitchFamily="34" charset="0"/>
              </a:rPr>
              <a:t>- Year 2 </a:t>
            </a:r>
            <a:r>
              <a:rPr lang="en-GB" sz="1400" b="1" dirty="0" smtClean="0">
                <a:latin typeface="Arial" panose="020B0604020202020204" pitchFamily="34" charset="0"/>
                <a:cs typeface="Arial" panose="020B0604020202020204" pitchFamily="34" charset="0"/>
              </a:rPr>
              <a:t>(Autumn 1</a:t>
            </a:r>
            <a:r>
              <a:rPr lang="en-GB" sz="1400" b="1" dirty="0">
                <a:latin typeface="Arial" panose="020B0604020202020204" pitchFamily="34" charset="0"/>
                <a:cs typeface="Arial" panose="020B0604020202020204" pitchFamily="34" charset="0"/>
              </a:rPr>
              <a:t>)</a:t>
            </a:r>
            <a:br>
              <a:rPr lang="en-GB" sz="1400" b="1" dirty="0">
                <a:latin typeface="Arial" panose="020B0604020202020204" pitchFamily="34" charset="0"/>
                <a:cs typeface="Arial" panose="020B0604020202020204" pitchFamily="34" charset="0"/>
              </a:rPr>
            </a:br>
            <a:endParaRPr lang="en-US" sz="1400" b="1" dirty="0"/>
          </a:p>
        </p:txBody>
      </p:sp>
      <p:graphicFrame>
        <p:nvGraphicFramePr>
          <p:cNvPr id="4" name="Table 3"/>
          <p:cNvGraphicFramePr>
            <a:graphicFrameLocks noGrp="1"/>
          </p:cNvGraphicFramePr>
          <p:nvPr>
            <p:extLst>
              <p:ext uri="{D42A27DB-BD31-4B8C-83A1-F6EECF244321}">
                <p14:modId xmlns:p14="http://schemas.microsoft.com/office/powerpoint/2010/main" val="2640395799"/>
              </p:ext>
            </p:extLst>
          </p:nvPr>
        </p:nvGraphicFramePr>
        <p:xfrm>
          <a:off x="138574" y="380346"/>
          <a:ext cx="3585701" cy="6305555"/>
        </p:xfrm>
        <a:graphic>
          <a:graphicData uri="http://schemas.openxmlformats.org/drawingml/2006/table">
            <a:tbl>
              <a:tblPr firstRow="1" bandRow="1">
                <a:tableStyleId>{5C22544A-7EE6-4342-B048-85BDC9FD1C3A}</a:tableStyleId>
              </a:tblPr>
              <a:tblGrid>
                <a:gridCol w="1080626">
                  <a:extLst>
                    <a:ext uri="{9D8B030D-6E8A-4147-A177-3AD203B41FA5}">
                      <a16:colId xmlns:a16="http://schemas.microsoft.com/office/drawing/2014/main" xmlns="" val="20000"/>
                    </a:ext>
                  </a:extLst>
                </a:gridCol>
                <a:gridCol w="2505075">
                  <a:extLst>
                    <a:ext uri="{9D8B030D-6E8A-4147-A177-3AD203B41FA5}">
                      <a16:colId xmlns:a16="http://schemas.microsoft.com/office/drawing/2014/main" xmlns="" val="20001"/>
                    </a:ext>
                  </a:extLst>
                </a:gridCol>
              </a:tblGrid>
              <a:tr h="308167">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kern="1200" dirty="0" smtClean="0">
                          <a:solidFill>
                            <a:schemeClr val="lt1"/>
                          </a:solidFill>
                          <a:effectLst/>
                          <a:latin typeface="+mn-lt"/>
                          <a:ea typeface="+mn-ea"/>
                          <a:cs typeface="+mn-cs"/>
                        </a:rPr>
                        <a:t>Key Vocabulary</a:t>
                      </a:r>
                      <a:endParaRPr lang="en-US" sz="1600" b="1" dirty="0" smtClean="0"/>
                    </a:p>
                  </a:txBody>
                  <a:tcPr marL="74295" marR="74295" marT="37148" marB="37148"/>
                </a:tc>
                <a:tc hMerge="1">
                  <a:txBody>
                    <a:bodyPr/>
                    <a:lstStyle/>
                    <a:p>
                      <a:endParaRPr lang="en-US" sz="1500" dirty="0"/>
                    </a:p>
                  </a:txBody>
                  <a:tcPr marL="74295" marR="74295" marT="37148" marB="37148"/>
                </a:tc>
                <a:extLst>
                  <a:ext uri="{0D108BD9-81ED-4DB2-BD59-A6C34878D82A}">
                    <a16:rowId xmlns:a16="http://schemas.microsoft.com/office/drawing/2014/main" xmlns="" val="10000"/>
                  </a:ext>
                </a:extLst>
              </a:tr>
              <a:tr h="473093">
                <a:tc>
                  <a:txBody>
                    <a:bodyPr/>
                    <a:lstStyle/>
                    <a:p>
                      <a:pPr algn="ctr"/>
                      <a:r>
                        <a:rPr lang="en-GB" sz="1200" b="1" dirty="0" smtClean="0"/>
                        <a:t>Season</a:t>
                      </a:r>
                      <a:endParaRPr lang="en-GB" sz="1200" b="1" dirty="0"/>
                    </a:p>
                  </a:txBody>
                  <a:tcPr marL="74295" marR="74295" marT="37148" marB="37148"/>
                </a:tc>
                <a:tc>
                  <a:txBody>
                    <a:bodyPr/>
                    <a:lstStyle/>
                    <a:p>
                      <a:pPr algn="ctr"/>
                      <a:r>
                        <a:rPr lang="en-GB" sz="1200" b="0" i="0" kern="1200" dirty="0" smtClean="0">
                          <a:solidFill>
                            <a:schemeClr val="dk1"/>
                          </a:solidFill>
                          <a:effectLst/>
                          <a:latin typeface="+mn-lt"/>
                          <a:ea typeface="+mn-ea"/>
                          <a:cs typeface="+mn-cs"/>
                        </a:rPr>
                        <a:t>The cycle of weather changes is divided into four parts, known as the seasons. The four seasons are winter, spring, summer, and autumn</a:t>
                      </a:r>
                      <a:endParaRPr lang="en-GB" sz="1200" b="0" dirty="0"/>
                    </a:p>
                  </a:txBody>
                  <a:tcPr marL="74295" marR="74295" marT="37148" marB="37148"/>
                </a:tc>
                <a:extLst>
                  <a:ext uri="{0D108BD9-81ED-4DB2-BD59-A6C34878D82A}">
                    <a16:rowId xmlns:a16="http://schemas.microsoft.com/office/drawing/2014/main" xmlns="" val="10001"/>
                  </a:ext>
                </a:extLst>
              </a:tr>
              <a:tr h="390525">
                <a:tc>
                  <a:txBody>
                    <a:bodyPr/>
                    <a:lstStyle/>
                    <a:p>
                      <a:pPr algn="ctr"/>
                      <a:r>
                        <a:rPr lang="en-GB" sz="1200" b="1" dirty="0" smtClean="0"/>
                        <a:t>Storm</a:t>
                      </a:r>
                      <a:endParaRPr lang="en-GB" sz="1200" b="1" dirty="0"/>
                    </a:p>
                  </a:txBody>
                  <a:tcPr marL="74295" marR="74295" marT="37148" marB="37148"/>
                </a:tc>
                <a:tc>
                  <a:txBody>
                    <a:bodyPr/>
                    <a:lstStyle/>
                    <a:p>
                      <a:pPr algn="ctr"/>
                      <a:r>
                        <a:rPr lang="en-GB" sz="1200" b="0" i="0" kern="1200" dirty="0" smtClean="0">
                          <a:solidFill>
                            <a:schemeClr val="dk1"/>
                          </a:solidFill>
                          <a:effectLst/>
                          <a:latin typeface="+mn-lt"/>
                          <a:ea typeface="+mn-ea"/>
                          <a:cs typeface="+mn-cs"/>
                        </a:rPr>
                        <a:t>A</a:t>
                      </a:r>
                      <a:r>
                        <a:rPr lang="en-GB" sz="1200" b="0" i="0" kern="1200" baseline="0" dirty="0" smtClean="0">
                          <a:solidFill>
                            <a:schemeClr val="dk1"/>
                          </a:solidFill>
                          <a:effectLst/>
                          <a:latin typeface="+mn-lt"/>
                          <a:ea typeface="+mn-ea"/>
                          <a:cs typeface="+mn-cs"/>
                        </a:rPr>
                        <a:t> </a:t>
                      </a:r>
                      <a:r>
                        <a:rPr lang="en-GB" sz="1200" b="0" i="0" kern="1200" dirty="0" smtClean="0">
                          <a:solidFill>
                            <a:schemeClr val="dk1"/>
                          </a:solidFill>
                          <a:effectLst/>
                          <a:latin typeface="+mn-lt"/>
                          <a:ea typeface="+mn-ea"/>
                          <a:cs typeface="+mn-cs"/>
                        </a:rPr>
                        <a:t>heavy fall of rain, snow, or sleet often with strong winds</a:t>
                      </a:r>
                      <a:endParaRPr lang="en-GB" sz="1200" b="0" dirty="0"/>
                    </a:p>
                  </a:txBody>
                  <a:tcPr marL="74295" marR="74295" marT="37148" marB="37148"/>
                </a:tc>
              </a:tr>
              <a:tr h="390525">
                <a:tc>
                  <a:txBody>
                    <a:bodyPr/>
                    <a:lstStyle/>
                    <a:p>
                      <a:pPr algn="ctr"/>
                      <a:r>
                        <a:rPr lang="en-GB" sz="1200" b="1" dirty="0" smtClean="0"/>
                        <a:t>Forecast </a:t>
                      </a:r>
                      <a:endParaRPr lang="en-GB" sz="1200" b="1" dirty="0"/>
                    </a:p>
                  </a:txBody>
                  <a:tcPr marL="74295" marR="74295" marT="37148" marB="37148"/>
                </a:tc>
                <a:tc>
                  <a:txBody>
                    <a:bodyPr/>
                    <a:lstStyle/>
                    <a:p>
                      <a:pPr algn="ctr"/>
                      <a:r>
                        <a:rPr lang="en-GB" sz="1200" b="0" i="0" kern="1200" dirty="0" smtClean="0">
                          <a:solidFill>
                            <a:schemeClr val="dk1"/>
                          </a:solidFill>
                          <a:effectLst/>
                          <a:latin typeface="+mn-lt"/>
                          <a:ea typeface="+mn-ea"/>
                          <a:cs typeface="+mn-cs"/>
                        </a:rPr>
                        <a:t>A prediction of something in the future a weather forecast.</a:t>
                      </a:r>
                      <a:endParaRPr lang="en-GB" sz="1200" b="0" dirty="0"/>
                    </a:p>
                  </a:txBody>
                  <a:tcPr marL="74295" marR="74295" marT="37148" marB="37148"/>
                </a:tc>
                <a:extLst>
                  <a:ext uri="{0D108BD9-81ED-4DB2-BD59-A6C34878D82A}">
                    <a16:rowId xmlns:a16="http://schemas.microsoft.com/office/drawing/2014/main" xmlns="" val="10002"/>
                  </a:ext>
                </a:extLst>
              </a:tr>
              <a:tr h="432208">
                <a:tc>
                  <a:txBody>
                    <a:bodyPr/>
                    <a:lstStyle/>
                    <a:p>
                      <a:pPr algn="ctr"/>
                      <a:r>
                        <a:rPr lang="en-GB" sz="1200" b="1" dirty="0" smtClean="0"/>
                        <a:t>Shadow</a:t>
                      </a:r>
                      <a:endParaRPr lang="en-GB" sz="1200" b="1" dirty="0"/>
                    </a:p>
                  </a:txBody>
                  <a:tcPr marL="74295" marR="74295" marT="37148" marB="37148"/>
                </a:tc>
                <a:tc>
                  <a:txBody>
                    <a:bodyPr/>
                    <a:lstStyle/>
                    <a:p>
                      <a:pPr algn="ctr"/>
                      <a:r>
                        <a:rPr lang="en-GB" sz="1200" b="0" i="0" kern="1200" dirty="0" smtClean="0">
                          <a:solidFill>
                            <a:schemeClr val="dk1"/>
                          </a:solidFill>
                          <a:effectLst/>
                          <a:latin typeface="+mn-lt"/>
                          <a:ea typeface="+mn-ea"/>
                          <a:cs typeface="+mn-cs"/>
                        </a:rPr>
                        <a:t>A shadow is created when an object is placed in front of a light source and prevents the light from passing through</a:t>
                      </a:r>
                      <a:endParaRPr lang="en-GB" sz="1200" b="0" dirty="0"/>
                    </a:p>
                  </a:txBody>
                  <a:tcPr marL="74295" marR="74295" marT="37148" marB="37148"/>
                </a:tc>
                <a:extLst>
                  <a:ext uri="{0D108BD9-81ED-4DB2-BD59-A6C34878D82A}">
                    <a16:rowId xmlns:a16="http://schemas.microsoft.com/office/drawing/2014/main" xmlns="" val="10004"/>
                  </a:ext>
                </a:extLst>
              </a:tr>
              <a:tr h="432208">
                <a:tc>
                  <a:txBody>
                    <a:bodyPr/>
                    <a:lstStyle/>
                    <a:p>
                      <a:pPr algn="ctr"/>
                      <a:r>
                        <a:rPr lang="en-GB" sz="1200" b="1" dirty="0" smtClean="0"/>
                        <a:t>Weather </a:t>
                      </a:r>
                      <a:endParaRPr lang="en-GB" sz="1200" b="1" dirty="0"/>
                    </a:p>
                  </a:txBody>
                  <a:tcPr marL="74295" marR="74295" marT="37148" marB="37148"/>
                </a:tc>
                <a:tc>
                  <a:txBody>
                    <a:bodyPr/>
                    <a:lstStyle/>
                    <a:p>
                      <a:pPr algn="ctr"/>
                      <a:r>
                        <a:rPr lang="en-GB" sz="1200" b="0" i="0" kern="1200" dirty="0" smtClean="0">
                          <a:solidFill>
                            <a:schemeClr val="dk1"/>
                          </a:solidFill>
                          <a:effectLst/>
                          <a:latin typeface="+mn-lt"/>
                          <a:ea typeface="+mn-ea"/>
                          <a:cs typeface="+mn-cs"/>
                        </a:rPr>
                        <a:t>Weather is the way the air and the atmosphere feels. It includes the outside temperature, strength of the wind, and whether it is raining, sunny, hailing, snowing, sleeting, foggy, or cloudy. </a:t>
                      </a:r>
                      <a:endParaRPr lang="en-GB" sz="1200" b="0" dirty="0"/>
                    </a:p>
                  </a:txBody>
                  <a:tcPr marL="74295" marR="74295" marT="37148" marB="37148"/>
                </a:tc>
                <a:extLst>
                  <a:ext uri="{0D108BD9-81ED-4DB2-BD59-A6C34878D82A}">
                    <a16:rowId xmlns:a16="http://schemas.microsoft.com/office/drawing/2014/main" xmlns="" val="10005"/>
                  </a:ext>
                </a:extLst>
              </a:tr>
              <a:tr h="610518">
                <a:tc>
                  <a:txBody>
                    <a:bodyPr/>
                    <a:lstStyle/>
                    <a:p>
                      <a:pPr algn="ctr"/>
                      <a:r>
                        <a:rPr lang="en-GB" sz="1200" b="1" dirty="0" smtClean="0"/>
                        <a:t>Thunder</a:t>
                      </a:r>
                      <a:r>
                        <a:rPr lang="en-GB" sz="1200" b="1" baseline="0" dirty="0" smtClean="0"/>
                        <a:t> </a:t>
                      </a:r>
                      <a:endParaRPr lang="en-GB" sz="1200" b="1" dirty="0"/>
                    </a:p>
                  </a:txBody>
                  <a:tcPr marL="74295" marR="74295" marT="37148" marB="37148"/>
                </a:tc>
                <a:tc>
                  <a:txBody>
                    <a:bodyPr/>
                    <a:lstStyle/>
                    <a:p>
                      <a:pPr algn="ctr"/>
                      <a:r>
                        <a:rPr lang="en-GB" sz="1200" b="0" i="0" kern="1200" dirty="0" smtClean="0">
                          <a:solidFill>
                            <a:schemeClr val="dk1"/>
                          </a:solidFill>
                          <a:effectLst/>
                          <a:latin typeface="+mn-lt"/>
                          <a:ea typeface="+mn-ea"/>
                          <a:cs typeface="+mn-cs"/>
                        </a:rPr>
                        <a:t>The loud sound that happens after a flash of lightning when the air around it gets very hot.</a:t>
                      </a:r>
                      <a:endParaRPr lang="en-GB" sz="1200" b="0" dirty="0"/>
                    </a:p>
                  </a:txBody>
                  <a:tcPr marL="74295" marR="74295" marT="37148" marB="37148"/>
                </a:tc>
                <a:extLst>
                  <a:ext uri="{0D108BD9-81ED-4DB2-BD59-A6C34878D82A}">
                    <a16:rowId xmlns:a16="http://schemas.microsoft.com/office/drawing/2014/main" xmlns="" val="2332263478"/>
                  </a:ext>
                </a:extLst>
              </a:tr>
              <a:tr h="610518">
                <a:tc>
                  <a:txBody>
                    <a:bodyPr/>
                    <a:lstStyle/>
                    <a:p>
                      <a:pPr algn="ctr"/>
                      <a:r>
                        <a:rPr lang="en-GB" sz="1200" b="1" dirty="0" smtClean="0"/>
                        <a:t>Lightning</a:t>
                      </a:r>
                      <a:r>
                        <a:rPr lang="en-GB" sz="1200" b="1" baseline="0" dirty="0" smtClean="0"/>
                        <a:t> </a:t>
                      </a:r>
                      <a:endParaRPr lang="en-GB" sz="1200" b="1" dirty="0"/>
                    </a:p>
                  </a:txBody>
                  <a:tcPr marL="74295" marR="74295" marT="37148" marB="37148"/>
                </a:tc>
                <a:tc>
                  <a:txBody>
                    <a:bodyPr/>
                    <a:lstStyle/>
                    <a:p>
                      <a:pPr algn="ctr"/>
                      <a:r>
                        <a:rPr lang="en-GB" sz="1200" b="0" i="0" kern="1200" dirty="0" smtClean="0">
                          <a:solidFill>
                            <a:schemeClr val="dk1"/>
                          </a:solidFill>
                          <a:effectLst/>
                          <a:latin typeface="+mn-lt"/>
                          <a:ea typeface="+mn-ea"/>
                          <a:cs typeface="+mn-cs"/>
                        </a:rPr>
                        <a:t>The flashing of light caused by the passing of electricity from one cloud to another or between a cloud and the earth.</a:t>
                      </a:r>
                      <a:endParaRPr lang="en-GB" sz="1200" b="0" dirty="0"/>
                    </a:p>
                  </a:txBody>
                  <a:tcPr marL="74295" marR="74295" marT="37148" marB="37148"/>
                </a:tc>
              </a:tr>
              <a:tr h="455291">
                <a:tc>
                  <a:txBody>
                    <a:bodyPr/>
                    <a:lstStyle/>
                    <a:p>
                      <a:pPr algn="ctr"/>
                      <a:r>
                        <a:rPr lang="en-GB" sz="1200" b="1" dirty="0" smtClean="0"/>
                        <a:t>Temperature </a:t>
                      </a:r>
                      <a:endParaRPr lang="en-GB" sz="1200" b="1" dirty="0"/>
                    </a:p>
                  </a:txBody>
                  <a:tcPr marL="74295" marR="74295" marT="37148" marB="37148"/>
                </a:tc>
                <a:tc>
                  <a:txBody>
                    <a:bodyPr/>
                    <a:lstStyle/>
                    <a:p>
                      <a:pPr algn="ctr"/>
                      <a:r>
                        <a:rPr lang="en-GB" sz="1200" b="0" i="0" kern="1200" dirty="0" smtClean="0">
                          <a:solidFill>
                            <a:schemeClr val="dk1"/>
                          </a:solidFill>
                          <a:effectLst/>
                          <a:latin typeface="+mn-lt"/>
                          <a:ea typeface="+mn-ea"/>
                          <a:cs typeface="+mn-cs"/>
                        </a:rPr>
                        <a:t>Temperature is how hot or cold something is.</a:t>
                      </a:r>
                      <a:endParaRPr lang="en-GB" sz="1200" b="0" dirty="0"/>
                    </a:p>
                  </a:txBody>
                  <a:tcPr marL="74295" marR="74295" marT="37148" marB="37148"/>
                </a:tc>
                <a:extLst>
                  <a:ext uri="{0D108BD9-81ED-4DB2-BD59-A6C34878D82A}">
                    <a16:rowId xmlns:a16="http://schemas.microsoft.com/office/drawing/2014/main" xmlns="" val="1068278743"/>
                  </a:ext>
                </a:extLst>
              </a:tr>
              <a:tr h="432208">
                <a:tc>
                  <a:txBody>
                    <a:bodyPr/>
                    <a:lstStyle/>
                    <a:p>
                      <a:pPr algn="ctr"/>
                      <a:r>
                        <a:rPr lang="en-GB" sz="1200" b="1" dirty="0" smtClean="0"/>
                        <a:t>Precipitation</a:t>
                      </a:r>
                      <a:r>
                        <a:rPr lang="en-GB" sz="1200" b="1" baseline="0" dirty="0" smtClean="0"/>
                        <a:t> </a:t>
                      </a:r>
                      <a:endParaRPr lang="en-GB" sz="1200" b="1" dirty="0"/>
                    </a:p>
                  </a:txBody>
                  <a:tcPr marL="74295" marR="74295" marT="37148" marB="37148"/>
                </a:tc>
                <a:tc>
                  <a:txBody>
                    <a:bodyPr/>
                    <a:lstStyle/>
                    <a:p>
                      <a:pPr algn="ctr"/>
                      <a:r>
                        <a:rPr lang="en-GB" sz="1200" b="0" i="0" kern="1200" dirty="0" smtClean="0">
                          <a:solidFill>
                            <a:schemeClr val="dk1"/>
                          </a:solidFill>
                          <a:effectLst/>
                          <a:latin typeface="+mn-lt"/>
                          <a:ea typeface="+mn-ea"/>
                          <a:cs typeface="+mn-cs"/>
                        </a:rPr>
                        <a:t>The water that falls to the earth as hail, mist, rain, sleet, or snow.</a:t>
                      </a:r>
                      <a:endParaRPr lang="en-GB" sz="1200" b="0" dirty="0"/>
                    </a:p>
                  </a:txBody>
                  <a:tcPr marL="74295" marR="74295" marT="37148" marB="37148"/>
                </a:tc>
                <a:extLst>
                  <a:ext uri="{0D108BD9-81ED-4DB2-BD59-A6C34878D82A}">
                    <a16:rowId xmlns:a16="http://schemas.microsoft.com/office/drawing/2014/main" xmlns="" val="1649023274"/>
                  </a:ext>
                </a:extLst>
              </a:tr>
            </a:tbl>
          </a:graphicData>
        </a:graphic>
      </p:graphicFrame>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 name="Table 2"/>
          <p:cNvGraphicFramePr>
            <a:graphicFrameLocks noGrp="1"/>
          </p:cNvGraphicFramePr>
          <p:nvPr>
            <p:extLst>
              <p:ext uri="{D42A27DB-BD31-4B8C-83A1-F6EECF244321}">
                <p14:modId xmlns:p14="http://schemas.microsoft.com/office/powerpoint/2010/main" val="4027232759"/>
              </p:ext>
            </p:extLst>
          </p:nvPr>
        </p:nvGraphicFramePr>
        <p:xfrm>
          <a:off x="6866439" y="4102426"/>
          <a:ext cx="2854970" cy="2512696"/>
        </p:xfrm>
        <a:graphic>
          <a:graphicData uri="http://schemas.openxmlformats.org/drawingml/2006/table">
            <a:tbl>
              <a:tblPr firstRow="1" bandRow="1">
                <a:tableStyleId>{93296810-A885-4BE3-A3E7-6D5BEEA58F35}</a:tableStyleId>
              </a:tblPr>
              <a:tblGrid>
                <a:gridCol w="2854970">
                  <a:extLst>
                    <a:ext uri="{9D8B030D-6E8A-4147-A177-3AD203B41FA5}">
                      <a16:colId xmlns:a16="http://schemas.microsoft.com/office/drawing/2014/main" xmlns="" val="20001"/>
                    </a:ext>
                  </a:extLst>
                </a:gridCol>
              </a:tblGrid>
              <a:tr h="30582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kern="1200" dirty="0" smtClean="0">
                          <a:effectLst/>
                        </a:rPr>
                        <a:t>What should</a:t>
                      </a:r>
                      <a:r>
                        <a:rPr lang="en-GB" sz="1600" kern="1200" baseline="0" dirty="0" smtClean="0">
                          <a:effectLst/>
                        </a:rPr>
                        <a:t> I already know? </a:t>
                      </a:r>
                      <a:endParaRPr lang="en-US" sz="1400" dirty="0" smtClean="0"/>
                    </a:p>
                  </a:txBody>
                  <a:tcPr marL="74295" marR="74295" marT="37148" marB="37148"/>
                </a:tc>
                <a:extLst>
                  <a:ext uri="{0D108BD9-81ED-4DB2-BD59-A6C34878D82A}">
                    <a16:rowId xmlns:a16="http://schemas.microsoft.com/office/drawing/2014/main" xmlns="" val="10000"/>
                  </a:ext>
                </a:extLst>
              </a:tr>
              <a:tr h="234717">
                <a:tc>
                  <a:txBody>
                    <a:bodyPr/>
                    <a:lstStyle/>
                    <a:p>
                      <a:pPr algn="ctr"/>
                      <a:r>
                        <a:rPr lang="en-GB" sz="1200" dirty="0" smtClean="0"/>
                        <a:t>Understanding of the concept of a day, week, month and year. </a:t>
                      </a:r>
                      <a:endParaRPr lang="en-GB" sz="1200" dirty="0"/>
                    </a:p>
                  </a:txBody>
                  <a:tcPr marL="68580" marR="68580" marT="0" marB="0"/>
                </a:tc>
                <a:extLst>
                  <a:ext uri="{0D108BD9-81ED-4DB2-BD59-A6C34878D82A}">
                    <a16:rowId xmlns:a16="http://schemas.microsoft.com/office/drawing/2014/main" xmlns="" val="10001"/>
                  </a:ext>
                </a:extLst>
              </a:tr>
              <a:tr h="32726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dk1"/>
                          </a:solidFill>
                          <a:effectLst/>
                          <a:latin typeface="+mn-lt"/>
                          <a:ea typeface="+mn-ea"/>
                          <a:cs typeface="+mn-cs"/>
                        </a:rPr>
                        <a:t>Understanding and description of the main changes across the seasons.</a:t>
                      </a:r>
                      <a:endParaRPr lang="en-GB" sz="1200" kern="1200" dirty="0" smtClean="0">
                        <a:solidFill>
                          <a:schemeClr val="dk1"/>
                        </a:solidFill>
                        <a:effectLst/>
                        <a:latin typeface="+mn-lt"/>
                        <a:ea typeface="+mn-ea"/>
                        <a:cs typeface="+mn-cs"/>
                      </a:endParaRPr>
                    </a:p>
                  </a:txBody>
                  <a:tcPr marL="68580" marR="68580" marT="0" marB="0"/>
                </a:tc>
              </a:tr>
              <a:tr h="32726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dk1"/>
                          </a:solidFill>
                          <a:effectLst/>
                          <a:latin typeface="+mn-lt"/>
                          <a:ea typeface="+mn-ea"/>
                          <a:cs typeface="+mn-cs"/>
                        </a:rPr>
                        <a:t>Understanding weather associated with the seasons.</a:t>
                      </a:r>
                    </a:p>
                  </a:txBody>
                  <a:tcPr marL="68580" marR="68580" marT="0" marB="0"/>
                </a:tc>
              </a:tr>
              <a:tr h="32726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dk1"/>
                          </a:solidFill>
                          <a:effectLst/>
                          <a:latin typeface="+mn-lt"/>
                          <a:ea typeface="+mn-ea"/>
                          <a:cs typeface="+mn-cs"/>
                        </a:rPr>
                        <a:t>Understanding how day length varies across the year.</a:t>
                      </a:r>
                      <a:endParaRPr lang="en-GB" sz="1200" kern="1200" dirty="0" smtClean="0">
                        <a:solidFill>
                          <a:schemeClr val="dk1"/>
                        </a:solidFill>
                        <a:effectLst/>
                        <a:latin typeface="+mn-lt"/>
                        <a:ea typeface="+mn-ea"/>
                        <a:cs typeface="+mn-cs"/>
                      </a:endParaRPr>
                    </a:p>
                  </a:txBody>
                  <a:tcPr marL="68580" marR="68580" marT="0" marB="0"/>
                </a:tc>
              </a:tr>
              <a:tr h="327260">
                <a:tc>
                  <a:txBody>
                    <a:bodyPr/>
                    <a:lstStyle/>
                    <a:p>
                      <a:pPr algn="ctr"/>
                      <a:r>
                        <a:rPr lang="en-GB" sz="1200" dirty="0" smtClean="0"/>
                        <a:t>Places in the east and south of the UK tend to be drier, warmer, sunnier and less windy than those further west and north</a:t>
                      </a:r>
                    </a:p>
                    <a:p>
                      <a:pPr algn="ctr"/>
                      <a:endParaRPr lang="en-GB" sz="1200" dirty="0"/>
                    </a:p>
                  </a:txBody>
                  <a:tcPr marL="68580" marR="68580" marT="0" marB="0"/>
                </a:tc>
                <a:extLst>
                  <a:ext uri="{0D108BD9-81ED-4DB2-BD59-A6C34878D82A}">
                    <a16:rowId xmlns:a16="http://schemas.microsoft.com/office/drawing/2014/main" xmlns="" val="10002"/>
                  </a:ext>
                </a:extLst>
              </a:tr>
            </a:tbl>
          </a:graphicData>
        </a:graphic>
      </p:graphicFrame>
      <p:graphicFrame>
        <p:nvGraphicFramePr>
          <p:cNvPr id="8" name="Table 7">
            <a:extLst>
              <a:ext uri="{FF2B5EF4-FFF2-40B4-BE49-F238E27FC236}">
                <a16:creationId xmlns:a16="http://schemas.microsoft.com/office/drawing/2014/main" xmlns="" id="{87A16600-9CE5-7D4D-9238-FE903140D703}"/>
              </a:ext>
            </a:extLst>
          </p:cNvPr>
          <p:cNvGraphicFramePr>
            <a:graphicFrameLocks noGrp="1"/>
          </p:cNvGraphicFramePr>
          <p:nvPr>
            <p:extLst>
              <p:ext uri="{D42A27DB-BD31-4B8C-83A1-F6EECF244321}">
                <p14:modId xmlns:p14="http://schemas.microsoft.com/office/powerpoint/2010/main" val="1905095034"/>
              </p:ext>
            </p:extLst>
          </p:nvPr>
        </p:nvGraphicFramePr>
        <p:xfrm>
          <a:off x="6781800" y="391878"/>
          <a:ext cx="2952750" cy="3592140"/>
        </p:xfrm>
        <a:graphic>
          <a:graphicData uri="http://schemas.openxmlformats.org/drawingml/2006/table">
            <a:tbl>
              <a:tblPr firstRow="1" bandRow="1">
                <a:tableStyleId>{F5AB1C69-6EDB-4FF4-983F-18BD219EF322}</a:tableStyleId>
              </a:tblPr>
              <a:tblGrid>
                <a:gridCol w="2952750">
                  <a:extLst>
                    <a:ext uri="{9D8B030D-6E8A-4147-A177-3AD203B41FA5}">
                      <a16:colId xmlns:a16="http://schemas.microsoft.com/office/drawing/2014/main" xmlns="" val="771789285"/>
                    </a:ext>
                  </a:extLst>
                </a:gridCol>
              </a:tblGrid>
              <a:tr h="293924">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600" dirty="0" smtClean="0"/>
                        <a:t>Knowledge, skills and concepts</a:t>
                      </a:r>
                      <a:endParaRPr lang="en-US" sz="1600" dirty="0" smtClean="0"/>
                    </a:p>
                  </a:txBody>
                  <a:tcPr marL="74295" marR="74295" marT="37148" marB="37148"/>
                </a:tc>
                <a:extLst>
                  <a:ext uri="{0D108BD9-81ED-4DB2-BD59-A6C34878D82A}">
                    <a16:rowId xmlns:a16="http://schemas.microsoft.com/office/drawing/2014/main" xmlns="" val="2106910169"/>
                  </a:ext>
                </a:extLst>
              </a:tr>
              <a:tr h="512337">
                <a:tc>
                  <a:txBody>
                    <a:bodyPr/>
                    <a:lstStyle/>
                    <a:p>
                      <a:pPr algn="ctr"/>
                      <a:r>
                        <a:rPr lang="en-GB" sz="1200" dirty="0" smtClean="0"/>
                        <a:t>To develop locational and place knowledge about their locality, and the UK as a whole </a:t>
                      </a:r>
                      <a:endParaRPr lang="en-GB" sz="1200" dirty="0"/>
                    </a:p>
                  </a:txBody>
                  <a:tcPr marL="68580" marR="68580" marT="0" marB="0"/>
                </a:tc>
                <a:extLst>
                  <a:ext uri="{0D108BD9-81ED-4DB2-BD59-A6C34878D82A}">
                    <a16:rowId xmlns:a16="http://schemas.microsoft.com/office/drawing/2014/main" xmlns="" val="2075142700"/>
                  </a:ext>
                </a:extLst>
              </a:tr>
              <a:tr h="512337">
                <a:tc>
                  <a:txBody>
                    <a:bodyPr/>
                    <a:lstStyle/>
                    <a:p>
                      <a:pPr algn="ctr"/>
                      <a:r>
                        <a:rPr lang="en-GB" sz="1200" dirty="0" smtClean="0"/>
                        <a:t>To understand basic subject-specific vocabulary relating to physical geography </a:t>
                      </a:r>
                      <a:endParaRPr lang="en-GB" sz="1200" dirty="0"/>
                    </a:p>
                  </a:txBody>
                  <a:tcPr marL="68580" marR="68580" marT="0" marB="0"/>
                </a:tc>
              </a:tr>
              <a:tr h="612328">
                <a:tc>
                  <a:txBody>
                    <a:bodyPr/>
                    <a:lstStyle/>
                    <a:p>
                      <a:pPr algn="ctr"/>
                      <a:r>
                        <a:rPr lang="en-GB" sz="1200" dirty="0" smtClean="0"/>
                        <a:t>To begin to use geographical skills, including first-hand observation, to enhance their locational awareness </a:t>
                      </a:r>
                      <a:endParaRPr lang="en-GB" sz="1200" dirty="0"/>
                    </a:p>
                  </a:txBody>
                  <a:tcPr marL="68580" marR="68580" marT="0" marB="0"/>
                </a:tc>
                <a:extLst>
                  <a:ext uri="{0D108BD9-81ED-4DB2-BD59-A6C34878D82A}">
                    <a16:rowId xmlns:a16="http://schemas.microsoft.com/office/drawing/2014/main" xmlns="" val="3734594781"/>
                  </a:ext>
                </a:extLst>
              </a:tr>
              <a:tr h="512337">
                <a:tc>
                  <a:txBody>
                    <a:bodyPr/>
                    <a:lstStyle/>
                    <a:p>
                      <a:pPr algn="ctr"/>
                      <a:r>
                        <a:rPr lang="en-GB" sz="1200" dirty="0" smtClean="0"/>
                        <a:t>To identify seasonal and daily weather patterns in the UK</a:t>
                      </a:r>
                      <a:endParaRPr lang="en-GB" sz="1200" dirty="0"/>
                    </a:p>
                  </a:txBody>
                  <a:tcPr marL="68580" marR="68580" marT="0" marB="0"/>
                </a:tc>
                <a:extLst>
                  <a:ext uri="{0D108BD9-81ED-4DB2-BD59-A6C34878D82A}">
                    <a16:rowId xmlns:a16="http://schemas.microsoft.com/office/drawing/2014/main" xmlns="" val="1398772385"/>
                  </a:ext>
                </a:extLst>
              </a:tr>
              <a:tr h="612328">
                <a:tc>
                  <a:txBody>
                    <a:bodyPr/>
                    <a:lstStyle/>
                    <a:p>
                      <a:pPr algn="ctr"/>
                      <a:r>
                        <a:rPr lang="en-GB" sz="1200" dirty="0" smtClean="0"/>
                        <a:t>To</a:t>
                      </a:r>
                      <a:r>
                        <a:rPr lang="en-GB" sz="1200" baseline="0" dirty="0" smtClean="0"/>
                        <a:t> </a:t>
                      </a:r>
                      <a:r>
                        <a:rPr lang="en-GB" sz="1200" dirty="0" smtClean="0"/>
                        <a:t>use simple fieldwork and observational skills in their school, its grounds and surroundings </a:t>
                      </a:r>
                      <a:endParaRPr lang="en-GB" sz="1200" dirty="0"/>
                    </a:p>
                  </a:txBody>
                  <a:tcPr marL="68580" marR="68580" marT="0" marB="0"/>
                </a:tc>
                <a:extLst>
                  <a:ext uri="{0D108BD9-81ED-4DB2-BD59-A6C34878D82A}">
                    <a16:rowId xmlns:a16="http://schemas.microsoft.com/office/drawing/2014/main" xmlns="" val="432408064"/>
                  </a:ext>
                </a:extLst>
              </a:tr>
              <a:tr h="512337">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200" dirty="0" smtClean="0"/>
                        <a:t>To use and construct basic symbols in a key.</a:t>
                      </a:r>
                      <a:endParaRPr lang="en-US" sz="1200" b="0" dirty="0" smtClean="0"/>
                    </a:p>
                  </a:txBody>
                  <a:tcPr marL="68580" marR="68580" marT="0" marB="0"/>
                </a:tc>
                <a:extLst>
                  <a:ext uri="{0D108BD9-81ED-4DB2-BD59-A6C34878D82A}">
                    <a16:rowId xmlns:a16="http://schemas.microsoft.com/office/drawing/2014/main" xmlns="" val="2253600408"/>
                  </a:ext>
                </a:extLst>
              </a:tr>
            </a:tbl>
          </a:graphicData>
        </a:graphic>
      </p:graphicFrame>
      <p:pic>
        <p:nvPicPr>
          <p:cNvPr id="7" name="Picture 6"/>
          <p:cNvPicPr/>
          <p:nvPr/>
        </p:nvPicPr>
        <p:blipFill>
          <a:blip r:embed="rId3">
            <a:extLst>
              <a:ext uri="{BEBA8EAE-BF5A-486C-A8C5-ECC9F3942E4B}">
                <a14:imgProps xmlns:a14="http://schemas.microsoft.com/office/drawing/2010/main">
                  <a14:imgLayer r:embed="rId4">
                    <a14:imgEffect>
                      <a14:backgroundRemoval t="0" b="98582" l="1961" r="96732"/>
                    </a14:imgEffect>
                  </a14:imgLayer>
                </a14:imgProps>
              </a:ext>
            </a:extLst>
          </a:blip>
          <a:stretch>
            <a:fillRect/>
          </a:stretch>
        </p:blipFill>
        <p:spPr>
          <a:xfrm>
            <a:off x="138575" y="20866"/>
            <a:ext cx="518198" cy="510883"/>
          </a:xfrm>
          <a:prstGeom prst="rect">
            <a:avLst/>
          </a:prstGeom>
        </p:spPr>
      </p:pic>
      <p:pic>
        <p:nvPicPr>
          <p:cNvPr id="9" name="Picture 8"/>
          <p:cNvPicPr/>
          <p:nvPr/>
        </p:nvPicPr>
        <p:blipFill>
          <a:blip r:embed="rId3">
            <a:extLst>
              <a:ext uri="{BEBA8EAE-BF5A-486C-A8C5-ECC9F3942E4B}">
                <a14:imgProps xmlns:a14="http://schemas.microsoft.com/office/drawing/2010/main">
                  <a14:imgLayer r:embed="rId4">
                    <a14:imgEffect>
                      <a14:backgroundRemoval t="0" b="98582" l="1961" r="96732"/>
                    </a14:imgEffect>
                  </a14:imgLayer>
                </a14:imgProps>
              </a:ext>
            </a:extLst>
          </a:blip>
          <a:stretch>
            <a:fillRect/>
          </a:stretch>
        </p:blipFill>
        <p:spPr>
          <a:xfrm>
            <a:off x="9238668" y="10985"/>
            <a:ext cx="518198" cy="510883"/>
          </a:xfrm>
          <a:prstGeom prst="rect">
            <a:avLst/>
          </a:prstGeom>
        </p:spPr>
      </p:pic>
      <p:graphicFrame>
        <p:nvGraphicFramePr>
          <p:cNvPr id="10" name="Table 9"/>
          <p:cNvGraphicFramePr>
            <a:graphicFrameLocks noGrp="1"/>
          </p:cNvGraphicFramePr>
          <p:nvPr>
            <p:extLst>
              <p:ext uri="{D42A27DB-BD31-4B8C-83A1-F6EECF244321}">
                <p14:modId xmlns:p14="http://schemas.microsoft.com/office/powerpoint/2010/main" val="951550789"/>
              </p:ext>
            </p:extLst>
          </p:nvPr>
        </p:nvGraphicFramePr>
        <p:xfrm>
          <a:off x="3863152" y="380346"/>
          <a:ext cx="2716083" cy="1781176"/>
        </p:xfrm>
        <a:graphic>
          <a:graphicData uri="http://schemas.openxmlformats.org/drawingml/2006/table">
            <a:tbl>
              <a:tblPr firstRow="1" bandRow="1">
                <a:tableStyleId>{00A15C55-8517-42AA-B614-E9B94910E393}</a:tableStyleId>
              </a:tblPr>
              <a:tblGrid>
                <a:gridCol w="2716083">
                  <a:extLst>
                    <a:ext uri="{9D8B030D-6E8A-4147-A177-3AD203B41FA5}">
                      <a16:colId xmlns:a16="http://schemas.microsoft.com/office/drawing/2014/main" xmlns="" val="20001"/>
                    </a:ext>
                  </a:extLst>
                </a:gridCol>
              </a:tblGrid>
              <a:tr h="305823">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600" kern="1200" dirty="0" smtClean="0">
                          <a:effectLst/>
                        </a:rPr>
                        <a:t>What do I need</a:t>
                      </a:r>
                      <a:r>
                        <a:rPr lang="en-GB" sz="1600" kern="1200" baseline="0" dirty="0" smtClean="0">
                          <a:effectLst/>
                        </a:rPr>
                        <a:t> to know?</a:t>
                      </a:r>
                      <a:endParaRPr lang="en-GB" sz="1600" kern="1200" baseline="0" dirty="0" smtClean="0">
                        <a:effectLst/>
                      </a:endParaRPr>
                    </a:p>
                  </a:txBody>
                  <a:tcPr marL="74295" marR="74295" marT="37148" marB="37148"/>
                </a:tc>
                <a:extLst>
                  <a:ext uri="{0D108BD9-81ED-4DB2-BD59-A6C34878D82A}">
                    <a16:rowId xmlns:a16="http://schemas.microsoft.com/office/drawing/2014/main" xmlns="" val="10000"/>
                  </a:ext>
                </a:extLst>
              </a:tr>
              <a:tr h="234717">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200" dirty="0" smtClean="0"/>
                        <a:t>To name and describe changes in the weather </a:t>
                      </a:r>
                    </a:p>
                  </a:txBody>
                  <a:tcPr marL="68580" marR="68580" marT="0" marB="0"/>
                </a:tc>
                <a:extLst>
                  <a:ext uri="{0D108BD9-81ED-4DB2-BD59-A6C34878D82A}">
                    <a16:rowId xmlns:a16="http://schemas.microsoft.com/office/drawing/2014/main" xmlns="" val="10001"/>
                  </a:ext>
                </a:extLst>
              </a:tr>
              <a:tr h="327260">
                <a:tc>
                  <a:txBody>
                    <a:bodyPr/>
                    <a:lstStyle/>
                    <a:p>
                      <a:pPr algn="ctr"/>
                      <a:r>
                        <a:rPr lang="en-GB" sz="1200" dirty="0" smtClean="0"/>
                        <a:t>To name the seasons and describe the basic UK seasonal weather patterns </a:t>
                      </a:r>
                      <a:endParaRPr lang="en-GB" sz="1200" dirty="0"/>
                    </a:p>
                  </a:txBody>
                  <a:tcPr marL="68580" marR="68580" marT="0" marB="0"/>
                </a:tc>
                <a:extLst>
                  <a:ext uri="{0D108BD9-81ED-4DB2-BD59-A6C34878D82A}">
                    <a16:rowId xmlns:a16="http://schemas.microsoft.com/office/drawing/2014/main" xmlns="" val="10002"/>
                  </a:ext>
                </a:extLst>
              </a:tr>
              <a:tr h="234717">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200" dirty="0" smtClean="0"/>
                        <a:t>To assist in taking repeated observations and record these using symbols </a:t>
                      </a:r>
                    </a:p>
                  </a:txBody>
                  <a:tcPr marL="68580" marR="68580" marT="0" marB="0"/>
                </a:tc>
                <a:extLst>
                  <a:ext uri="{0D108BD9-81ED-4DB2-BD59-A6C34878D82A}">
                    <a16:rowId xmlns:a16="http://schemas.microsoft.com/office/drawing/2014/main" xmlns="" val="2407509847"/>
                  </a:ext>
                </a:extLst>
              </a:tr>
              <a:tr h="355948">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200" dirty="0" smtClean="0"/>
                        <a:t>To understand the different parts of the UK, and that the weather may vary there</a:t>
                      </a:r>
                    </a:p>
                  </a:txBody>
                  <a:tcPr marL="68580" marR="68580" marT="0" marB="0"/>
                </a:tc>
                <a:extLst>
                  <a:ext uri="{0D108BD9-81ED-4DB2-BD59-A6C34878D82A}">
                    <a16:rowId xmlns:a16="http://schemas.microsoft.com/office/drawing/2014/main" xmlns="" val="10003"/>
                  </a:ext>
                </a:extLst>
              </a:tr>
            </a:tbl>
          </a:graphicData>
        </a:graphic>
      </p:graphicFrame>
      <p:pic>
        <p:nvPicPr>
          <p:cNvPr id="1026" name="Picture 2" descr="Are transitional seasons like spring and autumn getting shorter thanks to a changing global climate? Kathy Collins / Getty Image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29827" y="5581650"/>
            <a:ext cx="2716083" cy="1135110"/>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p:cNvPicPr>
            <a:picLocks noChangeAspect="1" noChangeArrowheads="1"/>
          </p:cNvPicPr>
          <p:nvPr/>
        </p:nvPicPr>
        <p:blipFill rotWithShape="1">
          <a:blip r:embed="rId6">
            <a:extLst>
              <a:ext uri="{28A0092B-C50C-407E-A947-70E740481C1C}">
                <a14:useLocalDpi xmlns:a14="http://schemas.microsoft.com/office/drawing/2010/main" val="0"/>
              </a:ext>
            </a:extLst>
          </a:blip>
          <a:srcRect t="11951"/>
          <a:stretch/>
        </p:blipFill>
        <p:spPr bwMode="auto">
          <a:xfrm>
            <a:off x="3853627" y="2209800"/>
            <a:ext cx="2823398" cy="32950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308953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5095</TotalTime>
  <Words>354</Words>
  <Application>Microsoft Office PowerPoint</Application>
  <PresentationFormat>A4 Paper (210x297 mm)</PresentationFormat>
  <Paragraphs>39</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Geography: Seasons  - Year 2 (Autumn 1)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Sim</cp:lastModifiedBy>
  <cp:revision>73</cp:revision>
  <cp:lastPrinted>2017-10-30T10:21:12Z</cp:lastPrinted>
  <dcterms:created xsi:type="dcterms:W3CDTF">2017-10-15T20:56:30Z</dcterms:created>
  <dcterms:modified xsi:type="dcterms:W3CDTF">2022-09-03T16:11:31Z</dcterms:modified>
</cp:coreProperties>
</file>