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  <p15:guide id="3" orient="horz" pos="3120">
          <p15:clr>
            <a:srgbClr val="A4A3A4"/>
          </p15:clr>
        </p15:guide>
        <p15:guide id="4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F1AB2-1976-4502-BF36-3FF5EA218861}" styleName="Medium Style 4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C89EF96-8CEA-46FF-86C4-4CE0E7609802}" styleName="Light Style 3 –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79" autoAdjust="0"/>
    <p:restoredTop sz="94627"/>
  </p:normalViewPr>
  <p:slideViewPr>
    <p:cSldViewPr snapToGrid="0" snapToObjects="1">
      <p:cViewPr varScale="1">
        <p:scale>
          <a:sx n="74" d="100"/>
          <a:sy n="74" d="100"/>
        </p:scale>
        <p:origin x="3468" y="60"/>
      </p:cViewPr>
      <p:guideLst>
        <p:guide orient="horz" pos="2160"/>
        <p:guide pos="3120"/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39963" y="1241425"/>
            <a:ext cx="2317750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7" y="2469625"/>
            <a:ext cx="5915025" cy="4120620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7" y="6629228"/>
            <a:ext cx="5915025" cy="216693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6"/>
            <a:ext cx="5915025" cy="1914702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2" y="2428347"/>
            <a:ext cx="2901255" cy="1190095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2" y="3618442"/>
            <a:ext cx="2901255" cy="5322183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4"/>
            <a:ext cx="3471863" cy="7039681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4"/>
            <a:ext cx="3471863" cy="7039681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6"/>
            <a:ext cx="5915025" cy="1914702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8"/>
            <a:ext cx="1543050" cy="527403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8"/>
            <a:ext cx="2314575" cy="527403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8"/>
            <a:ext cx="1543050" cy="527403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E81B0F2-D907-4BAF-B1B5-7199C03E192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3D0D237C-8FA5-496F-B0C7-11AFA189EE3E}"/>
              </a:ext>
            </a:extLst>
          </p:cNvPr>
          <p:cNvSpPr txBox="1">
            <a:spLocks/>
          </p:cNvSpPr>
          <p:nvPr/>
        </p:nvSpPr>
        <p:spPr>
          <a:xfrm>
            <a:off x="358065" y="104774"/>
            <a:ext cx="6058505" cy="329471"/>
          </a:xfrm>
          <a:prstGeom prst="rect">
            <a:avLst/>
          </a:prstGeom>
        </p:spPr>
        <p:txBody>
          <a:bodyPr vert="horz" lIns="91440" tIns="45720" rIns="91440" bIns="45720" numCol="1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 Plants – Light and dark </a:t>
            </a:r>
            <a:r>
              <a:rPr lang="en-GB" sz="1600" b="1">
                <a:latin typeface="Arial" panose="020B0604020202020204" pitchFamily="34" charset="0"/>
                <a:cs typeface="Arial" panose="020B0604020202020204" pitchFamily="34" charset="0"/>
              </a:rPr>
              <a:t>(Spring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1) Year 2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F3D929D-A7D7-4D39-A0AB-38F38A5670C3}"/>
              </a:ext>
            </a:extLst>
          </p:cNvPr>
          <p:cNvCxnSpPr/>
          <p:nvPr/>
        </p:nvCxnSpPr>
        <p:spPr>
          <a:xfrm>
            <a:off x="0" y="462631"/>
            <a:ext cx="6858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70F74B96-A016-4CC6-BB0B-B7D827273D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9994084"/>
              </p:ext>
            </p:extLst>
          </p:nvPr>
        </p:nvGraphicFramePr>
        <p:xfrm>
          <a:off x="-1165" y="519675"/>
          <a:ext cx="3657776" cy="66636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7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4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1184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lt1"/>
                          </a:solidFill>
                          <a:effectLst/>
                        </a:rPr>
                        <a:t>Vocabulary</a:t>
                      </a:r>
                      <a:endParaRPr lang="en-US" sz="1400" dirty="0"/>
                    </a:p>
                  </a:txBody>
                  <a:tcPr marL="51435" marR="51435" marT="53658" marB="5365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229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/>
                        <a:t>Plant</a:t>
                      </a: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–a living thing that usually grows in soil </a:t>
                      </a: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6284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flower</a:t>
                      </a: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the part of a plant that blooms  </a:t>
                      </a: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229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fruit </a:t>
                      </a: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a part of a plant that contains seeds </a:t>
                      </a:r>
                      <a:endParaRPr lang="en-GB" sz="14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5274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vegetable</a:t>
                      </a: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 a part of a plant that can be eaten as food, such as a stem, root or leaf </a:t>
                      </a:r>
                      <a:endParaRPr lang="en-GB" sz="14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6254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herb </a:t>
                      </a: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a plant that can be used to flavour food</a:t>
                      </a:r>
                      <a:endParaRPr lang="en-GB" sz="1400" b="0" u="none" strike="noStrike" kern="1200" baseline="0" dirty="0">
                        <a:solidFill>
                          <a:schemeClr val="dk1"/>
                        </a:solidFill>
                      </a:endParaRPr>
                    </a:p>
                    <a:p>
                      <a:pPr algn="ctr"/>
                      <a:endParaRPr lang="en-GB" sz="14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51822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/>
                        <a:t>blossom </a:t>
                      </a: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the flowering part of a tree </a:t>
                      </a:r>
                    </a:p>
                    <a:p>
                      <a:pPr algn="ctr"/>
                      <a:r>
                        <a:rPr lang="en-GB" sz="1400" dirty="0"/>
                        <a:t> </a:t>
                      </a: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518229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branch  </a:t>
                      </a: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the part of a tree that grows from the trunk</a:t>
                      </a: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8229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leaf </a:t>
                      </a: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the flat, green part of a plant that grows from the stem</a:t>
                      </a: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18229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stem</a:t>
                      </a: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 the long and thin part of a plant which sits above the soil </a:t>
                      </a:r>
                      <a:endParaRPr lang="en-GB" sz="14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18229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seed </a:t>
                      </a:r>
                      <a:endParaRPr lang="en-GB" sz="1400" b="1" dirty="0"/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a part of a plant that can grow into a new plant seed soil plant </a:t>
                      </a:r>
                      <a:endParaRPr lang="en-GB" sz="14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673691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Plant</a:t>
                      </a:r>
                    </a:p>
                  </a:txBody>
                  <a:tcPr marL="51435" marR="51435" marT="53658" marB="536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p a living thing that usually grows in soil </a:t>
                      </a:r>
                      <a:endParaRPr lang="en-GB" sz="14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A9B6E30D-AE91-46B9-B941-7E55331E53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5204881"/>
              </p:ext>
            </p:extLst>
          </p:nvPr>
        </p:nvGraphicFramePr>
        <p:xfrm>
          <a:off x="3741586" y="539693"/>
          <a:ext cx="3003719" cy="143146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037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8805">
                <a:tc>
                  <a:txBody>
                    <a:bodyPr/>
                    <a:lstStyle/>
                    <a:p>
                      <a:pPr algn="ctr"/>
                      <a:r>
                        <a:rPr lang="en-GB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should I already know?</a:t>
                      </a:r>
                      <a:endParaRPr lang="en-GB" altLang="en-GB" sz="1400" dirty="0"/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67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different parts of a plant including leaves, flowers, fruit, seeds, roots, bulb, trunk, branches and stem.</a:t>
                      </a:r>
                      <a:endParaRPr lang="en-GB" sz="105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7478" marR="47478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258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Plants need </a:t>
                      </a:r>
                      <a:r>
                        <a:rPr lang="en-GB" sz="14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light, water and soil</a:t>
                      </a:r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which they use to make food.</a:t>
                      </a:r>
                      <a:endParaRPr lang="en-GB" sz="105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7478" marR="47478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1" name="Picture 20">
            <a:extLst>
              <a:ext uri="{FF2B5EF4-FFF2-40B4-BE49-F238E27FC236}">
                <a16:creationId xmlns:a16="http://schemas.microsoft.com/office/drawing/2014/main" id="{FA806356-4791-4F9A-A750-D7668B3B6AC0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5937" y="30141"/>
            <a:ext cx="518918" cy="54527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2D29183-3A11-46FD-B318-A87865283757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54107" y="15868"/>
            <a:ext cx="518918" cy="559547"/>
          </a:xfrm>
          <a:prstGeom prst="rect">
            <a:avLst/>
          </a:prstGeom>
        </p:spPr>
      </p:pic>
      <p:pic>
        <p:nvPicPr>
          <p:cNvPr id="23" name="Picture 2">
            <a:extLst>
              <a:ext uri="{FF2B5EF4-FFF2-40B4-BE49-F238E27FC236}">
                <a16:creationId xmlns:a16="http://schemas.microsoft.com/office/drawing/2014/main" id="{D8459EDE-34C7-4F41-9E52-5ACDFE5E67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6" t="7313" b="2073"/>
          <a:stretch/>
        </p:blipFill>
        <p:spPr bwMode="auto">
          <a:xfrm>
            <a:off x="4213104" y="7429893"/>
            <a:ext cx="2130545" cy="2126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">
            <a:extLst>
              <a:ext uri="{FF2B5EF4-FFF2-40B4-BE49-F238E27FC236}">
                <a16:creationId xmlns:a16="http://schemas.microsoft.com/office/drawing/2014/main" id="{9C3D3B25-43DB-4C1A-A127-59BA6AE87E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9" t="7860" b="6781"/>
          <a:stretch/>
        </p:blipFill>
        <p:spPr bwMode="auto">
          <a:xfrm>
            <a:off x="231820" y="8026767"/>
            <a:ext cx="3197180" cy="1849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3">
            <a:extLst>
              <a:ext uri="{FF2B5EF4-FFF2-40B4-BE49-F238E27FC236}">
                <a16:creationId xmlns:a16="http://schemas.microsoft.com/office/drawing/2014/main" id="{CC10123F-669F-47FC-BD87-E8EA754372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354"/>
          <a:stretch/>
        </p:blipFill>
        <p:spPr bwMode="auto">
          <a:xfrm>
            <a:off x="3717807" y="1987060"/>
            <a:ext cx="2979708" cy="1542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8C344F1B-E84A-42AB-A299-D7BA2EBF07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5187433"/>
              </p:ext>
            </p:extLst>
          </p:nvPr>
        </p:nvGraphicFramePr>
        <p:xfrm>
          <a:off x="3741587" y="3666012"/>
          <a:ext cx="3072118" cy="330145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721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5357">
                <a:tc>
                  <a:txBody>
                    <a:bodyPr/>
                    <a:lstStyle/>
                    <a:p>
                      <a:pPr algn="ctr"/>
                      <a:r>
                        <a:rPr lang="en-GB" sz="1400" b="1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Jane Colden</a:t>
                      </a:r>
                      <a:endParaRPr lang="en-GB" altLang="en-GB" sz="1100" dirty="0"/>
                    </a:p>
                  </a:txBody>
                  <a:tcPr marL="51435" marR="51435" marT="53658" marB="5365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219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            Jane Colden lived in America                  </a:t>
                      </a:r>
                      <a:r>
                        <a:rPr lang="en-GB" sz="1200" baseline="0" dirty="0">
                          <a:solidFill>
                            <a:schemeClr val="tx1"/>
                          </a:solidFill>
                        </a:rPr>
                        <a:t>       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>
                          <a:solidFill>
                            <a:schemeClr val="tx1"/>
                          </a:solidFill>
                        </a:rPr>
                        <a:t>                     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</a:rPr>
                        <a:t>hundreds of years ago. She was born in the 1720s. </a:t>
                      </a:r>
                    </a:p>
                  </a:txBody>
                  <a:tcPr marL="47478" marR="47478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9757">
                <a:tc>
                  <a:txBody>
                    <a:bodyPr/>
                    <a:lstStyle/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</a:pPr>
                      <a:r>
                        <a:rPr lang="en-GB" altLang="en-US" sz="1200" baseline="0" dirty="0">
                          <a:solidFill>
                            <a:schemeClr val="tx1"/>
                          </a:solidFill>
                        </a:rPr>
                        <a:t>                         </a:t>
                      </a:r>
                      <a:r>
                        <a:rPr lang="en-GB" altLang="en-US" sz="1200" dirty="0">
                          <a:solidFill>
                            <a:schemeClr val="tx1"/>
                          </a:solidFill>
                        </a:rPr>
                        <a:t>Scientists think that Jane was the</a:t>
                      </a:r>
                    </a:p>
                    <a:p>
                      <a:pPr algn="ctr" ea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</a:pPr>
                      <a:r>
                        <a:rPr lang="en-GB" altLang="en-US" sz="1200" dirty="0">
                          <a:solidFill>
                            <a:schemeClr val="tx1"/>
                          </a:solidFill>
                        </a:rPr>
                        <a:t>                       first woman botanist in America.</a:t>
                      </a:r>
                    </a:p>
                  </a:txBody>
                  <a:tcPr marL="47478" marR="47478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56256">
                <a:tc>
                  <a:txBody>
                    <a:bodyPr/>
                    <a:lstStyle/>
                    <a:p>
                      <a:pPr algn="ctr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GB" altLang="en-US" sz="1200" dirty="0">
                          <a:solidFill>
                            <a:schemeClr val="tx1"/>
                          </a:solidFill>
                        </a:rPr>
                        <a:t>Jane became very interested in the plants in her garden and in the area around her house. She started to sketch them and observed how they grew.</a:t>
                      </a:r>
                    </a:p>
                  </a:txBody>
                  <a:tcPr marL="47478" marR="47478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789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1200" dirty="0">
                          <a:solidFill>
                            <a:schemeClr val="tx1"/>
                          </a:solidFill>
                        </a:rPr>
                        <a:t>Jane worked with plants all her life. She died in 1766. Her work on plants is now displayed in the Natural History Museum in London. </a:t>
                      </a:r>
                    </a:p>
                  </a:txBody>
                  <a:tcPr marL="47478" marR="47478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8" name="Picture 27">
            <a:extLst>
              <a:ext uri="{FF2B5EF4-FFF2-40B4-BE49-F238E27FC236}">
                <a16:creationId xmlns:a16="http://schemas.microsoft.com/office/drawing/2014/main" id="{E9CBF8C2-0D01-44B8-938C-F51A75BE2F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4490" y="3971811"/>
            <a:ext cx="897231" cy="1066914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F209614-A6E7-AEC3-0215-CA6A6C1A7F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7684502"/>
              </p:ext>
            </p:extLst>
          </p:nvPr>
        </p:nvGraphicFramePr>
        <p:xfrm>
          <a:off x="-1166" y="7160654"/>
          <a:ext cx="3657776" cy="787764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107936">
                  <a:extLst>
                    <a:ext uri="{9D8B030D-6E8A-4147-A177-3AD203B41FA5}">
                      <a16:colId xmlns:a16="http://schemas.microsoft.com/office/drawing/2014/main" val="2123096814"/>
                    </a:ext>
                  </a:extLst>
                </a:gridCol>
                <a:gridCol w="2549840">
                  <a:extLst>
                    <a:ext uri="{9D8B030D-6E8A-4147-A177-3AD203B41FA5}">
                      <a16:colId xmlns:a16="http://schemas.microsoft.com/office/drawing/2014/main" val="387618410"/>
                    </a:ext>
                  </a:extLst>
                </a:gridCol>
              </a:tblGrid>
              <a:tr h="462140">
                <a:tc>
                  <a:txBody>
                    <a:bodyPr/>
                    <a:lstStyle/>
                    <a:p>
                      <a:r>
                        <a:rPr lang="en-GB" sz="1400" b="1" dirty="0"/>
                        <a:t>Sunlight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/>
                        <a:t>the light from the Sun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7110134"/>
                  </a:ext>
                </a:extLst>
              </a:tr>
              <a:tr h="325624">
                <a:tc>
                  <a:txBody>
                    <a:bodyPr/>
                    <a:lstStyle/>
                    <a:p>
                      <a:r>
                        <a:rPr lang="en-GB" sz="1400" b="1" dirty="0"/>
                        <a:t>Compost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a type of soil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74929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5211</TotalTime>
  <Words>297</Words>
  <Application>Microsoft Office PowerPoint</Application>
  <PresentationFormat>A4 Paper (210x297 mm)</PresentationFormat>
  <Paragraphs>40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Jyoti Kumar (Staff)</cp:lastModifiedBy>
  <cp:revision>89</cp:revision>
  <cp:lastPrinted>2025-02-24T14:52:32Z</cp:lastPrinted>
  <dcterms:created xsi:type="dcterms:W3CDTF">2017-10-15T20:56:30Z</dcterms:created>
  <dcterms:modified xsi:type="dcterms:W3CDTF">2025-02-24T14:53:12Z</dcterms:modified>
</cp:coreProperties>
</file>