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9906000" cy="6858000" type="A4"/>
  <p:notesSz cx="6805613" cy="9944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 horzBarState="maximized">
    <p:restoredLeft sz="32279" autoAdjust="0"/>
    <p:restoredTop sz="94627"/>
  </p:normalViewPr>
  <p:slideViewPr>
    <p:cSldViewPr snapToGrid="0" snapToObjects="1">
      <p:cViewPr>
        <p:scale>
          <a:sx n="91" d="100"/>
          <a:sy n="91" d="100"/>
        </p:scale>
        <p:origin x="2624" y="-8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4939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4/6/22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3013"/>
            <a:ext cx="4846637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562" y="4785598"/>
            <a:ext cx="5444490" cy="3915489"/>
          </a:xfrm>
          <a:prstGeom prst="rect">
            <a:avLst/>
          </a:prstGeom>
        </p:spPr>
        <p:txBody>
          <a:bodyPr vert="horz" lIns="91440" tIns="45720" rIns="91440" bIns="45720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4939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4/6/22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4/6/22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4/6/22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4/6/22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4/6/22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4/6/22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4/6/22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4/6/22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4/6/22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4/6/22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4/6/22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4/6/22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18733877"/>
              </p:ext>
            </p:extLst>
          </p:nvPr>
        </p:nvGraphicFramePr>
        <p:xfrm>
          <a:off x="206475" y="521869"/>
          <a:ext cx="3408921" cy="628539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936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5753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4201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98070">
                <a:tc gridSpan="3"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Vocabulary</a:t>
                      </a:r>
                      <a:endParaRPr lang="en-US" sz="11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 sz="15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 sz="15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90514">
                <a:tc>
                  <a:txBody>
                    <a:bodyPr/>
                    <a:lstStyle/>
                    <a:p>
                      <a:r>
                        <a:rPr lang="en-US" sz="1100" dirty="0"/>
                        <a:t>1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Amphibian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/>
                        <a:t>A cold-blooded vertebrate animal </a:t>
                      </a:r>
                      <a:r>
                        <a:rPr lang="en-GB" sz="1100" dirty="0" err="1"/>
                        <a:t>e.g.frogs</a:t>
                      </a:r>
                      <a:r>
                        <a:rPr lang="en-GB" sz="1100" dirty="0"/>
                        <a:t>, toads, newts, salamanders and caecilians 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20450">
                <a:tc>
                  <a:txBody>
                    <a:bodyPr/>
                    <a:lstStyle/>
                    <a:p>
                      <a:r>
                        <a:rPr lang="en-US" sz="1100" dirty="0"/>
                        <a:t>2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bird</a:t>
                      </a:r>
                      <a:endParaRPr lang="en-GB" sz="110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/>
                        <a:t>A warm-blooded egg-laying vertebrate animal with feathers, wings, a beak and typically able to fly 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81205">
                <a:tc>
                  <a:txBody>
                    <a:bodyPr/>
                    <a:lstStyle/>
                    <a:p>
                      <a:r>
                        <a:rPr lang="en-US" sz="1100" dirty="0"/>
                        <a:t>3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Insect </a:t>
                      </a:r>
                      <a:endParaRPr lang="en-GB" sz="110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/>
                        <a:t>A small animal that has six legs and generally one or two pairs of wings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20450">
                <a:tc>
                  <a:txBody>
                    <a:bodyPr/>
                    <a:lstStyle/>
                    <a:p>
                      <a:r>
                        <a:rPr lang="en-US" sz="1100" dirty="0"/>
                        <a:t>4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Mammal </a:t>
                      </a:r>
                      <a:endParaRPr lang="en-GB" sz="110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/>
                        <a:t>A warm-blooded vertebrate animal, with hair or fur, giving birth to live young with mothers who feed them milk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18046">
                <a:tc>
                  <a:txBody>
                    <a:bodyPr/>
                    <a:lstStyle/>
                    <a:p>
                      <a:r>
                        <a:rPr lang="en-US" sz="1100" dirty="0"/>
                        <a:t>5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Vertebrate 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/>
                        <a:t>An animal with a backbone/ spinal column 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90514">
                <a:tc>
                  <a:txBody>
                    <a:bodyPr/>
                    <a:lstStyle/>
                    <a:p>
                      <a:r>
                        <a:rPr lang="en-US" sz="1100" dirty="0"/>
                        <a:t>6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/>
                        <a:t>Life cycle </a:t>
                      </a:r>
                    </a:p>
                    <a:p>
                      <a:endParaRPr lang="en-GB" sz="110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/>
                        <a:t>The series of changes in the life of an organism including reproduction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332263478"/>
                  </a:ext>
                </a:extLst>
              </a:tr>
              <a:tr h="720450">
                <a:tc>
                  <a:txBody>
                    <a:bodyPr/>
                    <a:lstStyle/>
                    <a:p>
                      <a:r>
                        <a:rPr lang="en-US" sz="1100" dirty="0"/>
                        <a:t>7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/>
                        <a:t>Metamorphosis </a:t>
                      </a:r>
                    </a:p>
                    <a:p>
                      <a:endParaRPr lang="en-GB" sz="110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/>
                        <a:t>A transformation from an immature form to an adult form in two or more distinct stages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68278743"/>
                  </a:ext>
                </a:extLst>
              </a:tr>
              <a:tr h="558303">
                <a:tc>
                  <a:txBody>
                    <a:bodyPr/>
                    <a:lstStyle/>
                    <a:p>
                      <a:r>
                        <a:rPr lang="en-US" sz="1100" dirty="0"/>
                        <a:t>8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/>
                        <a:t>Asexual reproduction </a:t>
                      </a:r>
                    </a:p>
                    <a:p>
                      <a:endParaRPr lang="en-GB" sz="110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/>
                        <a:t>Offspring get genes from one parent so are clones of their parents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649023274"/>
                  </a:ext>
                </a:extLst>
              </a:tr>
              <a:tr h="418046">
                <a:tc>
                  <a:txBody>
                    <a:bodyPr/>
                    <a:lstStyle/>
                    <a:p>
                      <a:r>
                        <a:rPr lang="en-US" sz="1100" dirty="0"/>
                        <a:t>9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Sexual reproduction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/>
                        <a:t>where 2 parents are required to reproduce 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176493781"/>
                  </a:ext>
                </a:extLst>
              </a:tr>
              <a:tr h="558303">
                <a:tc>
                  <a:txBody>
                    <a:bodyPr/>
                    <a:lstStyle/>
                    <a:p>
                      <a:r>
                        <a:rPr lang="en-US" sz="1100" dirty="0"/>
                        <a:t>10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Fertilisation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/>
                        <a:t>the action or process of fertilizing an egg or a female animal or plant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3891683390"/>
                  </a:ext>
                </a:extLst>
              </a:tr>
            </a:tbl>
          </a:graphicData>
        </a:graphic>
      </p:graphicFrame>
      <p:cxnSp>
        <p:nvCxnSpPr>
          <p:cNvPr id="5" name="Straight Connector 4"/>
          <p:cNvCxnSpPr/>
          <p:nvPr/>
        </p:nvCxnSpPr>
        <p:spPr>
          <a:xfrm>
            <a:off x="0" y="320283"/>
            <a:ext cx="9906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9521480"/>
              </p:ext>
            </p:extLst>
          </p:nvPr>
        </p:nvGraphicFramePr>
        <p:xfrm>
          <a:off x="3709546" y="492034"/>
          <a:ext cx="3265892" cy="2183709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326589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6670">
                <a:tc>
                  <a:txBody>
                    <a:bodyPr/>
                    <a:lstStyle/>
                    <a:p>
                      <a:pPr algn="ctr"/>
                      <a:r>
                        <a:rPr lang="en-GB" sz="18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What should I already know?</a:t>
                      </a:r>
                      <a:endParaRPr lang="en-GB" altLang="en-GB" dirty="0">
                        <a:latin typeface="+mn-lt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4002">
                <a:tc>
                  <a:txBody>
                    <a:bodyPr/>
                    <a:lstStyle/>
                    <a:p>
                      <a:pPr marL="0" lvl="0" indent="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Symbol" pitchFamily="2" charset="2"/>
                        <a:buNone/>
                      </a:pPr>
                      <a:r>
                        <a:rPr lang="en-GB" sz="115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Animals can be grouped into vertebrates (fish, reptiles, amphibians, birds and mammals) and invertebrates</a:t>
                      </a:r>
                      <a:endParaRPr lang="en-GB" sz="1100" b="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4300" marR="11430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19965">
                <a:tc>
                  <a:txBody>
                    <a:bodyPr/>
                    <a:lstStyle/>
                    <a:p>
                      <a:pPr marL="0" lvl="0" indent="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Symbol" pitchFamily="2" charset="2"/>
                        <a:buNone/>
                      </a:pPr>
                      <a:r>
                        <a:rPr lang="en-GB" sz="115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Animals can be grouped based on their diet into carnivores, herbivores or omnivores</a:t>
                      </a:r>
                      <a:endParaRPr lang="en-GB" sz="1100" b="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4300" marR="11430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34746">
                <a:tc>
                  <a:txBody>
                    <a:bodyPr/>
                    <a:lstStyle/>
                    <a:p>
                      <a:pPr marL="0" lvl="0" indent="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Symbol" pitchFamily="2" charset="2"/>
                        <a:buNone/>
                      </a:pPr>
                      <a:r>
                        <a:rPr lang="en-GB" sz="115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How animals and plants are suited to their habitat</a:t>
                      </a:r>
                      <a:endParaRPr lang="en-GB" sz="1100" b="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4300" marR="114300" marT="0" marB="0"/>
                </a:tc>
                <a:extLst>
                  <a:ext uri="{0D108BD9-81ED-4DB2-BD59-A6C34878D82A}">
                    <a16:rowId xmlns:a16="http://schemas.microsoft.com/office/drawing/2014/main" val="1631331280"/>
                  </a:ext>
                </a:extLst>
              </a:tr>
              <a:tr h="125722">
                <a:tc>
                  <a:txBody>
                    <a:bodyPr/>
                    <a:lstStyle/>
                    <a:p>
                      <a:pPr marL="0" lvl="0" indent="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Symbol" pitchFamily="2" charset="2"/>
                        <a:buNone/>
                      </a:pPr>
                      <a:r>
                        <a:rPr lang="en-GB" sz="115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The different sources of food  from plants and other animals</a:t>
                      </a:r>
                      <a:endParaRPr lang="en-GB" sz="11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4300" marR="114300" marT="0" marB="0"/>
                </a:tc>
                <a:extLst>
                  <a:ext uri="{0D108BD9-81ED-4DB2-BD59-A6C34878D82A}">
                    <a16:rowId xmlns:a16="http://schemas.microsoft.com/office/drawing/2014/main" val="2519547461"/>
                  </a:ext>
                </a:extLst>
              </a:tr>
              <a:tr h="12572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 typeface="Symbol" pitchFamily="2" charset="2"/>
                        <a:buNone/>
                        <a:tabLst/>
                        <a:defRPr/>
                      </a:pPr>
                      <a:r>
                        <a:rPr lang="en-GB" sz="11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That animals and plants are linked via food chains </a:t>
                      </a:r>
                    </a:p>
                  </a:txBody>
                  <a:tcPr marL="114300" marR="114300" marT="0" marB="0"/>
                </a:tc>
                <a:extLst>
                  <a:ext uri="{0D108BD9-81ED-4DB2-BD59-A6C34878D82A}">
                    <a16:rowId xmlns:a16="http://schemas.microsoft.com/office/drawing/2014/main" val="2014018732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5228434"/>
              </p:ext>
            </p:extLst>
          </p:nvPr>
        </p:nvGraphicFramePr>
        <p:xfrm>
          <a:off x="3763297" y="2826888"/>
          <a:ext cx="3158390" cy="1321256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340353">
                  <a:extLst>
                    <a:ext uri="{9D8B030D-6E8A-4147-A177-3AD203B41FA5}">
                      <a16:colId xmlns:a16="http://schemas.microsoft.com/office/drawing/2014/main" val="3034729171"/>
                    </a:ext>
                  </a:extLst>
                </a:gridCol>
                <a:gridCol w="2818037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</a:tblGrid>
              <a:tr h="335610">
                <a:tc gridSpan="2">
                  <a:txBody>
                    <a:bodyPr/>
                    <a:lstStyle/>
                    <a:p>
                      <a:pPr algn="ctr"/>
                      <a:r>
                        <a:rPr lang="en-GB" sz="18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Key</a:t>
                      </a:r>
                      <a:r>
                        <a:rPr lang="en-GB" sz="1800" b="1" kern="1200" baseline="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Knowledge </a:t>
                      </a:r>
                      <a:endParaRPr lang="en-US" sz="18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441095">
                <a:tc>
                  <a:txBody>
                    <a:bodyPr/>
                    <a:lstStyle/>
                    <a:p>
                      <a:r>
                        <a:rPr lang="en-US" sz="1100" b="0" dirty="0"/>
                        <a:t>1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can describe the differences in the life cycles of a mammal, an amphibian, an insect and a bird.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01584818"/>
                  </a:ext>
                </a:extLst>
              </a:tr>
              <a:tr h="469720">
                <a:tc>
                  <a:txBody>
                    <a:bodyPr/>
                    <a:lstStyle/>
                    <a:p>
                      <a:r>
                        <a:rPr lang="en-US" sz="1100" b="0" dirty="0"/>
                        <a:t>2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can describe the life process of reproduction in some plants and animals.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75142700"/>
                  </a:ext>
                </a:extLst>
              </a:tr>
            </a:tbl>
          </a:graphicData>
        </a:graphic>
      </p:graphicFrame>
      <p:sp>
        <p:nvSpPr>
          <p:cNvPr id="10" name="Rectangle 1"/>
          <p:cNvSpPr>
            <a:spLocks noChangeArrowheads="1"/>
          </p:cNvSpPr>
          <p:nvPr/>
        </p:nvSpPr>
        <p:spPr bwMode="auto">
          <a:xfrm>
            <a:off x="549005" y="62716"/>
            <a:ext cx="8742320" cy="4924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kumimoji="0" lang="en-GB" altLang="en-US" sz="14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anose="020B0604020202020204" pitchFamily="34" charset="0"/>
              </a:rPr>
              <a:t>Science: </a:t>
            </a:r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 Living Things and their Habitats     (Summer 1)      YEAR:  5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anose="020B0604020202020204" pitchFamily="34" charset="0"/>
              </a:rPr>
              <a:t> </a:t>
            </a:r>
            <a:endParaRPr kumimoji="0" lang="en-GB" altLang="en-US" sz="1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4" name="Picture 13"/>
          <p:cNvPicPr/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8582" l="1961" r="96732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00625" y="20866"/>
            <a:ext cx="518198" cy="510883"/>
          </a:xfrm>
          <a:prstGeom prst="rect">
            <a:avLst/>
          </a:prstGeom>
        </p:spPr>
      </p:pic>
      <p:pic>
        <p:nvPicPr>
          <p:cNvPr id="15" name="Picture 14"/>
          <p:cNvPicPr/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8582" l="1961" r="96732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140443" y="10985"/>
            <a:ext cx="518198" cy="510883"/>
          </a:xfrm>
          <a:prstGeom prst="rect">
            <a:avLst/>
          </a:prstGeom>
        </p:spPr>
      </p:pic>
      <p:graphicFrame>
        <p:nvGraphicFramePr>
          <p:cNvPr id="16" name="Table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6956848"/>
              </p:ext>
            </p:extLst>
          </p:nvPr>
        </p:nvGraphicFramePr>
        <p:xfrm>
          <a:off x="3733271" y="4278101"/>
          <a:ext cx="3218441" cy="24992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1844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51378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Scientific enquiry &amp; skills</a:t>
                      </a:r>
                    </a:p>
                  </a:txBody>
                  <a:tcPr marL="74295" marR="74295" marT="37148" marB="37148"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3435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Observe and sketch insect, amphibian, mammalian and bird life lifecycles for comparison 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480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Compare the lifecycles of mammals, amphibians, insects and birds.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480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Research reproduction in plants and animals.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3618302826"/>
                  </a:ext>
                </a:extLst>
              </a:tr>
              <a:tr h="38480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Planning different types of scientific enquiries to answer questions.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545774673"/>
                  </a:ext>
                </a:extLst>
              </a:tr>
              <a:tr h="38480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/>
                        <a:t>Use relevant scientific language and illustrations to discuss, communicate and justify their scientific ideas </a:t>
                      </a:r>
                      <a:endParaRPr lang="en-GB" sz="11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4288948679"/>
                  </a:ext>
                </a:extLst>
              </a:tr>
            </a:tbl>
          </a:graphicData>
        </a:graphic>
      </p:graphicFrame>
      <p:pic>
        <p:nvPicPr>
          <p:cNvPr id="12" name="Picture 11" descr="Image result for parts of a plant ks2">
            <a:extLst>
              <a:ext uri="{FF2B5EF4-FFF2-40B4-BE49-F238E27FC236}">
                <a16:creationId xmlns:a16="http://schemas.microsoft.com/office/drawing/2014/main" id="{42BF6C65-ACE8-6641-B1B4-74BAC75B7E1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0302" y="492034"/>
            <a:ext cx="2855859" cy="1540720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18" name="Table 17">
            <a:extLst>
              <a:ext uri="{FF2B5EF4-FFF2-40B4-BE49-F238E27FC236}">
                <a16:creationId xmlns:a16="http://schemas.microsoft.com/office/drawing/2014/main" id="{6BE3B3EF-57FC-D54D-B5D1-2D7736F5E3A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08756155"/>
              </p:ext>
            </p:extLst>
          </p:nvPr>
        </p:nvGraphicFramePr>
        <p:xfrm>
          <a:off x="7159470" y="2280952"/>
          <a:ext cx="2499171" cy="2183709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269315">
                  <a:extLst>
                    <a:ext uri="{9D8B030D-6E8A-4147-A177-3AD203B41FA5}">
                      <a16:colId xmlns:a16="http://schemas.microsoft.com/office/drawing/2014/main" val="3034729171"/>
                    </a:ext>
                  </a:extLst>
                </a:gridCol>
                <a:gridCol w="2229856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</a:tblGrid>
              <a:tr h="576176">
                <a:tc gridSpan="2">
                  <a:txBody>
                    <a:bodyPr/>
                    <a:lstStyle/>
                    <a:p>
                      <a:pPr algn="ctr"/>
                      <a:r>
                        <a:rPr lang="en-GB" sz="18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Key</a:t>
                      </a:r>
                      <a:r>
                        <a:rPr lang="en-GB" sz="1800" b="1" kern="1200" baseline="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Scientists</a:t>
                      </a:r>
                      <a:endParaRPr lang="en-US" sz="18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831202">
                <a:tc>
                  <a:txBody>
                    <a:bodyPr/>
                    <a:lstStyle/>
                    <a:p>
                      <a:r>
                        <a:rPr lang="en-US" sz="1100" b="0" dirty="0"/>
                        <a:t>1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/>
                        <a:t>Jane Goodall: a behaviourist, is best known for her 60 year research on social interactions of wild chimpanzees.</a:t>
                      </a:r>
                      <a:endParaRPr lang="en-GB" sz="11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01584818"/>
                  </a:ext>
                </a:extLst>
              </a:tr>
              <a:tr h="776331">
                <a:tc>
                  <a:txBody>
                    <a:bodyPr/>
                    <a:lstStyle/>
                    <a:p>
                      <a:r>
                        <a:rPr lang="en-US" sz="1100" b="0" dirty="0"/>
                        <a:t>2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/>
                        <a:t>Sir David Attenborough, a naturalist, who has dedicated his life to the study of natural history .</a:t>
                      </a:r>
                      <a:endParaRPr lang="en-GB" sz="11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75142700"/>
                  </a:ext>
                </a:extLst>
              </a:tr>
            </a:tbl>
          </a:graphicData>
        </a:graphic>
      </p:graphicFrame>
      <p:pic>
        <p:nvPicPr>
          <p:cNvPr id="1026" name="Picture 2" descr="Jane Goodall | Guinness World Records">
            <a:extLst>
              <a:ext uri="{FF2B5EF4-FFF2-40B4-BE49-F238E27FC236}">
                <a16:creationId xmlns:a16="http://schemas.microsoft.com/office/drawing/2014/main" id="{2AED447A-5E7E-3047-B301-92475F52AE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70704" y="4278101"/>
            <a:ext cx="2135054" cy="12473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The 2004 lecture that finally convinced David Attenborough about global  warming">
            <a:extLst>
              <a:ext uri="{FF2B5EF4-FFF2-40B4-BE49-F238E27FC236}">
                <a16:creationId xmlns:a16="http://schemas.microsoft.com/office/drawing/2014/main" id="{EB10D1A7-9894-3C41-B29D-1B665BA4AE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8116" y="5427879"/>
            <a:ext cx="2599006" cy="13494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5564</TotalTime>
  <Words>394</Words>
  <Application>Microsoft Macintosh PowerPoint</Application>
  <PresentationFormat>A4 Paper (210x297 mm)</PresentationFormat>
  <Paragraphs>56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Symbol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Jordan Ross-Wood</cp:lastModifiedBy>
  <cp:revision>81</cp:revision>
  <cp:lastPrinted>2017-10-30T10:21:12Z</cp:lastPrinted>
  <dcterms:created xsi:type="dcterms:W3CDTF">2017-10-15T20:56:30Z</dcterms:created>
  <dcterms:modified xsi:type="dcterms:W3CDTF">2022-04-06T20:13:32Z</dcterms:modified>
</cp:coreProperties>
</file>