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8" r:id="rId3"/>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F397EE-9FDE-4DB3-9562-8B33AE9B1910}" v="92" dt="2022-04-19T16:08:26.8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35" autoAdjust="0"/>
    <p:restoredTop sz="94627" autoAdjust="0"/>
  </p:normalViewPr>
  <p:slideViewPr>
    <p:cSldViewPr snapToGrid="0" snapToObjects="1">
      <p:cViewPr varScale="1">
        <p:scale>
          <a:sx n="86" d="100"/>
          <a:sy n="86" d="100"/>
        </p:scale>
        <p:origin x="408" y="90"/>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Moyle" userId="c8f68134d591b56f" providerId="LiveId" clId="{CFF397EE-9FDE-4DB3-9562-8B33AE9B1910}"/>
    <pc:docChg chg="undo custSel modSld">
      <pc:chgData name="Jo Moyle" userId="c8f68134d591b56f" providerId="LiveId" clId="{CFF397EE-9FDE-4DB3-9562-8B33AE9B1910}" dt="2022-04-23T15:52:54.220" v="2141" actId="478"/>
      <pc:docMkLst>
        <pc:docMk/>
      </pc:docMkLst>
      <pc:sldChg chg="addSp delSp modSp mod">
        <pc:chgData name="Jo Moyle" userId="c8f68134d591b56f" providerId="LiveId" clId="{CFF397EE-9FDE-4DB3-9562-8B33AE9B1910}" dt="2022-04-23T15:52:13.920" v="2140" actId="20577"/>
        <pc:sldMkLst>
          <pc:docMk/>
          <pc:sldMk cId="123089539" sldId="256"/>
        </pc:sldMkLst>
        <pc:spChg chg="mod">
          <ac:chgData name="Jo Moyle" userId="c8f68134d591b56f" providerId="LiveId" clId="{CFF397EE-9FDE-4DB3-9562-8B33AE9B1910}" dt="2022-04-19T11:19:08.451" v="26" actId="20577"/>
          <ac:spMkLst>
            <pc:docMk/>
            <pc:sldMk cId="123089539" sldId="256"/>
            <ac:spMk id="13" creationId="{00000000-0000-0000-0000-000000000000}"/>
          </ac:spMkLst>
        </pc:spChg>
        <pc:graphicFrameChg chg="add del mod modGraphic">
          <ac:chgData name="Jo Moyle" userId="c8f68134d591b56f" providerId="LiveId" clId="{CFF397EE-9FDE-4DB3-9562-8B33AE9B1910}" dt="2022-04-19T15:10:08.789" v="1469" actId="478"/>
          <ac:graphicFrameMkLst>
            <pc:docMk/>
            <pc:sldMk cId="123089539" sldId="256"/>
            <ac:graphicFrameMk id="2" creationId="{CAA98F61-5E5C-46B6-BBFA-57F32B10D4F6}"/>
          </ac:graphicFrameMkLst>
        </pc:graphicFrameChg>
        <pc:graphicFrameChg chg="mod modGraphic">
          <ac:chgData name="Jo Moyle" userId="c8f68134d591b56f" providerId="LiveId" clId="{CFF397EE-9FDE-4DB3-9562-8B33AE9B1910}" dt="2022-04-23T15:52:13.920" v="2140" actId="20577"/>
          <ac:graphicFrameMkLst>
            <pc:docMk/>
            <pc:sldMk cId="123089539" sldId="256"/>
            <ac:graphicFrameMk id="4" creationId="{00000000-0000-0000-0000-000000000000}"/>
          </ac:graphicFrameMkLst>
        </pc:graphicFrameChg>
        <pc:graphicFrameChg chg="add mod modGraphic">
          <ac:chgData name="Jo Moyle" userId="c8f68134d591b56f" providerId="LiveId" clId="{CFF397EE-9FDE-4DB3-9562-8B33AE9B1910}" dt="2022-04-19T16:14:05.095" v="2078" actId="20577"/>
          <ac:graphicFrameMkLst>
            <pc:docMk/>
            <pc:sldMk cId="123089539" sldId="256"/>
            <ac:graphicFrameMk id="9" creationId="{66BD2D9D-C202-4E3C-831F-637BA8206649}"/>
          </ac:graphicFrameMkLst>
        </pc:graphicFrameChg>
        <pc:graphicFrameChg chg="mod modGraphic">
          <ac:chgData name="Jo Moyle" userId="c8f68134d591b56f" providerId="LiveId" clId="{CFF397EE-9FDE-4DB3-9562-8B33AE9B1910}" dt="2022-04-19T15:12:29.440" v="1479"/>
          <ac:graphicFrameMkLst>
            <pc:docMk/>
            <pc:sldMk cId="123089539" sldId="256"/>
            <ac:graphicFrameMk id="15" creationId="{00000000-0000-0000-0000-000000000000}"/>
          </ac:graphicFrameMkLst>
        </pc:graphicFrameChg>
        <pc:graphicFrameChg chg="del mod">
          <ac:chgData name="Jo Moyle" userId="c8f68134d591b56f" providerId="LiveId" clId="{CFF397EE-9FDE-4DB3-9562-8B33AE9B1910}" dt="2022-04-19T11:30:09.148" v="314" actId="21"/>
          <ac:graphicFrameMkLst>
            <pc:docMk/>
            <pc:sldMk cId="123089539" sldId="256"/>
            <ac:graphicFrameMk id="27" creationId="{87A16600-9CE5-7D4D-9238-FE903140D703}"/>
          </ac:graphicFrameMkLst>
        </pc:graphicFrameChg>
        <pc:picChg chg="add del">
          <ac:chgData name="Jo Moyle" userId="c8f68134d591b56f" providerId="LiveId" clId="{CFF397EE-9FDE-4DB3-9562-8B33AE9B1910}" dt="2022-04-19T15:09:44.093" v="1464" actId="21"/>
          <ac:picMkLst>
            <pc:docMk/>
            <pc:sldMk cId="123089539" sldId="256"/>
            <ac:picMk id="6" creationId="{92747AB3-626F-460D-BD7E-FFC470D12A06}"/>
          </ac:picMkLst>
        </pc:picChg>
        <pc:picChg chg="add del mod">
          <ac:chgData name="Jo Moyle" userId="c8f68134d591b56f" providerId="LiveId" clId="{CFF397EE-9FDE-4DB3-9562-8B33AE9B1910}" dt="2022-04-19T15:19:50.887" v="1507" actId="478"/>
          <ac:picMkLst>
            <pc:docMk/>
            <pc:sldMk cId="123089539" sldId="256"/>
            <ac:picMk id="8" creationId="{2553B39A-165D-4ABD-960C-C4266F6D03A4}"/>
          </ac:picMkLst>
        </pc:picChg>
        <pc:picChg chg="add mod">
          <ac:chgData name="Jo Moyle" userId="c8f68134d591b56f" providerId="LiveId" clId="{CFF397EE-9FDE-4DB3-9562-8B33AE9B1910}" dt="2022-04-19T16:12:56.654" v="2066" actId="1076"/>
          <ac:picMkLst>
            <pc:docMk/>
            <pc:sldMk cId="123089539" sldId="256"/>
            <ac:picMk id="11" creationId="{6B7AD996-DC4D-4872-B3E6-BC934D294F80}"/>
          </ac:picMkLst>
        </pc:picChg>
        <pc:picChg chg="add del mod">
          <ac:chgData name="Jo Moyle" userId="c8f68134d591b56f" providerId="LiveId" clId="{CFF397EE-9FDE-4DB3-9562-8B33AE9B1910}" dt="2022-04-19T15:19:52.290" v="1508" actId="478"/>
          <ac:picMkLst>
            <pc:docMk/>
            <pc:sldMk cId="123089539" sldId="256"/>
            <ac:picMk id="14" creationId="{B6DF109B-1746-4D30-A0BD-B1F1FCA69C7C}"/>
          </ac:picMkLst>
        </pc:picChg>
        <pc:picChg chg="add mod">
          <ac:chgData name="Jo Moyle" userId="c8f68134d591b56f" providerId="LiveId" clId="{CFF397EE-9FDE-4DB3-9562-8B33AE9B1910}" dt="2022-04-19T16:13:06.938" v="2067" actId="1076"/>
          <ac:picMkLst>
            <pc:docMk/>
            <pc:sldMk cId="123089539" sldId="256"/>
            <ac:picMk id="16" creationId="{7747FA5A-29B4-46F1-B6FE-3EBFD1901A38}"/>
          </ac:picMkLst>
        </pc:picChg>
      </pc:sldChg>
      <pc:sldChg chg="addSp delSp modSp mod">
        <pc:chgData name="Jo Moyle" userId="c8f68134d591b56f" providerId="LiveId" clId="{CFF397EE-9FDE-4DB3-9562-8B33AE9B1910}" dt="2022-04-23T15:52:54.220" v="2141" actId="478"/>
        <pc:sldMkLst>
          <pc:docMk/>
          <pc:sldMk cId="2397252606" sldId="258"/>
        </pc:sldMkLst>
        <pc:spChg chg="add del mod">
          <ac:chgData name="Jo Moyle" userId="c8f68134d591b56f" providerId="LiveId" clId="{CFF397EE-9FDE-4DB3-9562-8B33AE9B1910}" dt="2022-04-19T15:26:43.854" v="1525"/>
          <ac:spMkLst>
            <pc:docMk/>
            <pc:sldMk cId="2397252606" sldId="258"/>
            <ac:spMk id="2" creationId="{E7C47DCF-90BA-4A17-B3B1-0C991C8B6206}"/>
          </ac:spMkLst>
        </pc:spChg>
        <pc:spChg chg="del mod">
          <ac:chgData name="Jo Moyle" userId="c8f68134d591b56f" providerId="LiveId" clId="{CFF397EE-9FDE-4DB3-9562-8B33AE9B1910}" dt="2022-04-19T11:29:15.248" v="282"/>
          <ac:spMkLst>
            <pc:docMk/>
            <pc:sldMk cId="2397252606" sldId="258"/>
            <ac:spMk id="3" creationId="{A411027A-F08C-4C45-9EC4-1254D5388ED5}"/>
          </ac:spMkLst>
        </pc:spChg>
        <pc:spChg chg="add mod">
          <ac:chgData name="Jo Moyle" userId="c8f68134d591b56f" providerId="LiveId" clId="{CFF397EE-9FDE-4DB3-9562-8B33AE9B1910}" dt="2022-04-19T15:27:44.233" v="1572" actId="1076"/>
          <ac:spMkLst>
            <pc:docMk/>
            <pc:sldMk cId="2397252606" sldId="258"/>
            <ac:spMk id="4" creationId="{562778FB-B509-4076-AACD-FDDB5B3B687B}"/>
          </ac:spMkLst>
        </pc:spChg>
        <pc:spChg chg="mod">
          <ac:chgData name="Jo Moyle" userId="c8f68134d591b56f" providerId="LiveId" clId="{CFF397EE-9FDE-4DB3-9562-8B33AE9B1910}" dt="2022-04-19T11:29:33.291" v="313" actId="20577"/>
          <ac:spMkLst>
            <pc:docMk/>
            <pc:sldMk cId="2397252606" sldId="258"/>
            <ac:spMk id="13" creationId="{00000000-0000-0000-0000-000000000000}"/>
          </ac:spMkLst>
        </pc:spChg>
        <pc:spChg chg="del mod">
          <ac:chgData name="Jo Moyle" userId="c8f68134d591b56f" providerId="LiveId" clId="{CFF397EE-9FDE-4DB3-9562-8B33AE9B1910}" dt="2022-04-19T11:29:15.253" v="284"/>
          <ac:spMkLst>
            <pc:docMk/>
            <pc:sldMk cId="2397252606" sldId="258"/>
            <ac:spMk id="22" creationId="{54ADC315-37E5-4477-B698-6C64CD5F7EC8}"/>
          </ac:spMkLst>
        </pc:spChg>
        <pc:spChg chg="add mod">
          <ac:chgData name="Jo Moyle" userId="c8f68134d591b56f" providerId="LiveId" clId="{CFF397EE-9FDE-4DB3-9562-8B33AE9B1910}" dt="2022-04-19T15:28:02.906" v="1584" actId="20577"/>
          <ac:spMkLst>
            <pc:docMk/>
            <pc:sldMk cId="2397252606" sldId="258"/>
            <ac:spMk id="23" creationId="{22115854-1FFF-4314-B8F1-FB1C39922AEF}"/>
          </ac:spMkLst>
        </pc:spChg>
        <pc:spChg chg="add del mod">
          <ac:chgData name="Jo Moyle" userId="c8f68134d591b56f" providerId="LiveId" clId="{CFF397EE-9FDE-4DB3-9562-8B33AE9B1910}" dt="2022-04-19T16:10:58.121" v="2054"/>
          <ac:spMkLst>
            <pc:docMk/>
            <pc:sldMk cId="2397252606" sldId="258"/>
            <ac:spMk id="24" creationId="{775FCADC-634D-45F5-B0BD-8186574E8B2C}"/>
          </ac:spMkLst>
        </pc:spChg>
        <pc:graphicFrameChg chg="del">
          <ac:chgData name="Jo Moyle" userId="c8f68134d591b56f" providerId="LiveId" clId="{CFF397EE-9FDE-4DB3-9562-8B33AE9B1910}" dt="2022-04-19T11:29:17.436" v="285" actId="478"/>
          <ac:graphicFrameMkLst>
            <pc:docMk/>
            <pc:sldMk cId="2397252606" sldId="258"/>
            <ac:graphicFrameMk id="10" creationId="{EA91C4C7-5C62-4B6E-96F8-147C70E27A85}"/>
          </ac:graphicFrameMkLst>
        </pc:graphicFrameChg>
        <pc:graphicFrameChg chg="add mod modGraphic">
          <ac:chgData name="Jo Moyle" userId="c8f68134d591b56f" providerId="LiveId" clId="{CFF397EE-9FDE-4DB3-9562-8B33AE9B1910}" dt="2022-04-19T16:10:42.110" v="2052" actId="20577"/>
          <ac:graphicFrameMkLst>
            <pc:docMk/>
            <pc:sldMk cId="2397252606" sldId="258"/>
            <ac:graphicFrameMk id="15" creationId="{2C5B1A73-9869-4EB4-A387-57BBAE4D8C7E}"/>
          </ac:graphicFrameMkLst>
        </pc:graphicFrameChg>
        <pc:picChg chg="add del mod">
          <ac:chgData name="Jo Moyle" userId="c8f68134d591b56f" providerId="LiveId" clId="{CFF397EE-9FDE-4DB3-9562-8B33AE9B1910}" dt="2022-04-23T15:52:54.220" v="2141" actId="478"/>
          <ac:picMkLst>
            <pc:docMk/>
            <pc:sldMk cId="2397252606" sldId="258"/>
            <ac:picMk id="16" creationId="{ADA31794-15BC-4146-ACF6-015AE990A70D}"/>
          </ac:picMkLst>
        </pc:picChg>
        <pc:picChg chg="add mod">
          <ac:chgData name="Jo Moyle" userId="c8f68134d591b56f" providerId="LiveId" clId="{CFF397EE-9FDE-4DB3-9562-8B33AE9B1910}" dt="2022-04-19T15:19:31.704" v="1503" actId="1076"/>
          <ac:picMkLst>
            <pc:docMk/>
            <pc:sldMk cId="2397252606" sldId="258"/>
            <ac:picMk id="17" creationId="{A20525F5-79D2-4D29-A950-D34ECCCE9E73}"/>
          </ac:picMkLst>
        </pc:picChg>
        <pc:picChg chg="add mod">
          <ac:chgData name="Jo Moyle" userId="c8f68134d591b56f" providerId="LiveId" clId="{CFF397EE-9FDE-4DB3-9562-8B33AE9B1910}" dt="2022-04-19T15:19:41.796" v="1506" actId="1076"/>
          <ac:picMkLst>
            <pc:docMk/>
            <pc:sldMk cId="2397252606" sldId="258"/>
            <ac:picMk id="18" creationId="{622B9AC8-5CC4-448F-8125-83E35F74E392}"/>
          </ac:picMkLst>
        </pc:picChg>
        <pc:picChg chg="del">
          <ac:chgData name="Jo Moyle" userId="c8f68134d591b56f" providerId="LiveId" clId="{CFF397EE-9FDE-4DB3-9562-8B33AE9B1910}" dt="2022-04-19T11:29:21.368" v="288" actId="478"/>
          <ac:picMkLst>
            <pc:docMk/>
            <pc:sldMk cId="2397252606" sldId="258"/>
            <ac:picMk id="1026" creationId="{C553F6DC-BBB1-4BA6-B79C-EC14EF96A15F}"/>
          </ac:picMkLst>
        </pc:picChg>
        <pc:picChg chg="del">
          <ac:chgData name="Jo Moyle" userId="c8f68134d591b56f" providerId="LiveId" clId="{CFF397EE-9FDE-4DB3-9562-8B33AE9B1910}" dt="2022-04-19T11:29:18.849" v="286" actId="478"/>
          <ac:picMkLst>
            <pc:docMk/>
            <pc:sldMk cId="2397252606" sldId="258"/>
            <ac:picMk id="1028" creationId="{4C272E29-F75A-4D26-9227-E37DB461460B}"/>
          </ac:picMkLst>
        </pc:picChg>
        <pc:picChg chg="del">
          <ac:chgData name="Jo Moyle" userId="c8f68134d591b56f" providerId="LiveId" clId="{CFF397EE-9FDE-4DB3-9562-8B33AE9B1910}" dt="2022-04-19T11:29:20.066" v="287" actId="478"/>
          <ac:picMkLst>
            <pc:docMk/>
            <pc:sldMk cId="2397252606" sldId="258"/>
            <ac:picMk id="1030" creationId="{886B4CDC-164B-4124-9198-5471FC343617}"/>
          </ac:picMkLst>
        </pc:picChg>
        <pc:picChg chg="del">
          <ac:chgData name="Jo Moyle" userId="c8f68134d591b56f" providerId="LiveId" clId="{CFF397EE-9FDE-4DB3-9562-8B33AE9B1910}" dt="2022-04-19T11:29:06.496" v="276" actId="478"/>
          <ac:picMkLst>
            <pc:docMk/>
            <pc:sldMk cId="2397252606" sldId="258"/>
            <ac:picMk id="1034" creationId="{C76AE44B-B90B-4C2E-A24F-AB188F8107F2}"/>
          </ac:picMkLst>
        </pc:picChg>
        <pc:picChg chg="del">
          <ac:chgData name="Jo Moyle" userId="c8f68134d591b56f" providerId="LiveId" clId="{CFF397EE-9FDE-4DB3-9562-8B33AE9B1910}" dt="2022-04-19T11:29:08.069" v="277" actId="478"/>
          <ac:picMkLst>
            <pc:docMk/>
            <pc:sldMk cId="2397252606" sldId="258"/>
            <ac:picMk id="1038" creationId="{299E6651-0D9C-4364-BE90-630286AA8AF1}"/>
          </ac:picMkLst>
        </pc:picChg>
        <pc:picChg chg="del">
          <ac:chgData name="Jo Moyle" userId="c8f68134d591b56f" providerId="LiveId" clId="{CFF397EE-9FDE-4DB3-9562-8B33AE9B1910}" dt="2022-04-19T11:29:15.212" v="280" actId="478"/>
          <ac:picMkLst>
            <pc:docMk/>
            <pc:sldMk cId="2397252606" sldId="258"/>
            <ac:picMk id="1040" creationId="{2C3E37F1-A43F-489B-8830-2D52C9C547B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5/3/2022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3388441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5/3/2022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41825063"/>
              </p:ext>
            </p:extLst>
          </p:nvPr>
        </p:nvGraphicFramePr>
        <p:xfrm>
          <a:off x="90811" y="521868"/>
          <a:ext cx="6211467" cy="4642443"/>
        </p:xfrm>
        <a:graphic>
          <a:graphicData uri="http://schemas.openxmlformats.org/drawingml/2006/table">
            <a:tbl>
              <a:tblPr firstRow="1" bandRow="1">
                <a:tableStyleId>{5C22544A-7EE6-4342-B048-85BDC9FD1C3A}</a:tableStyleId>
              </a:tblPr>
              <a:tblGrid>
                <a:gridCol w="322845">
                  <a:extLst>
                    <a:ext uri="{9D8B030D-6E8A-4147-A177-3AD203B41FA5}">
                      <a16:colId xmlns:a16="http://schemas.microsoft.com/office/drawing/2014/main" val="20002"/>
                    </a:ext>
                  </a:extLst>
                </a:gridCol>
                <a:gridCol w="1382487">
                  <a:extLst>
                    <a:ext uri="{9D8B030D-6E8A-4147-A177-3AD203B41FA5}">
                      <a16:colId xmlns:a16="http://schemas.microsoft.com/office/drawing/2014/main" val="20000"/>
                    </a:ext>
                  </a:extLst>
                </a:gridCol>
                <a:gridCol w="4506135">
                  <a:extLst>
                    <a:ext uri="{9D8B030D-6E8A-4147-A177-3AD203B41FA5}">
                      <a16:colId xmlns:a16="http://schemas.microsoft.com/office/drawing/2014/main" val="20001"/>
                    </a:ext>
                  </a:extLst>
                </a:gridCol>
              </a:tblGrid>
              <a:tr h="36205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300" b="0" i="0" u="none" strike="noStrike" kern="1200" dirty="0">
                          <a:solidFill>
                            <a:srgbClr val="000000"/>
                          </a:solidFill>
                          <a:effectLst/>
                          <a:latin typeface="Calibri" panose="020F0502020204030204" pitchFamily="34" charset="0"/>
                          <a:ea typeface="+mn-ea"/>
                          <a:cs typeface="+mn-cs"/>
                        </a:rPr>
                        <a:t>Vocabulary </a:t>
                      </a:r>
                      <a:endParaRPr lang="en-US" sz="130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14938">
                <a:tc>
                  <a:txBody>
                    <a:bodyPr/>
                    <a:lstStyle/>
                    <a:p>
                      <a:r>
                        <a:rPr lang="en-US" sz="1100" b="0" i="0" u="none" strike="noStrike" kern="1200" dirty="0">
                          <a:solidFill>
                            <a:srgbClr val="000000"/>
                          </a:solidFill>
                          <a:effectLst/>
                          <a:latin typeface="Calibri" panose="020F0502020204030204" pitchFamily="34" charset="0"/>
                          <a:ea typeface="+mn-ea"/>
                          <a:cs typeface="+mn-cs"/>
                        </a:rPr>
                        <a:t>1</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Lines of latitude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These are lines that are used to specify the North and South sides (hemispheres) of the earth. They run parallel to the equator and describe their position from it.</a:t>
                      </a:r>
                    </a:p>
                  </a:txBody>
                  <a:tcPr marL="74295" marR="74295" marT="37148" marB="37148"/>
                </a:tc>
                <a:extLst>
                  <a:ext uri="{0D108BD9-81ED-4DB2-BD59-A6C34878D82A}">
                    <a16:rowId xmlns:a16="http://schemas.microsoft.com/office/drawing/2014/main" val="10003"/>
                  </a:ext>
                </a:extLst>
              </a:tr>
              <a:tr h="604862">
                <a:tc>
                  <a:txBody>
                    <a:bodyPr/>
                    <a:lstStyle/>
                    <a:p>
                      <a:r>
                        <a:rPr lang="en-US" sz="1100" b="0" i="0" u="none" strike="noStrike" kern="1200" dirty="0">
                          <a:solidFill>
                            <a:srgbClr val="000000"/>
                          </a:solidFill>
                          <a:effectLst/>
                          <a:latin typeface="Calibri" panose="020F0502020204030204" pitchFamily="34" charset="0"/>
                          <a:ea typeface="+mn-ea"/>
                          <a:cs typeface="+mn-cs"/>
                        </a:rPr>
                        <a:t>2</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North and South hemispheres</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Countries and continents that are on the half of the earth which is north of the equator are in the Northern Hemisphere and those south of the equator are in the Southern Hemisphere.</a:t>
                      </a:r>
                    </a:p>
                  </a:txBody>
                  <a:tcPr marL="74295" marR="74295" marT="37148" marB="37148"/>
                </a:tc>
                <a:extLst>
                  <a:ext uri="{0D108BD9-81ED-4DB2-BD59-A6C34878D82A}">
                    <a16:rowId xmlns:a16="http://schemas.microsoft.com/office/drawing/2014/main" val="10004"/>
                  </a:ext>
                </a:extLst>
              </a:tr>
              <a:tr h="277607">
                <a:tc>
                  <a:txBody>
                    <a:bodyPr/>
                    <a:lstStyle/>
                    <a:p>
                      <a:r>
                        <a:rPr lang="en-US" sz="1100" b="0" i="0" u="none" strike="noStrike" kern="1200" dirty="0">
                          <a:solidFill>
                            <a:srgbClr val="000000"/>
                          </a:solidFill>
                          <a:effectLst/>
                          <a:latin typeface="Calibri" panose="020F0502020204030204" pitchFamily="34" charset="0"/>
                          <a:ea typeface="+mn-ea"/>
                          <a:cs typeface="+mn-cs"/>
                        </a:rPr>
                        <a:t>3</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Climate zones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have similar climates e.g. polar, temperate, equatorial, temperate tropical, rainforest and sub tropical</a:t>
                      </a:r>
                    </a:p>
                  </a:txBody>
                  <a:tcPr marL="74295" marR="74295" marT="37148" marB="37148"/>
                </a:tc>
                <a:extLst>
                  <a:ext uri="{0D108BD9-81ED-4DB2-BD59-A6C34878D82A}">
                    <a16:rowId xmlns:a16="http://schemas.microsoft.com/office/drawing/2014/main" val="1068278743"/>
                  </a:ext>
                </a:extLst>
              </a:tr>
              <a:tr h="355447">
                <a:tc>
                  <a:txBody>
                    <a:bodyPr/>
                    <a:lstStyle/>
                    <a:p>
                      <a:r>
                        <a:rPr lang="en-US" sz="1100" b="0" i="0" u="none" strike="noStrike" kern="1200" dirty="0">
                          <a:solidFill>
                            <a:srgbClr val="000000"/>
                          </a:solidFill>
                          <a:effectLst/>
                          <a:latin typeface="Calibri" panose="020F0502020204030204" pitchFamily="34" charset="0"/>
                          <a:ea typeface="+mn-ea"/>
                          <a:cs typeface="+mn-cs"/>
                        </a:rPr>
                        <a:t>4</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Polar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 which is very cold including Antarctica (Southern Hemisphere) a continent with land beneath the ice sheet, surrounded by sea  and the Arctic (Northern Hemisphere) water beneath the sea ice, surrounded by land.</a:t>
                      </a:r>
                    </a:p>
                  </a:txBody>
                  <a:tcPr marL="74295" marR="74295" marT="37148" marB="37148"/>
                </a:tc>
                <a:extLst>
                  <a:ext uri="{0D108BD9-81ED-4DB2-BD59-A6C34878D82A}">
                    <a16:rowId xmlns:a16="http://schemas.microsoft.com/office/drawing/2014/main" val="1649023274"/>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5</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Temperate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neither very hot nor very cold. These areas have four seasons, like the UK.</a:t>
                      </a:r>
                    </a:p>
                  </a:txBody>
                  <a:tcPr marL="74295" marR="74295" marT="37148" marB="37148"/>
                </a:tc>
                <a:extLst>
                  <a:ext uri="{0D108BD9-81ED-4DB2-BD59-A6C34878D82A}">
                    <a16:rowId xmlns:a16="http://schemas.microsoft.com/office/drawing/2014/main" val="10008"/>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6</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Sub-tropical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hot, with one hot/wet season and one hot/dry season. </a:t>
                      </a:r>
                    </a:p>
                  </a:txBody>
                  <a:tcPr marL="74295" marR="74295" marT="37148" marB="37148"/>
                </a:tc>
                <a:extLst>
                  <a:ext uri="{0D108BD9-81ED-4DB2-BD59-A6C34878D82A}">
                    <a16:rowId xmlns:a16="http://schemas.microsoft.com/office/drawing/2014/main" val="2426405231"/>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7</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Equatorial, rain forest or tropical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very hot, and wet. There is rainfall in all months.</a:t>
                      </a:r>
                    </a:p>
                  </a:txBody>
                  <a:tcPr marL="74295" marR="74295" marT="37148" marB="37148"/>
                </a:tc>
                <a:extLst>
                  <a:ext uri="{0D108BD9-81ED-4DB2-BD59-A6C34878D82A}">
                    <a16:rowId xmlns:a16="http://schemas.microsoft.com/office/drawing/2014/main" val="160623090"/>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8</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Desert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very hot, and dry including </a:t>
                      </a:r>
                      <a:r>
                        <a:rPr lang="en-US" sz="1050" b="0" i="0" u="none" strike="noStrike" kern="1200" dirty="0">
                          <a:solidFill>
                            <a:srgbClr val="000000"/>
                          </a:solidFill>
                          <a:effectLst/>
                          <a:latin typeface="Calibri" panose="020F0502020204030204" pitchFamily="34" charset="0"/>
                          <a:ea typeface="+mn-ea"/>
                          <a:cs typeface="+mn-cs"/>
                        </a:rPr>
                        <a:t>Sahara (Arabic for ‘The Great Desert’), Namibian Desert, Mojave Desert (pronounced ‘</a:t>
                      </a:r>
                      <a:r>
                        <a:rPr lang="en-US" sz="1050" b="0" i="0" u="none" strike="noStrike" kern="1200" dirty="0" err="1">
                          <a:solidFill>
                            <a:srgbClr val="000000"/>
                          </a:solidFill>
                          <a:effectLst/>
                          <a:latin typeface="Calibri" panose="020F0502020204030204" pitchFamily="34" charset="0"/>
                          <a:ea typeface="+mn-ea"/>
                          <a:cs typeface="+mn-cs"/>
                        </a:rPr>
                        <a:t>mo-harvey</a:t>
                      </a:r>
                      <a:r>
                        <a:rPr lang="en-US" sz="1050" b="0" i="0" u="none" strike="noStrike" kern="1200" dirty="0">
                          <a:solidFill>
                            <a:srgbClr val="000000"/>
                          </a:solidFill>
                          <a:effectLst/>
                          <a:latin typeface="Calibri" panose="020F0502020204030204" pitchFamily="34" charset="0"/>
                          <a:ea typeface="+mn-ea"/>
                          <a:cs typeface="+mn-cs"/>
                        </a:rPr>
                        <a:t>’)</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718667225"/>
                  </a:ext>
                </a:extLst>
              </a:tr>
              <a:tr h="215713">
                <a:tc>
                  <a:txBody>
                    <a:bodyPr/>
                    <a:lstStyle/>
                    <a:p>
                      <a:r>
                        <a:rPr lang="en-US" sz="1100" b="0" i="0" u="none" strike="noStrike" kern="1200" dirty="0">
                          <a:solidFill>
                            <a:srgbClr val="000000"/>
                          </a:solidFill>
                          <a:effectLst/>
                          <a:latin typeface="Calibri" panose="020F0502020204030204" pitchFamily="34" charset="0"/>
                          <a:ea typeface="+mn-ea"/>
                          <a:cs typeface="+mn-cs"/>
                        </a:rPr>
                        <a:t>9</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flora</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The plants, trees and vegetation of a particular region or habitat</a:t>
                      </a:r>
                    </a:p>
                  </a:txBody>
                  <a:tcPr marL="74295" marR="74295" marT="37148" marB="37148"/>
                </a:tc>
                <a:extLst>
                  <a:ext uri="{0D108BD9-81ED-4DB2-BD59-A6C34878D82A}">
                    <a16:rowId xmlns:a16="http://schemas.microsoft.com/office/drawing/2014/main" val="1677841564"/>
                  </a:ext>
                </a:extLst>
              </a:tr>
              <a:tr h="215713">
                <a:tc>
                  <a:txBody>
                    <a:bodyPr/>
                    <a:lstStyle/>
                    <a:p>
                      <a:r>
                        <a:rPr lang="en-US" sz="1100" b="0" i="0" u="none" strike="noStrike" kern="1200" dirty="0">
                          <a:solidFill>
                            <a:srgbClr val="000000"/>
                          </a:solidFill>
                          <a:effectLst/>
                          <a:latin typeface="Calibri" panose="020F0502020204030204" pitchFamily="34" charset="0"/>
                          <a:ea typeface="+mn-ea"/>
                          <a:cs typeface="+mn-cs"/>
                        </a:rPr>
                        <a:t>10</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fauna</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The animals of a particular region or habitat</a:t>
                      </a:r>
                    </a:p>
                  </a:txBody>
                  <a:tcPr marL="74295" marR="74295" marT="37148" marB="37148"/>
                </a:tc>
                <a:extLst>
                  <a:ext uri="{0D108BD9-81ED-4DB2-BD59-A6C34878D82A}">
                    <a16:rowId xmlns:a16="http://schemas.microsoft.com/office/drawing/2014/main" val="3589303441"/>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Geography: </a:t>
            </a:r>
            <a:r>
              <a:rPr lang="en-GB" sz="1200" b="1" dirty="0" smtClean="0">
                <a:latin typeface="Arial" panose="020B0604020202020204" pitchFamily="34" charset="0"/>
                <a:cs typeface="Arial" panose="020B0604020202020204" pitchFamily="34" charset="0"/>
              </a:rPr>
              <a:t>Climate and Weather </a:t>
            </a:r>
            <a:r>
              <a:rPr lang="en-GB" sz="1200" b="1" dirty="0">
                <a:latin typeface="Arial" panose="020B0604020202020204" pitchFamily="34" charset="0"/>
                <a:cs typeface="Arial" panose="020B0604020202020204" pitchFamily="34" charset="0"/>
              </a:rPr>
              <a:t>(Summer 1) YEAR:  3</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234677" y="126418"/>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3347456000"/>
              </p:ext>
            </p:extLst>
          </p:nvPr>
        </p:nvGraphicFramePr>
        <p:xfrm>
          <a:off x="6328517" y="539228"/>
          <a:ext cx="3406824" cy="2514495"/>
        </p:xfrm>
        <a:graphic>
          <a:graphicData uri="http://schemas.openxmlformats.org/drawingml/2006/table">
            <a:tbl>
              <a:tblPr firstRow="1" bandRow="1">
                <a:tableStyleId>{93296810-A885-4BE3-A3E7-6D5BEEA58F35}</a:tableStyleId>
              </a:tblPr>
              <a:tblGrid>
                <a:gridCol w="3406824">
                  <a:extLst>
                    <a:ext uri="{9D8B030D-6E8A-4147-A177-3AD203B41FA5}">
                      <a16:colId xmlns:a16="http://schemas.microsoft.com/office/drawing/2014/main" val="20000"/>
                    </a:ext>
                  </a:extLst>
                </a:gridCol>
              </a:tblGrid>
              <a:tr h="356369">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2158126">
                <a:tc>
                  <a:txBody>
                    <a:bodyPr/>
                    <a:lstStyle/>
                    <a:p>
                      <a:pPr algn="l" fontAlgn="t"/>
                      <a:r>
                        <a:rPr lang="en-GB" sz="1400" b="0" i="0" u="none" strike="noStrike" dirty="0">
                          <a:solidFill>
                            <a:srgbClr val="000000"/>
                          </a:solidFill>
                          <a:effectLst/>
                          <a:latin typeface="Calibri" panose="020F0502020204030204" pitchFamily="34" charset="0"/>
                        </a:rPr>
                        <a:t>Identify and name worlds continents/oceans and locate them on a world map </a:t>
                      </a:r>
                    </a:p>
                    <a:p>
                      <a:pPr algn="l" fontAlgn="t"/>
                      <a:r>
                        <a:rPr lang="en-GB" sz="1400" b="0" i="0" u="none" strike="noStrike" dirty="0">
                          <a:solidFill>
                            <a:srgbClr val="000000"/>
                          </a:solidFill>
                          <a:effectLst/>
                          <a:latin typeface="Calibri" panose="020F0502020204030204" pitchFamily="34" charset="0"/>
                        </a:rPr>
                        <a:t>Know that weather can be different in different parts of the UK</a:t>
                      </a:r>
                      <a:r>
                        <a:rPr lang="en-GB" sz="1400" b="1" i="0" u="none" strike="noStrike" dirty="0">
                          <a:solidFill>
                            <a:srgbClr val="000000"/>
                          </a:solidFill>
                          <a:effectLst/>
                          <a:latin typeface="Calibri" panose="020F0502020204030204" pitchFamily="34" charset="0"/>
                        </a:rPr>
                        <a:t/>
                      </a:r>
                      <a:br>
                        <a:rPr lang="en-GB" sz="1400" b="1" i="0" u="none" strike="noStrike" dirty="0">
                          <a:solidFill>
                            <a:srgbClr val="000000"/>
                          </a:solidFill>
                          <a:effectLst/>
                          <a:latin typeface="Calibri" panose="020F0502020204030204" pitchFamily="34" charset="0"/>
                        </a:rPr>
                      </a:br>
                      <a:r>
                        <a:rPr lang="en-GB" sz="1400" b="0" i="0" u="none" strike="noStrike" dirty="0">
                          <a:solidFill>
                            <a:srgbClr val="000000"/>
                          </a:solidFill>
                          <a:effectLst/>
                          <a:latin typeface="Calibri" panose="020F0502020204030204" pitchFamily="34" charset="0"/>
                        </a:rPr>
                        <a:t>Know the four seasons and the correct order and identify seasonal and daily weather patterns in the UK. </a:t>
                      </a:r>
                      <a:br>
                        <a:rPr lang="en-GB" sz="1400" b="0" i="0" u="none" strike="noStrike" dirty="0">
                          <a:solidFill>
                            <a:srgbClr val="000000"/>
                          </a:solidFill>
                          <a:effectLst/>
                          <a:latin typeface="Calibri" panose="020F0502020204030204" pitchFamily="34" charset="0"/>
                        </a:rPr>
                      </a:br>
                      <a:r>
                        <a:rPr lang="en-GB" sz="1400" b="0" i="0" u="none" strike="noStrike" dirty="0" smtClean="0">
                          <a:solidFill>
                            <a:srgbClr val="000000"/>
                          </a:solidFill>
                          <a:effectLst/>
                          <a:latin typeface="Calibri" panose="020F0502020204030204" pitchFamily="34" charset="0"/>
                        </a:rPr>
                        <a:t>Start </a:t>
                      </a:r>
                      <a:r>
                        <a:rPr lang="en-GB" sz="1400" b="0" i="0" u="none" strike="noStrike" dirty="0">
                          <a:solidFill>
                            <a:srgbClr val="000000"/>
                          </a:solidFill>
                          <a:effectLst/>
                          <a:latin typeface="Calibri" panose="020F0502020204030204" pitchFamily="34" charset="0"/>
                        </a:rPr>
                        <a:t>to give reasons why the UK has the weather it does (e.g. wind). </a:t>
                      </a:r>
                      <a:endParaRPr lang="en-GB" sz="1400" b="1" i="0" u="none" strike="noStrike" dirty="0">
                        <a:solidFill>
                          <a:srgbClr val="000000"/>
                        </a:solidFill>
                        <a:effectLst/>
                        <a:latin typeface="Calibri" panose="020F0502020204030204" pitchFamily="34" charset="0"/>
                      </a:endParaRPr>
                    </a:p>
                  </a:txBody>
                  <a:tcPr marL="6350" marR="6350" marT="6350" marB="0"/>
                </a:tc>
                <a:extLst>
                  <a:ext uri="{0D108BD9-81ED-4DB2-BD59-A6C34878D82A}">
                    <a16:rowId xmlns:a16="http://schemas.microsoft.com/office/drawing/2014/main" val="10001"/>
                  </a:ext>
                </a:extLst>
              </a:tr>
            </a:tbl>
          </a:graphicData>
        </a:graphic>
      </p:graphicFrame>
      <p:graphicFrame>
        <p:nvGraphicFramePr>
          <p:cNvPr id="9" name="Table 8">
            <a:extLst>
              <a:ext uri="{FF2B5EF4-FFF2-40B4-BE49-F238E27FC236}">
                <a16:creationId xmlns:a16="http://schemas.microsoft.com/office/drawing/2014/main" id="{66BD2D9D-C202-4E3C-831F-637BA8206649}"/>
              </a:ext>
            </a:extLst>
          </p:cNvPr>
          <p:cNvGraphicFramePr>
            <a:graphicFrameLocks noGrp="1"/>
          </p:cNvGraphicFramePr>
          <p:nvPr>
            <p:extLst>
              <p:ext uri="{D42A27DB-BD31-4B8C-83A1-F6EECF244321}">
                <p14:modId xmlns:p14="http://schemas.microsoft.com/office/powerpoint/2010/main" val="21580727"/>
              </p:ext>
            </p:extLst>
          </p:nvPr>
        </p:nvGraphicFramePr>
        <p:xfrm>
          <a:off x="6328517" y="3221534"/>
          <a:ext cx="3363775" cy="3618517"/>
        </p:xfrm>
        <a:graphic>
          <a:graphicData uri="http://schemas.openxmlformats.org/drawingml/2006/table">
            <a:tbl>
              <a:tblPr firstRow="1" bandRow="1">
                <a:tableStyleId>{F5AB1C69-6EDB-4FF4-983F-18BD219EF322}</a:tableStyleId>
              </a:tblPr>
              <a:tblGrid>
                <a:gridCol w="3363775">
                  <a:extLst>
                    <a:ext uri="{9D8B030D-6E8A-4147-A177-3AD203B41FA5}">
                      <a16:colId xmlns:a16="http://schemas.microsoft.com/office/drawing/2014/main" val="771789285"/>
                    </a:ext>
                  </a:extLst>
                </a:gridCol>
              </a:tblGrid>
              <a:tr h="272169">
                <a:tc>
                  <a:txBody>
                    <a:bodyPr/>
                    <a:lstStyle/>
                    <a:p>
                      <a:pPr algn="ctr"/>
                      <a:r>
                        <a:rPr lang="en-US" sz="1600" dirty="0"/>
                        <a:t>Key Facts</a:t>
                      </a:r>
                    </a:p>
                  </a:txBody>
                  <a:tcPr marL="74295" marR="74295" marT="37148" marB="37148">
                    <a:solidFill>
                      <a:schemeClr val="accent4">
                        <a:lumMod val="60000"/>
                        <a:lumOff val="40000"/>
                      </a:schemeClr>
                    </a:solidFill>
                  </a:tcPr>
                </a:tc>
                <a:extLst>
                  <a:ext uri="{0D108BD9-81ED-4DB2-BD59-A6C34878D82A}">
                    <a16:rowId xmlns:a16="http://schemas.microsoft.com/office/drawing/2014/main" val="2106910169"/>
                  </a:ext>
                </a:extLst>
              </a:tr>
              <a:tr h="9294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t>WEATHER KEY FACTS - Weather is short term. It is what happens in our atmosphere from day to day. It includes </a:t>
                      </a:r>
                      <a:r>
                        <a:rPr lang="en-GB" sz="1000" b="1" dirty="0"/>
                        <a:t>precipitation</a:t>
                      </a:r>
                      <a:r>
                        <a:rPr lang="en-GB" sz="1000" dirty="0"/>
                        <a:t>, temperature, wind and humidity. Weather varies from place to place, from day to day and from season to season. The range of weather in a place is a characteristic of its climate</a:t>
                      </a:r>
                    </a:p>
                  </a:txBody>
                  <a:tcPr marL="68580" marR="68580" marT="0" marB="0">
                    <a:solidFill>
                      <a:schemeClr val="accent4">
                        <a:lumMod val="20000"/>
                        <a:lumOff val="80000"/>
                      </a:schemeClr>
                    </a:solidFill>
                  </a:tcPr>
                </a:tc>
                <a:extLst>
                  <a:ext uri="{0D108BD9-81ED-4DB2-BD59-A6C34878D82A}">
                    <a16:rowId xmlns:a16="http://schemas.microsoft.com/office/drawing/2014/main" val="3401584818"/>
                  </a:ext>
                </a:extLst>
              </a:tr>
              <a:tr h="11974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CLIMATE KEY FACTS  - Climate is long term. It refers to the average weather pattern of a place over many years. Climates can be predominantly hot, cold, wet or dry, hot and wet, hot and dry and so on. The climate of a place affects the soil, </a:t>
                      </a:r>
                      <a:r>
                        <a:rPr lang="en-GB" sz="1100" b="1" dirty="0"/>
                        <a:t>flora</a:t>
                      </a:r>
                      <a:r>
                        <a:rPr lang="en-GB" sz="1100" dirty="0"/>
                        <a:t> and </a:t>
                      </a:r>
                      <a:r>
                        <a:rPr lang="en-GB" sz="1100" b="1" dirty="0"/>
                        <a:t>fauna</a:t>
                      </a:r>
                      <a:r>
                        <a:rPr lang="en-GB" sz="1100" dirty="0"/>
                        <a:t> of that place and impacts on human activity in a variety of ways. </a:t>
                      </a:r>
                    </a:p>
                  </a:txBody>
                  <a:tcPr marL="68580" marR="68580" marT="0" marB="0">
                    <a:solidFill>
                      <a:schemeClr val="accent4">
                        <a:lumMod val="40000"/>
                        <a:lumOff val="60000"/>
                      </a:schemeClr>
                    </a:solidFill>
                  </a:tcPr>
                </a:tc>
                <a:extLst>
                  <a:ext uri="{0D108BD9-81ED-4DB2-BD59-A6C34878D82A}">
                    <a16:rowId xmlns:a16="http://schemas.microsoft.com/office/drawing/2014/main" val="3243535225"/>
                  </a:ext>
                </a:extLst>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BIOMES KEY FACTS - Biomes include deserts, forests, grasslands, tundra and aquatic environments. They are defined collectively by the climate, soil organisms, flora and fauna of a large geographical area. Each biome consists of many ecosystems whose communities have adapted to the small differences in climate and the environment inside the biome. </a:t>
                      </a:r>
                    </a:p>
                  </a:txBody>
                  <a:tcPr marL="68580" marR="68580" marT="0" marB="0">
                    <a:solidFill>
                      <a:schemeClr val="accent4">
                        <a:lumMod val="20000"/>
                        <a:lumOff val="80000"/>
                      </a:schemeClr>
                    </a:solidFill>
                  </a:tcPr>
                </a:tc>
                <a:extLst>
                  <a:ext uri="{0D108BD9-81ED-4DB2-BD59-A6C34878D82A}">
                    <a16:rowId xmlns:a16="http://schemas.microsoft.com/office/drawing/2014/main" val="2301924685"/>
                  </a:ext>
                </a:extLst>
              </a:tr>
            </a:tbl>
          </a:graphicData>
        </a:graphic>
      </p:graphicFrame>
      <p:pic>
        <p:nvPicPr>
          <p:cNvPr id="16" name="Picture 15">
            <a:extLst>
              <a:ext uri="{FF2B5EF4-FFF2-40B4-BE49-F238E27FC236}">
                <a16:creationId xmlns:a16="http://schemas.microsoft.com/office/drawing/2014/main" id="{7747FA5A-29B4-46F1-B6FE-3EBFD1901A3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95534" y="5164311"/>
            <a:ext cx="2266564" cy="1660015"/>
          </a:xfrm>
          <a:prstGeom prst="rect">
            <a:avLst/>
          </a:prstGeom>
          <a:noFill/>
          <a:ln>
            <a:noFill/>
          </a:ln>
        </p:spPr>
      </p:pic>
      <p:sp>
        <p:nvSpPr>
          <p:cNvPr id="2" name="AutoShape 2" descr="Image result for world map with continents oceans and equato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world map with continents oceans and equato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https://encrypted-tbn0.gstatic.com/images?q=tbn:ANd9GcTEiiUv7UWPUtTbUfowpUxtnaP7pH8cyZ57wVvDdUX_FhGQiDCKnSON5JglqQ:https://worldmapblank.com/wp-content/uploads/2020/10/World-Map-with-Continents-and-Equator.jpg&amp;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77" y="5164311"/>
            <a:ext cx="2631186" cy="1537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Geography: </a:t>
            </a:r>
            <a:r>
              <a:rPr lang="en-GB" sz="1200" b="1" dirty="0" smtClean="0">
                <a:latin typeface="Arial" panose="020B0604020202020204" pitchFamily="34" charset="0"/>
                <a:cs typeface="Arial" panose="020B0604020202020204" pitchFamily="34" charset="0"/>
              </a:rPr>
              <a:t>Climate and Weather (Summer </a:t>
            </a:r>
            <a:r>
              <a:rPr lang="en-GB" sz="1200" b="1" dirty="0">
                <a:latin typeface="Arial" panose="020B0604020202020204" pitchFamily="34" charset="0"/>
                <a:cs typeface="Arial" panose="020B0604020202020204" pitchFamily="34" charset="0"/>
              </a:rPr>
              <a:t>1) YEAR:  3</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a:extLst>
              <a:ext uri="{FF2B5EF4-FFF2-40B4-BE49-F238E27FC236}">
                <a16:creationId xmlns:a16="http://schemas.microsoft.com/office/drawing/2014/main" id="{2C5B1A73-9869-4EB4-A387-57BBAE4D8C7E}"/>
              </a:ext>
            </a:extLst>
          </p:cNvPr>
          <p:cNvGraphicFramePr>
            <a:graphicFrameLocks noGrp="1"/>
          </p:cNvGraphicFramePr>
          <p:nvPr>
            <p:extLst>
              <p:ext uri="{D42A27DB-BD31-4B8C-83A1-F6EECF244321}">
                <p14:modId xmlns:p14="http://schemas.microsoft.com/office/powerpoint/2010/main" val="391443663"/>
              </p:ext>
            </p:extLst>
          </p:nvPr>
        </p:nvGraphicFramePr>
        <p:xfrm>
          <a:off x="0" y="3710959"/>
          <a:ext cx="9906000" cy="2895147"/>
        </p:xfrm>
        <a:graphic>
          <a:graphicData uri="http://schemas.openxmlformats.org/drawingml/2006/table">
            <a:tbl>
              <a:tblPr firstRow="1" bandRow="1">
                <a:tableStyleId>{F5AB1C69-6EDB-4FF4-983F-18BD219EF322}</a:tableStyleId>
              </a:tblPr>
              <a:tblGrid>
                <a:gridCol w="4953000">
                  <a:extLst>
                    <a:ext uri="{9D8B030D-6E8A-4147-A177-3AD203B41FA5}">
                      <a16:colId xmlns:a16="http://schemas.microsoft.com/office/drawing/2014/main" val="771789285"/>
                    </a:ext>
                  </a:extLst>
                </a:gridCol>
                <a:gridCol w="4953000">
                  <a:extLst>
                    <a:ext uri="{9D8B030D-6E8A-4147-A177-3AD203B41FA5}">
                      <a16:colId xmlns:a16="http://schemas.microsoft.com/office/drawing/2014/main" val="244210634"/>
                    </a:ext>
                  </a:extLst>
                </a:gridCol>
              </a:tblGrid>
              <a:tr h="314631">
                <a:tc gridSpan="2">
                  <a:txBody>
                    <a:bodyPr/>
                    <a:lstStyle/>
                    <a:p>
                      <a:pPr algn="ctr"/>
                      <a:r>
                        <a:rPr lang="en-US" sz="1600" dirty="0"/>
                        <a:t>What</a:t>
                      </a:r>
                      <a:r>
                        <a:rPr lang="en-US" sz="1600" baseline="0" dirty="0"/>
                        <a:t> I Need To Know</a:t>
                      </a:r>
                      <a:endParaRPr lang="en-US" sz="1600" dirty="0"/>
                    </a:p>
                  </a:txBody>
                  <a:tcPr marL="74295" marR="74295" marT="37148" marB="37148"/>
                </a:tc>
                <a:tc hMerge="1">
                  <a:txBody>
                    <a:bodyPr/>
                    <a:lstStyle/>
                    <a:p>
                      <a:endParaRPr lang="en-GB"/>
                    </a:p>
                  </a:txBody>
                  <a:tcPr/>
                </a:tc>
                <a:extLst>
                  <a:ext uri="{0D108BD9-81ED-4DB2-BD59-A6C34878D82A}">
                    <a16:rowId xmlns:a16="http://schemas.microsoft.com/office/drawing/2014/main" val="2106910169"/>
                  </a:ext>
                </a:extLst>
              </a:tr>
              <a:tr h="3202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Understand the geographical terms of weather, climate, climate zones and biomes</a:t>
                      </a:r>
                      <a:endParaRPr lang="en-GB" sz="1400" kern="1200" dirty="0">
                        <a:solidFill>
                          <a:schemeClr val="dk1"/>
                        </a:solidFill>
                        <a:latin typeface="+mn-lt"/>
                        <a:ea typeface="+mn-ea"/>
                        <a:cs typeface="+mn-cs"/>
                      </a:endParaRPr>
                    </a:p>
                  </a:txBody>
                  <a:tcPr marL="68580" marR="68580" marT="0" marB="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‘tropical desert climate’ and ‘tropical desert biome’ are.</a:t>
                      </a:r>
                    </a:p>
                  </a:txBody>
                  <a:tcPr marL="68580" marR="68580" marT="0" marB="0">
                    <a:solidFill>
                      <a:schemeClr val="bg1">
                        <a:lumMod val="85000"/>
                      </a:schemeClr>
                    </a:solidFill>
                  </a:tcPr>
                </a:tc>
                <a:extLst>
                  <a:ext uri="{0D108BD9-81ED-4DB2-BD59-A6C34878D82A}">
                    <a16:rowId xmlns:a16="http://schemas.microsoft.com/office/drawing/2014/main" val="3401584818"/>
                  </a:ext>
                </a:extLst>
              </a:tr>
              <a:tr h="5605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Understand and locate different weather and climate </a:t>
                      </a:r>
                      <a:r>
                        <a:rPr lang="en-GB" sz="1400" dirty="0" smtClean="0"/>
                        <a:t>zones.</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The location</a:t>
                      </a:r>
                      <a:r>
                        <a:rPr lang="en-GB" sz="1400" baseline="0" dirty="0" smtClean="0"/>
                        <a:t> of the Prime/Greenwich Meridian its significance.</a:t>
                      </a:r>
                      <a:endParaRPr lang="en-GB" sz="1400" dirty="0"/>
                    </a:p>
                  </a:txBody>
                  <a:tcPr marL="68580" marR="68580" marT="0" marB="0">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‘tropical rainforest climate’ and ‘rainforest biome’ mean.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8580" marR="68580" marT="0" marB="0"/>
                </a:tc>
                <a:extLst>
                  <a:ext uri="{0D108BD9-81ED-4DB2-BD59-A6C34878D82A}">
                    <a16:rowId xmlns:a16="http://schemas.microsoft.com/office/drawing/2014/main" val="2075142700"/>
                  </a:ext>
                </a:extLst>
              </a:tr>
              <a:tr h="4842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Use a map of world, annual average air temperatures and/or a globe to describe the world climate zones from the Poles to the equator</a:t>
                      </a:r>
                      <a:endParaRPr lang="en-GB" sz="1400" kern="1200" dirty="0">
                        <a:solidFill>
                          <a:schemeClr val="dk1"/>
                        </a:solidFill>
                        <a:latin typeface="+mn-lt"/>
                        <a:ea typeface="+mn-ea"/>
                        <a:cs typeface="+mn-cs"/>
                      </a:endParaRPr>
                    </a:p>
                  </a:txBody>
                  <a:tcPr marL="68580" marR="68580" marT="0" marB="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seasonal weather associated with a temperate climate (in the UK) and describe some ways in which the temperate climate affects human activities in the UK.</a:t>
                      </a:r>
                    </a:p>
                  </a:txBody>
                  <a:tcPr marL="68580" marR="68580" marT="0" marB="0"/>
                </a:tc>
                <a:extLst>
                  <a:ext uri="{0D108BD9-81ED-4DB2-BD59-A6C34878D82A}">
                    <a16:rowId xmlns:a16="http://schemas.microsoft.com/office/drawing/2014/main" val="639259025"/>
                  </a:ext>
                </a:extLst>
              </a:tr>
              <a:tr h="343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Identify where the coldest places on Earth are in relation to the equator and Poles.</a:t>
                      </a:r>
                    </a:p>
                  </a:txBody>
                  <a:tcPr marL="68580" marR="68580" marT="0" marB="0">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I can describe some effects of extreme climatic events in the UK.</a:t>
                      </a:r>
                      <a:endParaRPr lang="en-GB" sz="1400" kern="12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8580" marR="68580" marT="0" marB="0"/>
                </a:tc>
                <a:extLst>
                  <a:ext uri="{0D108BD9-81ED-4DB2-BD59-A6C34878D82A}">
                    <a16:rowId xmlns:a16="http://schemas.microsoft.com/office/drawing/2014/main" val="3243535225"/>
                  </a:ext>
                </a:extLst>
              </a:tr>
              <a:tr h="4434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polar climate, and characteristics of the polar climate zone.</a:t>
                      </a:r>
                    </a:p>
                  </a:txBody>
                  <a:tcPr marL="68580" marR="68580" marT="0" marB="0">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how the flora, fauna and human activity is affected by weather and climate and use geographical vocabulary to do so.</a:t>
                      </a:r>
                    </a:p>
                  </a:txBody>
                  <a:tcPr marL="68580" marR="68580" marT="0" marB="0"/>
                </a:tc>
                <a:extLst>
                  <a:ext uri="{0D108BD9-81ED-4DB2-BD59-A6C34878D82A}">
                    <a16:rowId xmlns:a16="http://schemas.microsoft.com/office/drawing/2014/main" val="3849230048"/>
                  </a:ext>
                </a:extLst>
              </a:tr>
            </a:tbl>
          </a:graphicData>
        </a:graphic>
      </p:graphicFrame>
      <p:pic>
        <p:nvPicPr>
          <p:cNvPr id="17" name="Picture 16">
            <a:extLst>
              <a:ext uri="{FF2B5EF4-FFF2-40B4-BE49-F238E27FC236}">
                <a16:creationId xmlns:a16="http://schemas.microsoft.com/office/drawing/2014/main" id="{A20525F5-79D2-4D29-A950-D34ECCCE9E7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4026" y="907936"/>
            <a:ext cx="4980812" cy="2738664"/>
          </a:xfrm>
          <a:prstGeom prst="rect">
            <a:avLst/>
          </a:prstGeom>
          <a:noFill/>
          <a:ln>
            <a:noFill/>
          </a:ln>
        </p:spPr>
      </p:pic>
      <p:pic>
        <p:nvPicPr>
          <p:cNvPr id="18" name="Picture 17">
            <a:extLst>
              <a:ext uri="{FF2B5EF4-FFF2-40B4-BE49-F238E27FC236}">
                <a16:creationId xmlns:a16="http://schemas.microsoft.com/office/drawing/2014/main" id="{622B9AC8-5CC4-448F-8125-83E35F74E392}"/>
              </a:ext>
            </a:extLst>
          </p:cNvPr>
          <p:cNvPicPr>
            <a:picLocks noChangeAspect="1"/>
          </p:cNvPicPr>
          <p:nvPr/>
        </p:nvPicPr>
        <p:blipFill>
          <a:blip r:embed="rId6"/>
          <a:stretch>
            <a:fillRect/>
          </a:stretch>
        </p:blipFill>
        <p:spPr bwMode="auto">
          <a:xfrm>
            <a:off x="5473454" y="989918"/>
            <a:ext cx="4119563" cy="2673350"/>
          </a:xfrm>
          <a:prstGeom prst="rect">
            <a:avLst/>
          </a:prstGeom>
          <a:noFill/>
          <a:ln>
            <a:noFill/>
          </a:ln>
        </p:spPr>
      </p:pic>
      <p:sp>
        <p:nvSpPr>
          <p:cNvPr id="4" name="TextBox 3">
            <a:extLst>
              <a:ext uri="{FF2B5EF4-FFF2-40B4-BE49-F238E27FC236}">
                <a16:creationId xmlns:a16="http://schemas.microsoft.com/office/drawing/2014/main" id="{562778FB-B509-4076-AACD-FDDB5B3B687B}"/>
              </a:ext>
            </a:extLst>
          </p:cNvPr>
          <p:cNvSpPr txBox="1"/>
          <p:nvPr/>
        </p:nvSpPr>
        <p:spPr>
          <a:xfrm>
            <a:off x="1153885" y="518099"/>
            <a:ext cx="3352800" cy="307777"/>
          </a:xfrm>
          <a:prstGeom prst="rect">
            <a:avLst/>
          </a:prstGeom>
          <a:solidFill>
            <a:schemeClr val="accent2">
              <a:lumMod val="40000"/>
              <a:lumOff val="60000"/>
            </a:schemeClr>
          </a:solidFill>
        </p:spPr>
        <p:txBody>
          <a:bodyPr wrap="square" rtlCol="0">
            <a:spAutoFit/>
          </a:bodyPr>
          <a:lstStyle/>
          <a:p>
            <a:pPr algn="ctr"/>
            <a:r>
              <a:rPr lang="en-GB" sz="1400" dirty="0"/>
              <a:t>A world map showing average temperature</a:t>
            </a:r>
          </a:p>
        </p:txBody>
      </p:sp>
      <p:sp>
        <p:nvSpPr>
          <p:cNvPr id="23" name="TextBox 22">
            <a:extLst>
              <a:ext uri="{FF2B5EF4-FFF2-40B4-BE49-F238E27FC236}">
                <a16:creationId xmlns:a16="http://schemas.microsoft.com/office/drawing/2014/main" id="{22115854-1FFF-4314-B8F1-FB1C39922AEF}"/>
              </a:ext>
            </a:extLst>
          </p:cNvPr>
          <p:cNvSpPr txBox="1"/>
          <p:nvPr/>
        </p:nvSpPr>
        <p:spPr>
          <a:xfrm>
            <a:off x="5802048" y="509467"/>
            <a:ext cx="3352800" cy="307777"/>
          </a:xfrm>
          <a:prstGeom prst="rect">
            <a:avLst/>
          </a:prstGeom>
          <a:solidFill>
            <a:schemeClr val="accent2">
              <a:lumMod val="40000"/>
              <a:lumOff val="60000"/>
            </a:schemeClr>
          </a:solidFill>
        </p:spPr>
        <p:txBody>
          <a:bodyPr wrap="square" rtlCol="0">
            <a:spAutoFit/>
          </a:bodyPr>
          <a:lstStyle/>
          <a:p>
            <a:pPr algn="ctr"/>
            <a:r>
              <a:rPr lang="en-GB" sz="1400" dirty="0"/>
              <a:t>A world map showing average rainfall</a:t>
            </a:r>
          </a:p>
        </p:txBody>
      </p:sp>
    </p:spTree>
    <p:extLst>
      <p:ext uri="{BB962C8B-B14F-4D97-AF65-F5344CB8AC3E}">
        <p14:creationId xmlns:p14="http://schemas.microsoft.com/office/powerpoint/2010/main" val="23972526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5896</TotalTime>
  <Words>756</Words>
  <Application>Microsoft Office PowerPoint</Application>
  <PresentationFormat>A4 Paper (210x297 mm)</PresentationFormat>
  <Paragraphs>56</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jbarnard</cp:lastModifiedBy>
  <cp:revision>143</cp:revision>
  <cp:lastPrinted>2017-10-30T10:21:12Z</cp:lastPrinted>
  <dcterms:created xsi:type="dcterms:W3CDTF">2017-10-15T20:56:30Z</dcterms:created>
  <dcterms:modified xsi:type="dcterms:W3CDTF">2022-05-03T11:59:45Z</dcterms:modified>
</cp:coreProperties>
</file>